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382" r:id="rId3"/>
    <p:sldId id="383" r:id="rId4"/>
    <p:sldId id="359" r:id="rId5"/>
    <p:sldId id="384" r:id="rId6"/>
    <p:sldId id="385" r:id="rId7"/>
    <p:sldId id="366" r:id="rId8"/>
    <p:sldId id="348" r:id="rId9"/>
    <p:sldId id="297" r:id="rId10"/>
    <p:sldId id="387" r:id="rId11"/>
    <p:sldId id="361" r:id="rId12"/>
    <p:sldId id="378" r:id="rId13"/>
    <p:sldId id="381" r:id="rId14"/>
    <p:sldId id="388" r:id="rId15"/>
    <p:sldId id="386" r:id="rId16"/>
    <p:sldId id="33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73" autoAdjust="0"/>
  </p:normalViewPr>
  <p:slideViewPr>
    <p:cSldViewPr>
      <p:cViewPr>
        <p:scale>
          <a:sx n="81" d="100"/>
          <a:sy n="81" d="100"/>
        </p:scale>
        <p:origin x="-221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84747219097613"/>
          <c:y val="0.19250131233595799"/>
          <c:w val="0.56805316670085582"/>
          <c:h val="0.8264097089904578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pattFill prst="pct8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pattFill prst="pct4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Charts!$D$9:$D$14</c:f>
              <c:numCache>
                <c:formatCode>0%</c:formatCode>
                <c:ptCount val="6"/>
                <c:pt idx="0">
                  <c:v>0.67737111985965059</c:v>
                </c:pt>
                <c:pt idx="1">
                  <c:v>0.12346901593343698</c:v>
                </c:pt>
                <c:pt idx="2">
                  <c:v>2.6068387722720417E-2</c:v>
                </c:pt>
                <c:pt idx="3">
                  <c:v>4.008596012976047E-2</c:v>
                </c:pt>
                <c:pt idx="4">
                  <c:v>5.1978255393229165E-2</c:v>
                </c:pt>
                <c:pt idx="5">
                  <c:v>8.1027260961202358E-2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47939AB-E4D3-44F9-9C92-A30726C59F0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96A11BA7-D2CC-47B9-9702-4A2C325E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0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/>
          <a:lstStyle>
            <a:lvl1pPr algn="r">
              <a:defRPr sz="1200"/>
            </a:lvl1pPr>
          </a:lstStyle>
          <a:p>
            <a:fld id="{0EE9EA42-623C-45E6-B6F5-F6541EAD83CD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9" tIns="46577" rIns="93149" bIns="465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9" tIns="46577" rIns="93149" bIns="465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 anchor="b"/>
          <a:lstStyle>
            <a:lvl1pPr algn="r">
              <a:defRPr sz="1200"/>
            </a:lvl1pPr>
          </a:lstStyle>
          <a:p>
            <a:fld id="{F1229F4D-B961-47FD-87FB-0176E65E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822" y="1702425"/>
            <a:ext cx="6516356" cy="1705477"/>
          </a:xfrm>
        </p:spPr>
        <p:txBody>
          <a:bodyPr/>
          <a:lstStyle>
            <a:lvl1pPr algn="ctr">
              <a:lnSpc>
                <a:spcPct val="110000"/>
              </a:lnSpc>
              <a:defRPr sz="4400" b="1">
                <a:solidFill>
                  <a:srgbClr val="959CA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86601"/>
            <a:ext cx="9144000" cy="437977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959CA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313822" y="3411298"/>
            <a:ext cx="6516356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1313822" y="1702425"/>
            <a:ext cx="6516356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19" name="Picture 18" descr="DPS 2-color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095" y="3896827"/>
            <a:ext cx="3539811" cy="11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5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5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1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9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7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1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822" y="1702425"/>
            <a:ext cx="6516356" cy="1705477"/>
          </a:xfrm>
        </p:spPr>
        <p:txBody>
          <a:bodyPr/>
          <a:lstStyle>
            <a:lvl1pPr algn="ctr">
              <a:lnSpc>
                <a:spcPct val="110000"/>
              </a:lnSpc>
              <a:defRPr sz="4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86601"/>
            <a:ext cx="9144000" cy="437977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313822" y="3411298"/>
            <a:ext cx="6516356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1313822" y="1702425"/>
            <a:ext cx="6516356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19" name="Picture 18" descr="DPS 2-color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095" y="3896827"/>
            <a:ext cx="3539811" cy="11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PS 2-color Spark only.png"/>
          <p:cNvPicPr>
            <a:picLocks noChangeAspect="1"/>
          </p:cNvPicPr>
          <p:nvPr userDrawn="1"/>
        </p:nvPicPr>
        <p:blipFill>
          <a:blip r:embed="rId2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7564" y="274638"/>
            <a:ext cx="7019235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E60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7" y="1829914"/>
            <a:ext cx="8369292" cy="427815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04D65"/>
                </a:solidFill>
                <a:latin typeface="Arial"/>
                <a:cs typeface="Arial"/>
              </a:defRPr>
            </a:lvl1pPr>
            <a:lvl2pPr marL="800100" indent="-342900">
              <a:buFont typeface="Lucida Grande"/>
              <a:buChar char="&gt;"/>
              <a:defRPr sz="2400">
                <a:solidFill>
                  <a:srgbClr val="959CA2"/>
                </a:solidFill>
                <a:latin typeface="Arial"/>
                <a:cs typeface="Arial"/>
              </a:defRPr>
            </a:lvl2pPr>
            <a:lvl3pPr marL="1138238" indent="-223838">
              <a:buFont typeface="Lucida Grande"/>
              <a:buChar char="&gt;"/>
              <a:defRPr sz="2000">
                <a:solidFill>
                  <a:srgbClr val="959CA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8" y="261538"/>
            <a:ext cx="966578" cy="133866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67564" y="1600200"/>
            <a:ext cx="7019236" cy="0"/>
          </a:xfrm>
          <a:prstGeom prst="line">
            <a:avLst/>
          </a:prstGeom>
          <a:ln>
            <a:solidFill>
              <a:srgbClr val="CB3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18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CB3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19" y="2348405"/>
            <a:ext cx="60345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777854" y="364983"/>
            <a:ext cx="1" cy="599136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2" y="2176299"/>
            <a:ext cx="1222011" cy="16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1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19" y="2348405"/>
            <a:ext cx="60345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777854" y="364983"/>
            <a:ext cx="1" cy="599136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2" y="2176299"/>
            <a:ext cx="1222011" cy="16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3400" y="274638"/>
            <a:ext cx="6964203" cy="1143000"/>
          </a:xfrm>
        </p:spPr>
        <p:txBody>
          <a:bodyPr/>
          <a:lstStyle>
            <a:lvl1pPr>
              <a:defRPr>
                <a:solidFill>
                  <a:srgbClr val="3E60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333846" y="274638"/>
            <a:ext cx="1026" cy="6307275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8" name="Picture 7" descr="DPS 2-color Spark only.png"/>
          <p:cNvPicPr>
            <a:picLocks noChangeAspect="1"/>
          </p:cNvPicPr>
          <p:nvPr userDrawn="1"/>
        </p:nvPicPr>
        <p:blipFill>
          <a:blip r:embed="rId3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8" y="2271025"/>
            <a:ext cx="966578" cy="13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9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2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DPS 2-color Spark only.png"/>
          <p:cNvPicPr>
            <a:picLocks noChangeAspect="1"/>
          </p:cNvPicPr>
          <p:nvPr userDrawn="1"/>
        </p:nvPicPr>
        <p:blipFill>
          <a:blip r:embed="rId2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4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3E6078"/>
          </a:solidFill>
          <a:latin typeface="Arial"/>
          <a:ea typeface="+mj-ea"/>
          <a:cs typeface="Arial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04D65"/>
          </a:solidFill>
          <a:latin typeface="Arial"/>
          <a:ea typeface="+mn-ea"/>
          <a:cs typeface="Arial"/>
        </a:defRPr>
      </a:lvl1pPr>
      <a:lvl2pPr marL="627063" indent="-287338" algn="l" defTabSz="457200" rtl="0" eaLnBrk="1" latinLnBrk="0" hangingPunct="1">
        <a:spcBef>
          <a:spcPct val="20000"/>
        </a:spcBef>
        <a:buFont typeface="Lucida Grande"/>
        <a:buChar char="&gt;"/>
        <a:defRPr sz="2800" kern="1200">
          <a:solidFill>
            <a:srgbClr val="959CA2"/>
          </a:solidFill>
          <a:latin typeface="Arial"/>
          <a:ea typeface="+mn-ea"/>
          <a:cs typeface="Arial"/>
        </a:defRPr>
      </a:lvl2pPr>
      <a:lvl3pPr marL="1022350" indent="-223838" algn="l" defTabSz="457200" rtl="0" eaLnBrk="1" latinLnBrk="0" hangingPunct="1">
        <a:spcBef>
          <a:spcPct val="20000"/>
        </a:spcBef>
        <a:buFont typeface="Lucida Grande"/>
        <a:buChar char="&gt;"/>
        <a:tabLst/>
        <a:defRPr sz="2400" kern="1200">
          <a:solidFill>
            <a:srgbClr val="959CA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2057400"/>
            <a:ext cx="8382000" cy="16002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9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7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Proposed Budget</a:t>
            </a:r>
          </a:p>
          <a:p>
            <a:pPr algn="ctr">
              <a:defRPr/>
            </a:pPr>
            <a:r>
              <a:rPr lang="en-US" sz="17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 2017-18 Draft</a:t>
            </a:r>
            <a:r>
              <a:rPr lang="en-US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9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86200" y="3886200"/>
            <a:ext cx="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 the Board of Education April 20,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1583"/>
              </p:ext>
            </p:extLst>
          </p:nvPr>
        </p:nvGraphicFramePr>
        <p:xfrm>
          <a:off x="838200" y="1752600"/>
          <a:ext cx="7467600" cy="4774162"/>
        </p:xfrm>
        <a:graphic>
          <a:graphicData uri="http://schemas.openxmlformats.org/drawingml/2006/table">
            <a:tbl>
              <a:tblPr/>
              <a:tblGrid>
                <a:gridCol w="4876800"/>
                <a:gridCol w="1295400"/>
                <a:gridCol w="1295400"/>
              </a:tblGrid>
              <a:tr h="335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Sources (Estimated)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of 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-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$120,554,667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95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¼ Cent Sales Tax Revenue for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9,022,900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82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DPS Local Revenues  -  $6.1M (E-Rate, Medicaid, Fines and Forfeitures, and Indirect Cost)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8,114,407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DPS Local Revenues - Fund Balance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784,935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Outlay (Includes $2M State Lottery)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3,778,503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Construction Bonds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31,031,721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 Revenue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203,547,539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 Revenue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25,252,599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Nutrition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17,221,380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81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Ed/ Grants (includes $508,140 of ¼ cent sales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 and $1.5M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Whitted operational cost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10,302,613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Total- All Funding Sources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$429,611,264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762000"/>
            <a:ext cx="7019235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Revenue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81200"/>
            <a:ext cx="8369292" cy="42781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91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Proposed Budget New Money Request and Potential Risk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828800"/>
            <a:ext cx="8369292" cy="427815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Growth – Net DPS/Charter Schools 		        	   	$   630,000</a:t>
            </a:r>
          </a:p>
          <a:p>
            <a:r>
              <a:rPr lang="en-US" sz="2000" dirty="0" smtClean="0"/>
              <a:t>Salary, Supplement and Benefit Increases 			$2,300,000 </a:t>
            </a:r>
          </a:p>
          <a:p>
            <a:pPr algn="l"/>
            <a:r>
              <a:rPr lang="en-US" sz="2000" dirty="0" smtClean="0"/>
              <a:t>Fixed Cost							 	      	      		</a:t>
            </a:r>
            <a:r>
              <a:rPr lang="en-US" sz="2000" u="sng" dirty="0" smtClean="0"/>
              <a:t>$   550,000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Benefits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Utilities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Contracts</a:t>
            </a:r>
          </a:p>
          <a:p>
            <a:pPr algn="l"/>
            <a:r>
              <a:rPr lang="en-US" sz="2000" dirty="0" smtClean="0"/>
              <a:t>Total New Money Request Operations	     				</a:t>
            </a:r>
            <a:r>
              <a:rPr lang="en-US" sz="2000" b="1" dirty="0" smtClean="0"/>
              <a:t>$3,480,000  </a:t>
            </a:r>
          </a:p>
          <a:p>
            <a:pPr algn="l"/>
            <a:r>
              <a:rPr lang="en-US" sz="2000" dirty="0" smtClean="0"/>
              <a:t> Request for Whitted							    		</a:t>
            </a:r>
            <a:r>
              <a:rPr lang="en-US" sz="2000" b="1" u="sng" dirty="0" smtClean="0"/>
              <a:t>$1,500,000</a:t>
            </a:r>
          </a:p>
          <a:p>
            <a:pPr algn="l"/>
            <a:r>
              <a:rPr lang="en-US" sz="2000" b="1" dirty="0" smtClean="0"/>
              <a:t>Total Request										$4,980,000</a:t>
            </a:r>
          </a:p>
          <a:p>
            <a:pPr algn="l"/>
            <a:endParaRPr lang="en-US" sz="2000" b="1" dirty="0"/>
          </a:p>
          <a:p>
            <a:r>
              <a:rPr lang="en-US" sz="2000" dirty="0" smtClean="0"/>
              <a:t>Potential Risk -K-3 Class size requirement			</a:t>
            </a:r>
            <a:r>
              <a:rPr lang="en-US" sz="2000" b="1" dirty="0" smtClean="0"/>
              <a:t>$6,000,000</a:t>
            </a:r>
          </a:p>
          <a:p>
            <a:pPr marL="0" indent="0">
              <a:buNone/>
            </a:pPr>
            <a:endParaRPr lang="en-US" sz="2000" b="1" dirty="0"/>
          </a:p>
          <a:p>
            <a:pPr algn="l"/>
            <a:endParaRPr lang="en-US" sz="2000" dirty="0" smtClean="0"/>
          </a:p>
          <a:p>
            <a:pPr algn="l"/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endParaRPr lang="en-US" sz="2000" b="1" dirty="0"/>
          </a:p>
          <a:p>
            <a:pPr algn="l"/>
            <a:endParaRPr lang="en-US" sz="2000" b="1" dirty="0" smtClean="0"/>
          </a:p>
          <a:p>
            <a:pPr algn="l"/>
            <a:endParaRPr lang="en-US" sz="2000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/>
          </a:p>
          <a:p>
            <a:pPr marL="0" indent="0" algn="l">
              <a:buNone/>
            </a:pPr>
            <a:endParaRPr lang="en-US" sz="20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64" y="533400"/>
            <a:ext cx="7019235" cy="8842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Budget Increases and Fund Balance Dependency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Fixed Cost											     </a:t>
            </a:r>
            <a:r>
              <a:rPr lang="en-US" sz="2000" dirty="0"/>
              <a:t>$    550,000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Charter Schools Growth (380 students)				        1,186,300</a:t>
            </a:r>
          </a:p>
          <a:p>
            <a:pPr marL="0" indent="0">
              <a:buNone/>
            </a:pPr>
            <a:r>
              <a:rPr lang="en-US" sz="2000" dirty="0" smtClean="0"/>
              <a:t>Charter School Percentage of New Funding			     	     592,719</a:t>
            </a:r>
          </a:p>
          <a:p>
            <a:pPr marL="0" indent="0">
              <a:buNone/>
            </a:pPr>
            <a:r>
              <a:rPr lang="en-US" sz="2000" dirty="0" smtClean="0"/>
              <a:t>Available for Salary and Benefit Increases   		       	</a:t>
            </a:r>
            <a:r>
              <a:rPr lang="en-US" sz="2000" u="sng" dirty="0" smtClean="0"/>
              <a:t>  1,113,301</a:t>
            </a:r>
          </a:p>
          <a:p>
            <a:pPr marL="0" indent="0" algn="l">
              <a:buNone/>
            </a:pPr>
            <a:r>
              <a:rPr lang="en-US" sz="2400" dirty="0" smtClean="0"/>
              <a:t>Total               					                  		</a:t>
            </a:r>
            <a:r>
              <a:rPr lang="en-US" sz="2000" dirty="0" smtClean="0"/>
              <a:t>$3,480,000</a:t>
            </a:r>
            <a:endParaRPr lang="en-US" sz="2400" dirty="0" smtClean="0"/>
          </a:p>
          <a:p>
            <a:pPr marL="0" indent="0" algn="l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Fund Balance </a:t>
            </a:r>
            <a:r>
              <a:rPr lang="en-US" sz="2400" b="1" dirty="0" smtClean="0"/>
              <a:t>Dependency for 2017-18          $</a:t>
            </a:r>
            <a:r>
              <a:rPr lang="en-US" sz="2400" b="1" dirty="0"/>
              <a:t>784,935</a:t>
            </a:r>
          </a:p>
          <a:p>
            <a:pPr marL="0" indent="0" algn="l">
              <a:buNone/>
            </a:pPr>
            <a:r>
              <a:rPr lang="en-US" sz="2400" dirty="0" smtClean="0"/>
              <a:t>   </a:t>
            </a:r>
            <a:r>
              <a:rPr lang="en-US" sz="2000" dirty="0" smtClean="0"/>
              <a:t>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315199" cy="8842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Budget Reductions 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New Money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Central Services Reductions				$</a:t>
            </a:r>
            <a:r>
              <a:rPr lang="en-US" dirty="0" smtClean="0"/>
              <a:t>8,093,008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School Building Reductions					</a:t>
            </a:r>
            <a:r>
              <a:rPr lang="en-US" u="sng" dirty="0" smtClean="0"/>
              <a:t>$3,148,006</a:t>
            </a:r>
          </a:p>
          <a:p>
            <a:pPr marL="0" indent="0">
              <a:buNone/>
            </a:pPr>
            <a:r>
              <a:rPr lang="en-US" dirty="0" smtClean="0"/>
              <a:t>Total Reductions						        $</a:t>
            </a:r>
            <a:r>
              <a:rPr lang="en-US" dirty="0" smtClean="0"/>
              <a:t>11,241,014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New Money Request Operating			$3,480,000</a:t>
            </a:r>
          </a:p>
          <a:p>
            <a:pPr marL="0" indent="0">
              <a:buNone/>
            </a:pPr>
            <a:r>
              <a:rPr lang="en-US" dirty="0" smtClean="0"/>
              <a:t>Whitted Operations 							</a:t>
            </a:r>
            <a:r>
              <a:rPr lang="en-US" u="sng" dirty="0" smtClean="0"/>
              <a:t>$1,500,000</a:t>
            </a:r>
          </a:p>
          <a:p>
            <a:pPr marL="0" indent="0">
              <a:buNone/>
            </a:pPr>
            <a:r>
              <a:rPr lang="en-US" dirty="0" smtClean="0"/>
              <a:t>Total												$4,980,000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 Reductions and New Money	    	   $</a:t>
            </a:r>
            <a:r>
              <a:rPr lang="en-US" dirty="0" smtClean="0"/>
              <a:t>16,221,014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9235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Deferred Needs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or expanding programs </a:t>
            </a:r>
          </a:p>
          <a:p>
            <a:r>
              <a:rPr lang="en-US" dirty="0" smtClean="0"/>
              <a:t>Extra-curricular funding</a:t>
            </a:r>
          </a:p>
          <a:p>
            <a:r>
              <a:rPr lang="en-US" dirty="0" smtClean="0"/>
              <a:t>Parental leave</a:t>
            </a:r>
          </a:p>
          <a:p>
            <a:r>
              <a:rPr lang="en-US" dirty="0" smtClean="0"/>
              <a:t>Teacher compensation extra-duty</a:t>
            </a:r>
          </a:p>
          <a:p>
            <a:r>
              <a:rPr lang="en-US" dirty="0" smtClean="0"/>
              <a:t>Substitute pay</a:t>
            </a:r>
          </a:p>
          <a:p>
            <a:r>
              <a:rPr lang="en-US" dirty="0" smtClean="0"/>
              <a:t>Teacher recruitment</a:t>
            </a:r>
          </a:p>
          <a:p>
            <a:r>
              <a:rPr lang="en-US" dirty="0" smtClean="0"/>
              <a:t>Bus driver incentives/pay increases </a:t>
            </a:r>
          </a:p>
          <a:p>
            <a:r>
              <a:rPr lang="en-US" dirty="0" smtClean="0"/>
              <a:t>Living wage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064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2017-18 Budget </a:t>
            </a:r>
            <a:r>
              <a:rPr lang="en-US" dirty="0">
                <a:solidFill>
                  <a:schemeClr val="tx1"/>
                </a:solidFill>
              </a:rPr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92202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April 20 - Draft –Superintendent’s Message and Proposed Budget</a:t>
            </a:r>
          </a:p>
          <a:p>
            <a:r>
              <a:rPr lang="en-US" sz="2000" dirty="0" smtClean="0"/>
              <a:t>April 27 - Superintendent’s Message and Proposed Budget</a:t>
            </a:r>
          </a:p>
          <a:p>
            <a:r>
              <a:rPr lang="en-US" sz="2000" dirty="0" smtClean="0"/>
              <a:t>May 4 - Budget Hearing/Special Called Meeting 2017-18 Budget Approved</a:t>
            </a:r>
          </a:p>
          <a:p>
            <a:r>
              <a:rPr lang="en-US" sz="2000" dirty="0" smtClean="0"/>
              <a:t>May 15 - Budget Delivered to County</a:t>
            </a:r>
          </a:p>
          <a:p>
            <a:r>
              <a:rPr lang="en-US" sz="2000" dirty="0" smtClean="0"/>
              <a:t>May 22 – County Manager’s Budget Presentation</a:t>
            </a:r>
          </a:p>
          <a:p>
            <a:r>
              <a:rPr lang="en-US" sz="2000" dirty="0" smtClean="0"/>
              <a:t>May/June ??? – Board of Education Budget Presentation to the County</a:t>
            </a:r>
          </a:p>
          <a:p>
            <a:r>
              <a:rPr lang="en-US" sz="2000" dirty="0" smtClean="0"/>
              <a:t>June 12 – County Budget Hearing</a:t>
            </a:r>
          </a:p>
          <a:p>
            <a:r>
              <a:rPr lang="en-US" sz="2000" dirty="0" smtClean="0"/>
              <a:t>June 26 – County Budget Approval</a:t>
            </a:r>
          </a:p>
        </p:txBody>
      </p:sp>
    </p:spTree>
    <p:extLst>
      <p:ext uri="{BB962C8B-B14F-4D97-AF65-F5344CB8AC3E}">
        <p14:creationId xmlns:p14="http://schemas.microsoft.com/office/powerpoint/2010/main" val="22399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16</a:t>
            </a:fld>
            <a:endParaRPr lang="en-US"/>
          </a:p>
        </p:txBody>
      </p:sp>
      <p:sp>
        <p:nvSpPr>
          <p:cNvPr id="5" name="AutoShape 2" descr="http://forestview.dpsnc.net/files/_2cHh5_/68c832673f4a12ff3745a49013852ec4/At_Play.JPG?isPlacedWithSiteDesigner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forestview.dpsnc.net/files/_2cHh5_/68c832673f4a12ff3745a49013852ec4/At_Play.JPG?isPlacedWithSiteDesigner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52600"/>
            <a:ext cx="6972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Superintendent’s Message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369292" cy="4278155"/>
          </a:xfrm>
        </p:spPr>
        <p:txBody>
          <a:bodyPr/>
          <a:lstStyle/>
          <a:p>
            <a:r>
              <a:rPr lang="en-US" sz="3600" i="1" dirty="0" smtClean="0"/>
              <a:t>We believe in our students.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sz="3600" i="1" dirty="0" smtClean="0"/>
              <a:t>Working </a:t>
            </a:r>
            <a:r>
              <a:rPr lang="en-US" sz="3600" i="1" dirty="0"/>
              <a:t>with </a:t>
            </a:r>
            <a:r>
              <a:rPr lang="en-US" sz="3600" i="1" dirty="0" smtClean="0"/>
              <a:t>our partners,</a:t>
            </a:r>
            <a:r>
              <a:rPr lang="en-US" sz="3600" i="1" dirty="0"/>
              <a:t> Durham Public Schools will be singularly focused </a:t>
            </a:r>
            <a:r>
              <a:rPr lang="en-US" sz="3600" i="1" dirty="0" smtClean="0"/>
              <a:t>on improving </a:t>
            </a:r>
            <a:r>
              <a:rPr lang="en-US" sz="3600" i="1" dirty="0"/>
              <a:t>academic outcomes for every DPS student</a:t>
            </a:r>
            <a:r>
              <a:rPr lang="en-US" sz="3600" i="1" dirty="0" smtClean="0"/>
              <a:t>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0326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Superintendent’s Message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7" y="1676400"/>
            <a:ext cx="8369292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Challenges:</a:t>
            </a:r>
          </a:p>
          <a:p>
            <a:r>
              <a:rPr lang="en-US" i="1" dirty="0" smtClean="0"/>
              <a:t>Enrollment </a:t>
            </a:r>
            <a:r>
              <a:rPr lang="en-US" i="1" dirty="0"/>
              <a:t>growth in Durham Public Schools has begun to decline even as charter school enrollment has increased</a:t>
            </a:r>
            <a:r>
              <a:rPr lang="en-US" i="1" dirty="0" smtClean="0"/>
              <a:t>.</a:t>
            </a:r>
          </a:p>
          <a:p>
            <a:r>
              <a:rPr lang="en-US" i="1" dirty="0"/>
              <a:t>DPS can no longer rely on its fund balance to </a:t>
            </a:r>
            <a:r>
              <a:rPr lang="en-US" i="1" dirty="0" smtClean="0"/>
              <a:t>sustain </a:t>
            </a:r>
            <a:r>
              <a:rPr lang="en-US" i="1" dirty="0"/>
              <a:t>operational funding</a:t>
            </a:r>
            <a:r>
              <a:rPr lang="en-US" i="1" dirty="0" smtClean="0"/>
              <a:t>.</a:t>
            </a:r>
          </a:p>
          <a:p>
            <a:r>
              <a:rPr lang="en-US" i="1" dirty="0"/>
              <a:t>A statutory change in K-3 funding formulas from the state could have a devastating impact on elementary programs</a:t>
            </a:r>
            <a:r>
              <a:rPr lang="en-US" i="1" dirty="0" smtClean="0"/>
              <a:t>.</a:t>
            </a:r>
          </a:p>
          <a:p>
            <a:r>
              <a:rPr lang="en-US" i="1" dirty="0"/>
              <a:t>In response to these challenges and in order to maintain financial support for district priorities, Durham Public Schools proposes </a:t>
            </a:r>
            <a:r>
              <a:rPr lang="en-US" i="1" dirty="0" smtClean="0"/>
              <a:t>a combination </a:t>
            </a:r>
            <a:r>
              <a:rPr lang="en-US" i="1" dirty="0"/>
              <a:t>of revenue increases and program reductions in order to balance the budget.</a:t>
            </a:r>
          </a:p>
        </p:txBody>
      </p:sp>
    </p:spTree>
    <p:extLst>
      <p:ext uri="{BB962C8B-B14F-4D97-AF65-F5344CB8AC3E}">
        <p14:creationId xmlns:p14="http://schemas.microsoft.com/office/powerpoint/2010/main" val="2592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Budget at a Glance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7" y="1829914"/>
            <a:ext cx="8369292" cy="358028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2000" b="1" dirty="0" smtClean="0"/>
              <a:t>  	</a:t>
            </a:r>
            <a:endParaRPr lang="en-US" b="1" dirty="0" smtClean="0"/>
          </a:p>
          <a:p>
            <a:pPr lvl="0"/>
            <a:r>
              <a:rPr lang="en-US" sz="9800" dirty="0" smtClean="0"/>
              <a:t>$429.6 Million Dollar Proposed Budget   </a:t>
            </a:r>
          </a:p>
          <a:p>
            <a:pPr lvl="0"/>
            <a:endParaRPr lang="en-US" sz="9800" dirty="0"/>
          </a:p>
          <a:p>
            <a:pPr lvl="0"/>
            <a:r>
              <a:rPr lang="en-US" sz="9800" dirty="0" smtClean="0"/>
              <a:t>$138.5 Million Dollar Local Budget</a:t>
            </a:r>
          </a:p>
          <a:p>
            <a:pPr marL="0" lvl="0" indent="0">
              <a:buNone/>
            </a:pPr>
            <a:r>
              <a:rPr lang="en-US" sz="9800" dirty="0" smtClean="0"/>
              <a:t>      </a:t>
            </a:r>
          </a:p>
          <a:p>
            <a:pPr lvl="0"/>
            <a:r>
              <a:rPr lang="en-US" sz="9800" dirty="0" smtClean="0"/>
              <a:t>Funds 4,586 Positions</a:t>
            </a:r>
          </a:p>
          <a:p>
            <a:pPr lvl="1"/>
            <a:r>
              <a:rPr lang="en-US" sz="9800" dirty="0" smtClean="0">
                <a:solidFill>
                  <a:schemeClr val="tx2">
                    <a:lumMod val="75000"/>
                  </a:schemeClr>
                </a:solidFill>
              </a:rPr>
              <a:t>770 Local Paid Positions</a:t>
            </a:r>
          </a:p>
          <a:p>
            <a:pPr lvl="1"/>
            <a:r>
              <a:rPr lang="en-US" sz="9800" dirty="0" smtClean="0">
                <a:solidFill>
                  <a:schemeClr val="tx2">
                    <a:lumMod val="75000"/>
                  </a:schemeClr>
                </a:solidFill>
              </a:rPr>
              <a:t>294 Local Paid Teachers</a:t>
            </a:r>
          </a:p>
          <a:p>
            <a:pPr marL="457200" lvl="1" indent="0">
              <a:buNone/>
            </a:pPr>
            <a:endParaRPr lang="en-US" sz="9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9800" dirty="0" smtClean="0"/>
              <a:t>Matches state projected raises</a:t>
            </a:r>
          </a:p>
          <a:p>
            <a:pPr marL="0" indent="0">
              <a:buNone/>
            </a:pPr>
            <a:endParaRPr lang="en-US" sz="9800" b="1" dirty="0" smtClean="0"/>
          </a:p>
          <a:p>
            <a:endParaRPr lang="en-US" sz="6700" b="1" dirty="0" smtClean="0"/>
          </a:p>
          <a:p>
            <a:pPr lvl="0"/>
            <a:endParaRPr lang="en-US" sz="4500" b="1" dirty="0" smtClean="0"/>
          </a:p>
          <a:p>
            <a:pPr marL="0" lvl="0" indent="0">
              <a:buNone/>
            </a:pPr>
            <a:r>
              <a:rPr lang="en-US" sz="7100" b="1" dirty="0" smtClean="0"/>
              <a:t>					   </a:t>
            </a:r>
            <a:r>
              <a:rPr lang="en-US" sz="2000" b="1" dirty="0" smtClean="0"/>
              <a:t>		</a:t>
            </a:r>
          </a:p>
          <a:p>
            <a:pPr marL="0" lvl="0" indent="0">
              <a:buNone/>
            </a:pPr>
            <a:r>
              <a:rPr lang="en-US" sz="2000" b="1" dirty="0" smtClean="0"/>
              <a:t> 				 </a:t>
            </a:r>
          </a:p>
          <a:p>
            <a:pPr marL="0" lvl="0" indent="0">
              <a:buNone/>
            </a:pP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Budget at a Glance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358712"/>
              </p:ext>
            </p:extLst>
          </p:nvPr>
        </p:nvGraphicFramePr>
        <p:xfrm>
          <a:off x="4038600" y="1600200"/>
          <a:ext cx="6400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6096000" cy="23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9235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Budget at a Glance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264815"/>
              </p:ext>
            </p:extLst>
          </p:nvPr>
        </p:nvGraphicFramePr>
        <p:xfrm>
          <a:off x="228600" y="2286000"/>
          <a:ext cx="865822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Document" r:id="rId4" imgW="8430329" imgH="2311982" progId="Word.Document.12">
                  <p:embed/>
                </p:oleObj>
              </mc:Choice>
              <mc:Fallback>
                <p:oleObj name="Document" r:id="rId4" imgW="8430329" imgH="23119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286000"/>
                        <a:ext cx="8658225" cy="275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7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019235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Potential Budget Risk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6" y="1752600"/>
            <a:ext cx="8674094" cy="4953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– K-3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size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bill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passed, will require class size changes that will cost the district $6 million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will be to hire 100 more classroom teachers, or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elementary art, music and physical education classes.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increases?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legislated compensation increases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estimates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benefit rate increases beyond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 School funding changes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Unpredictable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Whitted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School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312738"/>
            <a:ext cx="7019235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Proposed Budget FY 2017-18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Summary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8</a:t>
            </a:fld>
            <a:endParaRPr lang="en-US"/>
          </a:p>
        </p:txBody>
      </p:sp>
      <p:sp>
        <p:nvSpPr>
          <p:cNvPr id="3" name="AutoShape 2" descr="http://creekside.dpsnc.net/files/_1DCPt_/1809eb8785cf35003745a49013852ec4/Creekside_studentraisinghand_TL_2014.jpg?isPlacedWithSiteDesigner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creekside.dpsnc.net/files/_1DCPt_/1809eb8785cf35003745a49013852ec4/Creekside_studentraisinghand_TL_2014.jpg?isPlacedWithSiteDesigner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creekside.dpsnc.net/files/_1DCPt_/1809eb8785cf35003745a49013852ec4/Creekside_studentraisinghand_TL_2014.jpg?isPlacedWithSiteDesigner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0420" y="1600200"/>
            <a:ext cx="6778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 </a:t>
            </a:r>
            <a:endParaRPr lang="en-US" sz="2800" b="1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05627488" y="106746675"/>
            <a:ext cx="9329737" cy="7150100"/>
            <a:chOff x="106756200" y="105613200"/>
            <a:chExt cx="6858000" cy="8997696"/>
          </a:xfrm>
        </p:grpSpPr>
        <p:sp>
          <p:nvSpPr>
            <p:cNvPr id="10" name="Rectangle 3" hidden="1"/>
            <p:cNvSpPr>
              <a:spLocks noChangeArrowheads="1"/>
            </p:cNvSpPr>
            <p:nvPr/>
          </p:nvSpPr>
          <p:spPr bwMode="auto">
            <a:xfrm>
              <a:off x="106756200" y="105613200"/>
              <a:ext cx="6858000" cy="89976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10116145" y="114331190"/>
              <a:ext cx="3498055" cy="279706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06756200" y="114331190"/>
              <a:ext cx="3429000" cy="279706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10116145" y="105613200"/>
              <a:ext cx="3498055" cy="27970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06756200" y="105613200"/>
              <a:ext cx="3429000" cy="279706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06756200" y="105613200"/>
              <a:ext cx="163385" cy="466344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06756200" y="110115096"/>
              <a:ext cx="163385" cy="44958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13450815" y="105613200"/>
              <a:ext cx="163385" cy="466344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13450815" y="110115096"/>
              <a:ext cx="163385" cy="44958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5" name="Picture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52600"/>
            <a:ext cx="7693025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3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685800"/>
            <a:ext cx="7019235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ADM / Enrollment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81200"/>
            <a:ext cx="8369292" cy="42781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19676"/>
            <a:ext cx="7566660" cy="451200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451"/>
              </p:ext>
            </p:extLst>
          </p:nvPr>
        </p:nvGraphicFramePr>
        <p:xfrm>
          <a:off x="613528" y="1676400"/>
          <a:ext cx="7848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DURHAM COUNTY STUDENT GROWTH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81081"/>
              </p:ext>
            </p:extLst>
          </p:nvPr>
        </p:nvGraphicFramePr>
        <p:xfrm>
          <a:off x="787924" y="6431679"/>
          <a:ext cx="7315200" cy="182880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 2008-09 through 2016-17 are 20 day numbers, 2017-18 are projected enrollment numbers for DPS and Charter Schools.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8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3921"/>
        </a:solidFill>
        <a:ln>
          <a:noFill/>
        </a:ln>
        <a:effectLst/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23459</TotalTime>
  <Words>511</Words>
  <Application>Microsoft Office PowerPoint</Application>
  <PresentationFormat>On-screen Show (4:3)</PresentationFormat>
  <Paragraphs>189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FINANCE powerpoint template</vt:lpstr>
      <vt:lpstr>Document</vt:lpstr>
      <vt:lpstr>  </vt:lpstr>
      <vt:lpstr>Superintendent’s Message</vt:lpstr>
      <vt:lpstr>Superintendent’s Message</vt:lpstr>
      <vt:lpstr>Budget at a Glance</vt:lpstr>
      <vt:lpstr>Budget at a Glance</vt:lpstr>
      <vt:lpstr>Budget at a Glance</vt:lpstr>
      <vt:lpstr>Potential Budget Risk</vt:lpstr>
      <vt:lpstr>Proposed Budget FY 2017-18 Summary</vt:lpstr>
      <vt:lpstr>  ADM / Enrollment </vt:lpstr>
      <vt:lpstr>Revenue</vt:lpstr>
      <vt:lpstr>Proposed Budget New Money Request and Potential Risk</vt:lpstr>
      <vt:lpstr>Budget Increases and Fund Balance Dependency</vt:lpstr>
      <vt:lpstr>Budget Reductions and  New Money</vt:lpstr>
      <vt:lpstr>Deferred Needs</vt:lpstr>
      <vt:lpstr>2017-18 Budget Timeline</vt:lpstr>
      <vt:lpstr>Questions: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Marshall</dc:creator>
  <cp:lastModifiedBy>Paul LeSieur</cp:lastModifiedBy>
  <cp:revision>326</cp:revision>
  <cp:lastPrinted>2017-04-18T12:47:27Z</cp:lastPrinted>
  <dcterms:created xsi:type="dcterms:W3CDTF">2012-02-16T15:55:38Z</dcterms:created>
  <dcterms:modified xsi:type="dcterms:W3CDTF">2017-04-19T19:54:57Z</dcterms:modified>
</cp:coreProperties>
</file>