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4"/>
  </p:sldMasterIdLst>
  <p:notesMasterIdLst>
    <p:notesMasterId r:id="rId15"/>
  </p:notesMasterIdLst>
  <p:handoutMasterIdLst>
    <p:handoutMasterId r:id="rId16"/>
  </p:handoutMasterIdLst>
  <p:sldIdLst>
    <p:sldId id="257" r:id="rId5"/>
    <p:sldId id="495" r:id="rId6"/>
    <p:sldId id="547" r:id="rId7"/>
    <p:sldId id="521" r:id="rId8"/>
    <p:sldId id="550" r:id="rId9"/>
    <p:sldId id="548" r:id="rId10"/>
    <p:sldId id="549" r:id="rId11"/>
    <p:sldId id="509" r:id="rId12"/>
    <p:sldId id="544" r:id="rId13"/>
    <p:sldId id="52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025A04-43DF-4253-B506-24468D4BF981}" v="10" dt="2021-05-07T15:55:36.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2004"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Modestou" userId="14182a46-6ff7-49b2-a3d4-e6775f5c12c1" providerId="ADAL" clId="{6D025A04-43DF-4253-B506-24468D4BF981}"/>
    <pc:docChg chg="undo custSel addSld delSld modSld sldOrd">
      <pc:chgData name="Alexander Modestou" userId="14182a46-6ff7-49b2-a3d4-e6775f5c12c1" providerId="ADAL" clId="{6D025A04-43DF-4253-B506-24468D4BF981}" dt="2021-05-07T16:02:36.511" v="538" actId="47"/>
      <pc:docMkLst>
        <pc:docMk/>
      </pc:docMkLst>
      <pc:sldChg chg="modSp">
        <pc:chgData name="Alexander Modestou" userId="14182a46-6ff7-49b2-a3d4-e6775f5c12c1" providerId="ADAL" clId="{6D025A04-43DF-4253-B506-24468D4BF981}" dt="2021-05-07T15:49:54.176" v="320" actId="255"/>
        <pc:sldMkLst>
          <pc:docMk/>
          <pc:sldMk cId="1781819236" sldId="257"/>
        </pc:sldMkLst>
        <pc:spChg chg="mod">
          <ac:chgData name="Alexander Modestou" userId="14182a46-6ff7-49b2-a3d4-e6775f5c12c1" providerId="ADAL" clId="{6D025A04-43DF-4253-B506-24468D4BF981}" dt="2021-05-07T15:49:54.176" v="320" actId="255"/>
          <ac:spMkLst>
            <pc:docMk/>
            <pc:sldMk cId="1781819236" sldId="257"/>
            <ac:spMk id="4" creationId="{00000000-0000-0000-0000-000000000000}"/>
          </ac:spMkLst>
        </pc:spChg>
      </pc:sldChg>
      <pc:sldChg chg="del">
        <pc:chgData name="Alexander Modestou" userId="14182a46-6ff7-49b2-a3d4-e6775f5c12c1" providerId="ADAL" clId="{6D025A04-43DF-4253-B506-24468D4BF981}" dt="2021-05-07T16:02:36.511" v="538" actId="47"/>
        <pc:sldMkLst>
          <pc:docMk/>
          <pc:sldMk cId="238052282" sldId="414"/>
        </pc:sldMkLst>
      </pc:sldChg>
      <pc:sldChg chg="add ord">
        <pc:chgData name="Alexander Modestou" userId="14182a46-6ff7-49b2-a3d4-e6775f5c12c1" providerId="ADAL" clId="{6D025A04-43DF-4253-B506-24468D4BF981}" dt="2021-05-07T15:48:46.101" v="296"/>
        <pc:sldMkLst>
          <pc:docMk/>
          <pc:sldMk cId="2163239328" sldId="495"/>
        </pc:sldMkLst>
      </pc:sldChg>
      <pc:sldChg chg="ord">
        <pc:chgData name="Alexander Modestou" userId="14182a46-6ff7-49b2-a3d4-e6775f5c12c1" providerId="ADAL" clId="{6D025A04-43DF-4253-B506-24468D4BF981}" dt="2021-05-07T15:50:40.962" v="321"/>
        <pc:sldMkLst>
          <pc:docMk/>
          <pc:sldMk cId="1054246883" sldId="509"/>
        </pc:sldMkLst>
      </pc:sldChg>
      <pc:sldChg chg="addSp delSp modSp">
        <pc:chgData name="Alexander Modestou" userId="14182a46-6ff7-49b2-a3d4-e6775f5c12c1" providerId="ADAL" clId="{6D025A04-43DF-4253-B506-24468D4BF981}" dt="2021-05-07T15:43:05.512" v="39" actId="1076"/>
        <pc:sldMkLst>
          <pc:docMk/>
          <pc:sldMk cId="2600895141" sldId="521"/>
        </pc:sldMkLst>
        <pc:graphicFrameChg chg="add del mod modGraphic">
          <ac:chgData name="Alexander Modestou" userId="14182a46-6ff7-49b2-a3d4-e6775f5c12c1" providerId="ADAL" clId="{6D025A04-43DF-4253-B506-24468D4BF981}" dt="2021-05-07T15:40:49.850" v="29" actId="478"/>
          <ac:graphicFrameMkLst>
            <pc:docMk/>
            <pc:sldMk cId="2600895141" sldId="521"/>
            <ac:graphicFrameMk id="3" creationId="{2B36B094-BBAA-4D1E-9673-F05C73A041AC}"/>
          </ac:graphicFrameMkLst>
        </pc:graphicFrameChg>
        <pc:graphicFrameChg chg="del">
          <ac:chgData name="Alexander Modestou" userId="14182a46-6ff7-49b2-a3d4-e6775f5c12c1" providerId="ADAL" clId="{6D025A04-43DF-4253-B506-24468D4BF981}" dt="2021-05-07T15:40:26.264" v="23" actId="478"/>
          <ac:graphicFrameMkLst>
            <pc:docMk/>
            <pc:sldMk cId="2600895141" sldId="521"/>
            <ac:graphicFrameMk id="6" creationId="{508DE6F4-E07A-4FFD-B93E-3E3E4E8FD9F4}"/>
          </ac:graphicFrameMkLst>
        </pc:graphicFrameChg>
        <pc:picChg chg="add del mod">
          <ac:chgData name="Alexander Modestou" userId="14182a46-6ff7-49b2-a3d4-e6775f5c12c1" providerId="ADAL" clId="{6D025A04-43DF-4253-B506-24468D4BF981}" dt="2021-05-07T15:42:45.470" v="34" actId="478"/>
          <ac:picMkLst>
            <pc:docMk/>
            <pc:sldMk cId="2600895141" sldId="521"/>
            <ac:picMk id="5" creationId="{FD17F639-63BC-4001-86C9-097EAC45E799}"/>
          </ac:picMkLst>
        </pc:picChg>
        <pc:picChg chg="add mod">
          <ac:chgData name="Alexander Modestou" userId="14182a46-6ff7-49b2-a3d4-e6775f5c12c1" providerId="ADAL" clId="{6D025A04-43DF-4253-B506-24468D4BF981}" dt="2021-05-07T15:43:05.512" v="39" actId="1076"/>
          <ac:picMkLst>
            <pc:docMk/>
            <pc:sldMk cId="2600895141" sldId="521"/>
            <ac:picMk id="7" creationId="{0F289037-0174-4B5F-ABDC-DEEE741A6F2F}"/>
          </ac:picMkLst>
        </pc:picChg>
      </pc:sldChg>
      <pc:sldChg chg="modSp">
        <pc:chgData name="Alexander Modestou" userId="14182a46-6ff7-49b2-a3d4-e6775f5c12c1" providerId="ADAL" clId="{6D025A04-43DF-4253-B506-24468D4BF981}" dt="2021-05-07T15:52:09.301" v="531" actId="20577"/>
        <pc:sldMkLst>
          <pc:docMk/>
          <pc:sldMk cId="1110849363" sldId="526"/>
        </pc:sldMkLst>
        <pc:spChg chg="mod">
          <ac:chgData name="Alexander Modestou" userId="14182a46-6ff7-49b2-a3d4-e6775f5c12c1" providerId="ADAL" clId="{6D025A04-43DF-4253-B506-24468D4BF981}" dt="2021-05-07T15:52:09.301" v="531" actId="20577"/>
          <ac:spMkLst>
            <pc:docMk/>
            <pc:sldMk cId="1110849363" sldId="526"/>
            <ac:spMk id="8" creationId="{00000000-0000-0000-0000-000000000000}"/>
          </ac:spMkLst>
        </pc:spChg>
      </pc:sldChg>
      <pc:sldChg chg="add ord">
        <pc:chgData name="Alexander Modestou" userId="14182a46-6ff7-49b2-a3d4-e6775f5c12c1" providerId="ADAL" clId="{6D025A04-43DF-4253-B506-24468D4BF981}" dt="2021-05-07T15:50:40.962" v="321"/>
        <pc:sldMkLst>
          <pc:docMk/>
          <pc:sldMk cId="4183440102" sldId="544"/>
        </pc:sldMkLst>
      </pc:sldChg>
      <pc:sldChg chg="modSp">
        <pc:chgData name="Alexander Modestou" userId="14182a46-6ff7-49b2-a3d4-e6775f5c12c1" providerId="ADAL" clId="{6D025A04-43DF-4253-B506-24468D4BF981}" dt="2021-05-07T15:44:54.871" v="230" actId="20577"/>
        <pc:sldMkLst>
          <pc:docMk/>
          <pc:sldMk cId="1716870301" sldId="547"/>
        </pc:sldMkLst>
        <pc:spChg chg="mod">
          <ac:chgData name="Alexander Modestou" userId="14182a46-6ff7-49b2-a3d4-e6775f5c12c1" providerId="ADAL" clId="{6D025A04-43DF-4253-B506-24468D4BF981}" dt="2021-05-07T15:44:54.871" v="230" actId="20577"/>
          <ac:spMkLst>
            <pc:docMk/>
            <pc:sldMk cId="1716870301" sldId="547"/>
            <ac:spMk id="4" creationId="{BD1DA4B2-AED4-427D-8718-120014F882BC}"/>
          </ac:spMkLst>
        </pc:spChg>
      </pc:sldChg>
      <pc:sldChg chg="modSp">
        <pc:chgData name="Alexander Modestou" userId="14182a46-6ff7-49b2-a3d4-e6775f5c12c1" providerId="ADAL" clId="{6D025A04-43DF-4253-B506-24468D4BF981}" dt="2021-05-07T15:45:58.471" v="294" actId="20577"/>
        <pc:sldMkLst>
          <pc:docMk/>
          <pc:sldMk cId="1294243929" sldId="548"/>
        </pc:sldMkLst>
        <pc:graphicFrameChg chg="modGraphic">
          <ac:chgData name="Alexander Modestou" userId="14182a46-6ff7-49b2-a3d4-e6775f5c12c1" providerId="ADAL" clId="{6D025A04-43DF-4253-B506-24468D4BF981}" dt="2021-05-07T15:45:58.471" v="294" actId="20577"/>
          <ac:graphicFrameMkLst>
            <pc:docMk/>
            <pc:sldMk cId="1294243929" sldId="548"/>
            <ac:graphicFrameMk id="3" creationId="{58F897A9-8C2B-4048-8436-7CF928A3037A}"/>
          </ac:graphicFrameMkLst>
        </pc:graphicFrameChg>
      </pc:sldChg>
      <pc:sldChg chg="addSp delSp modSp mod ord modShow">
        <pc:chgData name="Alexander Modestou" userId="14182a46-6ff7-49b2-a3d4-e6775f5c12c1" providerId="ADAL" clId="{6D025A04-43DF-4253-B506-24468D4BF981}" dt="2021-05-07T15:55:42.275" v="537" actId="1076"/>
        <pc:sldMkLst>
          <pc:docMk/>
          <pc:sldMk cId="2857984783" sldId="550"/>
        </pc:sldMkLst>
        <pc:graphicFrameChg chg="del">
          <ac:chgData name="Alexander Modestou" userId="14182a46-6ff7-49b2-a3d4-e6775f5c12c1" providerId="ADAL" clId="{6D025A04-43DF-4253-B506-24468D4BF981}" dt="2021-05-07T15:55:33.966" v="535" actId="478"/>
          <ac:graphicFrameMkLst>
            <pc:docMk/>
            <pc:sldMk cId="2857984783" sldId="550"/>
            <ac:graphicFrameMk id="4" creationId="{51481CA6-5F24-413E-96BF-2D92E0B20290}"/>
          </ac:graphicFrameMkLst>
        </pc:graphicFrameChg>
        <pc:graphicFrameChg chg="add mod">
          <ac:chgData name="Alexander Modestou" userId="14182a46-6ff7-49b2-a3d4-e6775f5c12c1" providerId="ADAL" clId="{6D025A04-43DF-4253-B506-24468D4BF981}" dt="2021-05-07T15:55:42.275" v="537" actId="1076"/>
          <ac:graphicFrameMkLst>
            <pc:docMk/>
            <pc:sldMk cId="2857984783" sldId="550"/>
            <ac:graphicFrameMk id="5" creationId="{CBD11F53-523F-4C6A-8701-2341B8D81361}"/>
          </ac:graphicFrameMkLst>
        </pc:graphicFrameChg>
      </pc:sldChg>
      <pc:sldChg chg="del">
        <pc:chgData name="Alexander Modestou" userId="14182a46-6ff7-49b2-a3d4-e6775f5c12c1" providerId="ADAL" clId="{6D025A04-43DF-4253-B506-24468D4BF981}" dt="2021-05-07T15:52:25.615" v="532" actId="47"/>
        <pc:sldMkLst>
          <pc:docMk/>
          <pc:sldMk cId="3831171446" sldId="55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dirty="0"/>
              <a:t>Durham</a:t>
            </a:r>
            <a:r>
              <a:rPr lang="en-US" sz="1600" b="1" baseline="0" dirty="0"/>
              <a:t> County </a:t>
            </a:r>
            <a:r>
              <a:rPr lang="en-US" sz="1600" b="1" dirty="0"/>
              <a:t>K-12 Public School Enrollment Trends</a:t>
            </a:r>
          </a:p>
          <a:p>
            <a:pPr>
              <a:defRPr sz="1600"/>
            </a:pPr>
            <a:r>
              <a:rPr lang="en-US" sz="1600" dirty="0"/>
              <a:t>(FY 2010-11</a:t>
            </a:r>
            <a:r>
              <a:rPr lang="en-US" sz="1600" baseline="0" dirty="0"/>
              <a:t> to FY 2019-20 and FY 2021-22 Projection)</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ADM!$B$52</c:f>
              <c:strCache>
                <c:ptCount val="1"/>
                <c:pt idx="0">
                  <c:v> TOTAL </c:v>
                </c:pt>
              </c:strCache>
            </c:strRef>
          </c:tx>
          <c:spPr>
            <a:solidFill>
              <a:schemeClr val="accent5">
                <a:lumMod val="60000"/>
                <a:lumOff val="40000"/>
              </a:schemeClr>
            </a:solidFill>
            <a:ln>
              <a:noFill/>
            </a:ln>
            <a:effectLst/>
          </c:spPr>
          <c:invertIfNegative val="0"/>
          <c:dLbls>
            <c:dLbl>
              <c:idx val="1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04E2-4CED-AEBB-BF86A2D82FB5}"/>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ADM!$A$53:$A$66</c15:sqref>
                  </c15:fullRef>
                </c:ext>
              </c:extLst>
              <c:f>ADM!$A$56:$A$66</c:f>
              <c:strCache>
                <c:ptCount val="11"/>
                <c:pt idx="0">
                  <c:v>2011-2012</c:v>
                </c:pt>
                <c:pt idx="1">
                  <c:v>2012-2013</c:v>
                </c:pt>
                <c:pt idx="2">
                  <c:v>2013-2014</c:v>
                </c:pt>
                <c:pt idx="3">
                  <c:v>2014-2015</c:v>
                </c:pt>
                <c:pt idx="4">
                  <c:v>2015-2016</c:v>
                </c:pt>
                <c:pt idx="5">
                  <c:v>2016-2017</c:v>
                </c:pt>
                <c:pt idx="6">
                  <c:v>2017-2018</c:v>
                </c:pt>
                <c:pt idx="7">
                  <c:v>2018-2019</c:v>
                </c:pt>
                <c:pt idx="8">
                  <c:v>2019-2020</c:v>
                </c:pt>
                <c:pt idx="9">
                  <c:v>2020-21</c:v>
                </c:pt>
                <c:pt idx="10">
                  <c:v>2021-22 Projection</c:v>
                </c:pt>
              </c:strCache>
            </c:strRef>
          </c:cat>
          <c:val>
            <c:numRef>
              <c:extLst>
                <c:ext xmlns:c15="http://schemas.microsoft.com/office/drawing/2012/chart" uri="{02D57815-91ED-43cb-92C2-25804820EDAC}">
                  <c15:fullRef>
                    <c15:sqref>ADM!$B$53:$B$66</c15:sqref>
                  </c15:fullRef>
                </c:ext>
              </c:extLst>
              <c:f>ADM!$B$56:$B$66</c:f>
              <c:numCache>
                <c:formatCode>#,##0_);[Red]\(#,##0\)</c:formatCode>
                <c:ptCount val="11"/>
                <c:pt idx="0">
                  <c:v>35708</c:v>
                </c:pt>
                <c:pt idx="1">
                  <c:v>36581</c:v>
                </c:pt>
                <c:pt idx="2">
                  <c:v>38080</c:v>
                </c:pt>
                <c:pt idx="3">
                  <c:v>38987</c:v>
                </c:pt>
                <c:pt idx="4">
                  <c:v>39448</c:v>
                </c:pt>
                <c:pt idx="5">
                  <c:v>39686</c:v>
                </c:pt>
                <c:pt idx="6">
                  <c:v>39687</c:v>
                </c:pt>
                <c:pt idx="7">
                  <c:v>39477</c:v>
                </c:pt>
                <c:pt idx="8">
                  <c:v>40145</c:v>
                </c:pt>
                <c:pt idx="9">
                  <c:v>39070</c:v>
                </c:pt>
                <c:pt idx="10">
                  <c:v>40187</c:v>
                </c:pt>
              </c:numCache>
            </c:numRef>
          </c:val>
          <c:extLst>
            <c:ext xmlns:c16="http://schemas.microsoft.com/office/drawing/2014/chart" uri="{C3380CC4-5D6E-409C-BE32-E72D297353CC}">
              <c16:uniqueId val="{00000000-04E2-4CED-AEBB-BF86A2D82FB5}"/>
            </c:ext>
          </c:extLst>
        </c:ser>
        <c:dLbls>
          <c:showLegendKey val="0"/>
          <c:showVal val="1"/>
          <c:showCatName val="0"/>
          <c:showSerName val="0"/>
          <c:showPercent val="0"/>
          <c:showBubbleSize val="0"/>
        </c:dLbls>
        <c:gapWidth val="219"/>
        <c:axId val="1380995375"/>
        <c:axId val="1380993711"/>
      </c:barChart>
      <c:lineChart>
        <c:grouping val="standard"/>
        <c:varyColors val="0"/>
        <c:ser>
          <c:idx val="1"/>
          <c:order val="1"/>
          <c:tx>
            <c:strRef>
              <c:f>ADM!$C$52</c:f>
              <c:strCache>
                <c:ptCount val="1"/>
                <c:pt idx="0">
                  <c:v> DPS </c:v>
                </c:pt>
              </c:strCache>
            </c:strRef>
          </c:tx>
          <c:spPr>
            <a:ln w="28575" cap="rnd">
              <a:solidFill>
                <a:schemeClr val="accent6"/>
              </a:solidFill>
              <a:round/>
            </a:ln>
            <a:effectLst/>
          </c:spPr>
          <c:marker>
            <c:symbol val="circle"/>
            <c:size val="5"/>
            <c:spPr>
              <a:solidFill>
                <a:schemeClr val="accent6"/>
              </a:solidFill>
              <a:ln w="28575">
                <a:solidFill>
                  <a:schemeClr val="accent6"/>
                </a:solidFill>
              </a:ln>
              <a:effectLst/>
            </c:spPr>
          </c:marker>
          <c:dLbls>
            <c:dLbl>
              <c:idx val="1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4-04E2-4CED-AEBB-BF86A2D82FB5}"/>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ADM!$A$53:$A$66</c15:sqref>
                  </c15:fullRef>
                </c:ext>
              </c:extLst>
              <c:f>ADM!$A$56:$A$66</c:f>
              <c:strCache>
                <c:ptCount val="11"/>
                <c:pt idx="0">
                  <c:v>2011-2012</c:v>
                </c:pt>
                <c:pt idx="1">
                  <c:v>2012-2013</c:v>
                </c:pt>
                <c:pt idx="2">
                  <c:v>2013-2014</c:v>
                </c:pt>
                <c:pt idx="3">
                  <c:v>2014-2015</c:v>
                </c:pt>
                <c:pt idx="4">
                  <c:v>2015-2016</c:v>
                </c:pt>
                <c:pt idx="5">
                  <c:v>2016-2017</c:v>
                </c:pt>
                <c:pt idx="6">
                  <c:v>2017-2018</c:v>
                </c:pt>
                <c:pt idx="7">
                  <c:v>2018-2019</c:v>
                </c:pt>
                <c:pt idx="8">
                  <c:v>2019-2020</c:v>
                </c:pt>
                <c:pt idx="9">
                  <c:v>2020-21</c:v>
                </c:pt>
                <c:pt idx="10">
                  <c:v>2021-22 Projection</c:v>
                </c:pt>
              </c:strCache>
            </c:strRef>
          </c:cat>
          <c:val>
            <c:numRef>
              <c:extLst>
                <c:ext xmlns:c15="http://schemas.microsoft.com/office/drawing/2012/chart" uri="{02D57815-91ED-43cb-92C2-25804820EDAC}">
                  <c15:fullRef>
                    <c15:sqref>ADM!$C$53:$C$66</c15:sqref>
                  </c15:fullRef>
                </c:ext>
              </c:extLst>
              <c:f>ADM!$C$56:$C$66</c:f>
              <c:numCache>
                <c:formatCode>#,##0_);[Red]\(#,##0\)</c:formatCode>
                <c:ptCount val="11"/>
                <c:pt idx="0">
                  <c:v>32369</c:v>
                </c:pt>
                <c:pt idx="1">
                  <c:v>33072</c:v>
                </c:pt>
                <c:pt idx="2">
                  <c:v>33296</c:v>
                </c:pt>
                <c:pt idx="3">
                  <c:v>33750</c:v>
                </c:pt>
                <c:pt idx="4">
                  <c:v>33501</c:v>
                </c:pt>
                <c:pt idx="5">
                  <c:v>33275</c:v>
                </c:pt>
                <c:pt idx="6">
                  <c:v>33181</c:v>
                </c:pt>
                <c:pt idx="7">
                  <c:v>32520</c:v>
                </c:pt>
                <c:pt idx="8">
                  <c:v>33024</c:v>
                </c:pt>
                <c:pt idx="9">
                  <c:v>31603</c:v>
                </c:pt>
                <c:pt idx="10">
                  <c:v>32287</c:v>
                </c:pt>
              </c:numCache>
            </c:numRef>
          </c:val>
          <c:smooth val="0"/>
          <c:extLst>
            <c:ext xmlns:c16="http://schemas.microsoft.com/office/drawing/2014/chart" uri="{C3380CC4-5D6E-409C-BE32-E72D297353CC}">
              <c16:uniqueId val="{00000001-04E2-4CED-AEBB-BF86A2D82FB5}"/>
            </c:ext>
          </c:extLst>
        </c:ser>
        <c:ser>
          <c:idx val="2"/>
          <c:order val="2"/>
          <c:tx>
            <c:strRef>
              <c:f>ADM!$D$52</c:f>
              <c:strCache>
                <c:ptCount val="1"/>
                <c:pt idx="0">
                  <c:v>  Charter </c:v>
                </c:pt>
              </c:strCache>
            </c:strRef>
          </c:tx>
          <c:spPr>
            <a:ln w="28575" cap="rnd">
              <a:solidFill>
                <a:schemeClr val="accent2"/>
              </a:solidFill>
              <a:round/>
            </a:ln>
            <a:effectLst/>
          </c:spPr>
          <c:marker>
            <c:symbol val="circle"/>
            <c:size val="5"/>
            <c:spPr>
              <a:solidFill>
                <a:schemeClr val="accent2"/>
              </a:solidFill>
              <a:ln w="28575">
                <a:solidFill>
                  <a:schemeClr val="accent2"/>
                </a:solidFill>
              </a:ln>
              <a:effectLst/>
            </c:spPr>
          </c:marker>
          <c:dLbls>
            <c:dLbl>
              <c:idx val="1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extLst>
                <c:ext xmlns:c16="http://schemas.microsoft.com/office/drawing/2014/chart" uri="{C3380CC4-5D6E-409C-BE32-E72D297353CC}">
                  <c16:uniqueId val="{00000003-04E2-4CED-AEBB-BF86A2D82FB5}"/>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ADM!$A$53:$A$66</c15:sqref>
                  </c15:fullRef>
                </c:ext>
              </c:extLst>
              <c:f>ADM!$A$56:$A$66</c:f>
              <c:strCache>
                <c:ptCount val="11"/>
                <c:pt idx="0">
                  <c:v>2011-2012</c:v>
                </c:pt>
                <c:pt idx="1">
                  <c:v>2012-2013</c:v>
                </c:pt>
                <c:pt idx="2">
                  <c:v>2013-2014</c:v>
                </c:pt>
                <c:pt idx="3">
                  <c:v>2014-2015</c:v>
                </c:pt>
                <c:pt idx="4">
                  <c:v>2015-2016</c:v>
                </c:pt>
                <c:pt idx="5">
                  <c:v>2016-2017</c:v>
                </c:pt>
                <c:pt idx="6">
                  <c:v>2017-2018</c:v>
                </c:pt>
                <c:pt idx="7">
                  <c:v>2018-2019</c:v>
                </c:pt>
                <c:pt idx="8">
                  <c:v>2019-2020</c:v>
                </c:pt>
                <c:pt idx="9">
                  <c:v>2020-21</c:v>
                </c:pt>
                <c:pt idx="10">
                  <c:v>2021-22 Projection</c:v>
                </c:pt>
              </c:strCache>
            </c:strRef>
          </c:cat>
          <c:val>
            <c:numRef>
              <c:extLst>
                <c:ext xmlns:c15="http://schemas.microsoft.com/office/drawing/2012/chart" uri="{02D57815-91ED-43cb-92C2-25804820EDAC}">
                  <c15:fullRef>
                    <c15:sqref>ADM!$D$53:$D$66</c15:sqref>
                  </c15:fullRef>
                </c:ext>
              </c:extLst>
              <c:f>ADM!$D$56:$D$66</c:f>
              <c:numCache>
                <c:formatCode>#,##0_);[Red]\(#,##0\)</c:formatCode>
                <c:ptCount val="11"/>
                <c:pt idx="0">
                  <c:v>3339</c:v>
                </c:pt>
                <c:pt idx="1">
                  <c:v>3509</c:v>
                </c:pt>
                <c:pt idx="2">
                  <c:v>4784</c:v>
                </c:pt>
                <c:pt idx="3">
                  <c:v>5237</c:v>
                </c:pt>
                <c:pt idx="4">
                  <c:v>5947</c:v>
                </c:pt>
                <c:pt idx="5">
                  <c:v>6411</c:v>
                </c:pt>
                <c:pt idx="6">
                  <c:v>6506</c:v>
                </c:pt>
                <c:pt idx="7">
                  <c:v>6957</c:v>
                </c:pt>
                <c:pt idx="8">
                  <c:v>7121</c:v>
                </c:pt>
                <c:pt idx="9">
                  <c:v>7467</c:v>
                </c:pt>
                <c:pt idx="10">
                  <c:v>7900</c:v>
                </c:pt>
              </c:numCache>
            </c:numRef>
          </c:val>
          <c:smooth val="0"/>
          <c:extLst>
            <c:ext xmlns:c16="http://schemas.microsoft.com/office/drawing/2014/chart" uri="{C3380CC4-5D6E-409C-BE32-E72D297353CC}">
              <c16:uniqueId val="{00000002-04E2-4CED-AEBB-BF86A2D82FB5}"/>
            </c:ext>
          </c:extLst>
        </c:ser>
        <c:dLbls>
          <c:showLegendKey val="0"/>
          <c:showVal val="1"/>
          <c:showCatName val="0"/>
          <c:showSerName val="0"/>
          <c:showPercent val="0"/>
          <c:showBubbleSize val="0"/>
        </c:dLbls>
        <c:marker val="1"/>
        <c:smooth val="0"/>
        <c:axId val="1380995375"/>
        <c:axId val="1380993711"/>
      </c:lineChart>
      <c:catAx>
        <c:axId val="1380995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0993711"/>
        <c:crosses val="autoZero"/>
        <c:auto val="1"/>
        <c:lblAlgn val="ctr"/>
        <c:lblOffset val="100"/>
        <c:noMultiLvlLbl val="0"/>
      </c:catAx>
      <c:valAx>
        <c:axId val="1380993711"/>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099537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bg1">
          <a:lumMod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5138"/>
          </a:xfrm>
          <a:prstGeom prst="rect">
            <a:avLst/>
          </a:prstGeom>
        </p:spPr>
        <p:txBody>
          <a:bodyPr vert="horz" lIns="91427" tIns="45714" rIns="91427" bIns="45714" rtlCol="0"/>
          <a:lstStyle>
            <a:lvl1pPr algn="r">
              <a:defRPr sz="1200"/>
            </a:lvl1pPr>
          </a:lstStyle>
          <a:p>
            <a:fld id="{647939AB-E4D3-44F9-9C92-A30726C59F0B}" type="datetimeFigureOut">
              <a:rPr lang="en-US" smtClean="0"/>
              <a:t>5/7/2021</a:t>
            </a:fld>
            <a:endParaRPr lang="en-US"/>
          </a:p>
        </p:txBody>
      </p:sp>
      <p:sp>
        <p:nvSpPr>
          <p:cNvPr id="4" name="Footer Placeholder 3"/>
          <p:cNvSpPr>
            <a:spLocks noGrp="1"/>
          </p:cNvSpPr>
          <p:nvPr>
            <p:ph type="ftr" sz="quarter" idx="2"/>
          </p:nvPr>
        </p:nvSpPr>
        <p:spPr>
          <a:xfrm>
            <a:off x="3" y="8829675"/>
            <a:ext cx="3038475"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675"/>
            <a:ext cx="3038475" cy="465138"/>
          </a:xfrm>
          <a:prstGeom prst="rect">
            <a:avLst/>
          </a:prstGeom>
        </p:spPr>
        <p:txBody>
          <a:bodyPr vert="horz" lIns="91427" tIns="45714" rIns="91427" bIns="45714" rtlCol="0" anchor="b"/>
          <a:lstStyle>
            <a:lvl1pPr algn="r">
              <a:defRPr sz="1200"/>
            </a:lvl1pPr>
          </a:lstStyle>
          <a:p>
            <a:fld id="{96A11BA7-D2CC-47B9-9702-4A2C325EB980}" type="slidenum">
              <a:rPr lang="en-US" smtClean="0"/>
              <a:t>‹#›</a:t>
            </a:fld>
            <a:endParaRPr lang="en-US"/>
          </a:p>
        </p:txBody>
      </p:sp>
    </p:spTree>
    <p:extLst>
      <p:ext uri="{BB962C8B-B14F-4D97-AF65-F5344CB8AC3E}">
        <p14:creationId xmlns:p14="http://schemas.microsoft.com/office/powerpoint/2010/main" val="4212830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49" tIns="46577" rIns="93149" bIns="46577" rtlCol="0"/>
          <a:lstStyle>
            <a:lvl1pPr algn="l">
              <a:defRPr sz="1200"/>
            </a:lvl1pPr>
          </a:lstStyle>
          <a:p>
            <a:endParaRPr lang="en-US"/>
          </a:p>
        </p:txBody>
      </p:sp>
      <p:sp>
        <p:nvSpPr>
          <p:cNvPr id="3" name="Date Placeholder 2"/>
          <p:cNvSpPr>
            <a:spLocks noGrp="1"/>
          </p:cNvSpPr>
          <p:nvPr>
            <p:ph type="dt" idx="1"/>
          </p:nvPr>
        </p:nvSpPr>
        <p:spPr>
          <a:xfrm>
            <a:off x="3970941" y="0"/>
            <a:ext cx="3037840" cy="464820"/>
          </a:xfrm>
          <a:prstGeom prst="rect">
            <a:avLst/>
          </a:prstGeom>
        </p:spPr>
        <p:txBody>
          <a:bodyPr vert="horz" lIns="93149" tIns="46577" rIns="93149" bIns="46577" rtlCol="0"/>
          <a:lstStyle>
            <a:lvl1pPr algn="r">
              <a:defRPr sz="1200"/>
            </a:lvl1pPr>
          </a:lstStyle>
          <a:p>
            <a:fld id="{0EE9EA42-623C-45E6-B6F5-F6541EAD83CD}" type="datetimeFigureOut">
              <a:rPr lang="en-US" smtClean="0"/>
              <a:t>5/7/2021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9" tIns="46577" rIns="93149" bIns="46577"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49" tIns="46577" rIns="93149" bIns="465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49" tIns="46577" rIns="93149"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3149" tIns="46577" rIns="93149" bIns="46577" rtlCol="0" anchor="b"/>
          <a:lstStyle>
            <a:lvl1pPr algn="r">
              <a:defRPr sz="1200"/>
            </a:lvl1pPr>
          </a:lstStyle>
          <a:p>
            <a:fld id="{F1229F4D-B961-47FD-87FB-0176E65E83D7}" type="slidenum">
              <a:rPr lang="en-US" smtClean="0"/>
              <a:t>‹#›</a:t>
            </a:fld>
            <a:endParaRPr lang="en-US"/>
          </a:p>
        </p:txBody>
      </p:sp>
    </p:spTree>
    <p:extLst>
      <p:ext uri="{BB962C8B-B14F-4D97-AF65-F5344CB8AC3E}">
        <p14:creationId xmlns:p14="http://schemas.microsoft.com/office/powerpoint/2010/main" val="2386182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1229F4D-B961-47FD-87FB-0176E65E83D7}" type="slidenum">
              <a:rPr lang="en-US" smtClean="0"/>
              <a:t>10</a:t>
            </a:fld>
            <a:endParaRPr lang="en-US"/>
          </a:p>
        </p:txBody>
      </p:sp>
    </p:spTree>
    <p:extLst>
      <p:ext uri="{BB962C8B-B14F-4D97-AF65-F5344CB8AC3E}">
        <p14:creationId xmlns:p14="http://schemas.microsoft.com/office/powerpoint/2010/main" val="7454021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13822" y="1702425"/>
            <a:ext cx="6516356" cy="1705477"/>
          </a:xfrm>
        </p:spPr>
        <p:txBody>
          <a:bodyPr/>
          <a:lstStyle>
            <a:lvl1pPr algn="ctr">
              <a:lnSpc>
                <a:spcPct val="110000"/>
              </a:lnSpc>
              <a:defRPr sz="4400" b="1">
                <a:solidFill>
                  <a:srgbClr val="959CA2"/>
                </a:solidFill>
                <a:latin typeface="Arial"/>
                <a:cs typeface="Arial"/>
              </a:defRPr>
            </a:lvl1pPr>
          </a:lstStyle>
          <a:p>
            <a:r>
              <a:rPr lang="en-US"/>
              <a:t>CLICK TO EDIT MASTER TITLE STYLE</a:t>
            </a:r>
          </a:p>
        </p:txBody>
      </p:sp>
      <p:sp>
        <p:nvSpPr>
          <p:cNvPr id="3" name="Subtitle 2"/>
          <p:cNvSpPr>
            <a:spLocks noGrp="1"/>
          </p:cNvSpPr>
          <p:nvPr>
            <p:ph type="subTitle" idx="1" hasCustomPrompt="1"/>
          </p:nvPr>
        </p:nvSpPr>
        <p:spPr>
          <a:xfrm>
            <a:off x="0" y="5686601"/>
            <a:ext cx="9144000" cy="437977"/>
          </a:xfrm>
          <a:ln>
            <a:noFill/>
          </a:ln>
        </p:spPr>
        <p:txBody>
          <a:bodyPr>
            <a:normAutofit/>
          </a:bodyPr>
          <a:lstStyle>
            <a:lvl1pPr marL="0" indent="0" algn="ctr">
              <a:buNone/>
              <a:defRPr sz="1600" b="1">
                <a:solidFill>
                  <a:srgbClr val="959CA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0C5029-89C5-4496-A5F0-FF1EC271B570}"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bwMode="auto">
          <a:xfrm>
            <a:off x="1313822" y="3411298"/>
            <a:ext cx="6516356" cy="0"/>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cxnSp>
        <p:nvCxnSpPr>
          <p:cNvPr id="8" name="Straight Connector 7"/>
          <p:cNvCxnSpPr/>
          <p:nvPr userDrawn="1"/>
        </p:nvCxnSpPr>
        <p:spPr bwMode="auto">
          <a:xfrm>
            <a:off x="1313822" y="1702425"/>
            <a:ext cx="6516356" cy="1588"/>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19" name="Picture 18" descr="DPS 2-color logo.png"/>
          <p:cNvPicPr>
            <a:picLocks noChangeAspect="1"/>
          </p:cNvPicPr>
          <p:nvPr userDrawn="1"/>
        </p:nvPicPr>
        <p:blipFill>
          <a:blip r:embed="rId3"/>
          <a:stretch>
            <a:fillRect/>
          </a:stretch>
        </p:blipFill>
        <p:spPr>
          <a:xfrm>
            <a:off x="2802095" y="3896827"/>
            <a:ext cx="3539811" cy="1192228"/>
          </a:xfrm>
          <a:prstGeom prst="rect">
            <a:avLst/>
          </a:prstGeom>
        </p:spPr>
      </p:pic>
    </p:spTree>
    <p:extLst>
      <p:ext uri="{BB962C8B-B14F-4D97-AF65-F5344CB8AC3E}">
        <p14:creationId xmlns:p14="http://schemas.microsoft.com/office/powerpoint/2010/main" val="2383456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401DA6-8EDA-477B-9277-2EDB85C30C76}" type="datetime1">
              <a:rPr lang="en-US" smtClean="0">
                <a:solidFill>
                  <a:prstClr val="black">
                    <a:tint val="75000"/>
                  </a:prstClr>
                </a:solidFill>
              </a:r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695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DE0E97-817A-4037-830E-8C3BAA0182EE}" type="datetime1">
              <a:rPr lang="en-US" smtClean="0">
                <a:solidFill>
                  <a:prstClr val="black">
                    <a:tint val="75000"/>
                  </a:prstClr>
                </a:solidFill>
              </a:r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5719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0439CC-0910-4AEF-B4F0-AA41CE423FF1}"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6559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22144-10C9-47FD-BA77-AB5513E24958}"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07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12233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13822" y="1702425"/>
            <a:ext cx="6516356" cy="1705477"/>
          </a:xfrm>
        </p:spPr>
        <p:txBody>
          <a:bodyPr/>
          <a:lstStyle>
            <a:lvl1pPr algn="ctr">
              <a:lnSpc>
                <a:spcPct val="110000"/>
              </a:lnSpc>
              <a:defRPr sz="4400" b="1">
                <a:solidFill>
                  <a:schemeClr val="bg1"/>
                </a:solidFill>
                <a:latin typeface="Arial"/>
                <a:cs typeface="Arial"/>
              </a:defRPr>
            </a:lvl1pPr>
          </a:lstStyle>
          <a:p>
            <a:r>
              <a:rPr lang="en-US"/>
              <a:t>CLICK TO EDIT MASTER TITLE STYLE</a:t>
            </a:r>
          </a:p>
        </p:txBody>
      </p:sp>
      <p:sp>
        <p:nvSpPr>
          <p:cNvPr id="3" name="Subtitle 2"/>
          <p:cNvSpPr>
            <a:spLocks noGrp="1"/>
          </p:cNvSpPr>
          <p:nvPr>
            <p:ph type="subTitle" idx="1" hasCustomPrompt="1"/>
          </p:nvPr>
        </p:nvSpPr>
        <p:spPr>
          <a:xfrm>
            <a:off x="0" y="5686601"/>
            <a:ext cx="9144000" cy="437977"/>
          </a:xfrm>
          <a:ln>
            <a:noFill/>
          </a:ln>
        </p:spPr>
        <p:txBody>
          <a:bodyPr>
            <a:normAutofit/>
          </a:bodyPr>
          <a:lstStyle>
            <a:lvl1pPr marL="0" indent="0" algn="ctr">
              <a:buNone/>
              <a:defRPr sz="2000" b="1">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2F5D0-8748-4B19-B727-4EDB37AC0E1F}"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bwMode="auto">
          <a:xfrm>
            <a:off x="1313822" y="3411298"/>
            <a:ext cx="6516356" cy="0"/>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cxnSp>
        <p:nvCxnSpPr>
          <p:cNvPr id="8" name="Straight Connector 7"/>
          <p:cNvCxnSpPr/>
          <p:nvPr userDrawn="1"/>
        </p:nvCxnSpPr>
        <p:spPr bwMode="auto">
          <a:xfrm>
            <a:off x="1313822" y="1702425"/>
            <a:ext cx="6516356" cy="1588"/>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19" name="Picture 18" descr="DPS 2-color logo.png"/>
          <p:cNvPicPr>
            <a:picLocks noChangeAspect="1"/>
          </p:cNvPicPr>
          <p:nvPr userDrawn="1"/>
        </p:nvPicPr>
        <p:blipFill>
          <a:blip r:embed="rId3"/>
          <a:stretch>
            <a:fillRect/>
          </a:stretch>
        </p:blipFill>
        <p:spPr>
          <a:xfrm>
            <a:off x="2802095" y="3896827"/>
            <a:ext cx="3539811" cy="1192228"/>
          </a:xfrm>
          <a:prstGeom prst="rect">
            <a:avLst/>
          </a:prstGeom>
        </p:spPr>
      </p:pic>
    </p:spTree>
    <p:extLst>
      <p:ext uri="{BB962C8B-B14F-4D97-AF65-F5344CB8AC3E}">
        <p14:creationId xmlns:p14="http://schemas.microsoft.com/office/powerpoint/2010/main" val="25193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descr="DPS 2-color Spark only.png"/>
          <p:cNvPicPr>
            <a:picLocks noChangeAspect="1"/>
          </p:cNvPicPr>
          <p:nvPr userDrawn="1"/>
        </p:nvPicPr>
        <p:blipFill>
          <a:blip r:embed="rId2">
            <a:grayscl/>
            <a:alphaModFix amt="4000"/>
          </a:blip>
          <a:stretch>
            <a:fillRect/>
          </a:stretch>
        </p:blipFill>
        <p:spPr>
          <a:xfrm>
            <a:off x="1766388" y="431134"/>
            <a:ext cx="6671416" cy="6205108"/>
          </a:xfrm>
          <a:prstGeom prst="rect">
            <a:avLst/>
          </a:prstGeom>
        </p:spPr>
      </p:pic>
      <p:sp>
        <p:nvSpPr>
          <p:cNvPr id="2" name="Title 1"/>
          <p:cNvSpPr>
            <a:spLocks noGrp="1"/>
          </p:cNvSpPr>
          <p:nvPr>
            <p:ph type="title" hasCustomPrompt="1"/>
          </p:nvPr>
        </p:nvSpPr>
        <p:spPr>
          <a:xfrm>
            <a:off x="1667564" y="274638"/>
            <a:ext cx="7019235" cy="1143000"/>
          </a:xfrm>
        </p:spPr>
        <p:txBody>
          <a:bodyPr>
            <a:noAutofit/>
          </a:bodyPr>
          <a:lstStyle>
            <a:lvl1pPr algn="l">
              <a:defRPr sz="3600" b="1">
                <a:solidFill>
                  <a:srgbClr val="3E6078"/>
                </a:solidFill>
                <a:latin typeface="Arial"/>
                <a:cs typeface="Arial"/>
              </a:defRPr>
            </a:lvl1pPr>
          </a:lstStyle>
          <a:p>
            <a:r>
              <a:rPr lang="en-US"/>
              <a:t>CLICK TO EDIT MASTER TITLE</a:t>
            </a:r>
          </a:p>
        </p:txBody>
      </p:sp>
      <p:sp>
        <p:nvSpPr>
          <p:cNvPr id="3" name="Content Placeholder 2"/>
          <p:cNvSpPr>
            <a:spLocks noGrp="1"/>
          </p:cNvSpPr>
          <p:nvPr>
            <p:ph idx="1"/>
          </p:nvPr>
        </p:nvSpPr>
        <p:spPr>
          <a:xfrm>
            <a:off x="317507" y="1829914"/>
            <a:ext cx="8369292" cy="4278155"/>
          </a:xfrm>
        </p:spPr>
        <p:txBody>
          <a:bodyPr>
            <a:normAutofit/>
          </a:bodyPr>
          <a:lstStyle>
            <a:lvl1pPr>
              <a:defRPr sz="2800">
                <a:solidFill>
                  <a:srgbClr val="304D65"/>
                </a:solidFill>
                <a:latin typeface="Arial"/>
                <a:cs typeface="Arial"/>
              </a:defRPr>
            </a:lvl1pPr>
            <a:lvl2pPr marL="800100" indent="-342900">
              <a:buFont typeface="Lucida Grande"/>
              <a:buChar char="&gt;"/>
              <a:defRPr sz="2400">
                <a:solidFill>
                  <a:srgbClr val="959CA2"/>
                </a:solidFill>
                <a:latin typeface="Arial"/>
                <a:cs typeface="Arial"/>
              </a:defRPr>
            </a:lvl2pPr>
            <a:lvl3pPr marL="1138238" indent="-223838">
              <a:buFont typeface="Lucida Grande"/>
              <a:buChar char="&gt;"/>
              <a:defRPr sz="2000">
                <a:solidFill>
                  <a:srgbClr val="959CA2"/>
                </a:solidFill>
                <a:latin typeface="Arial"/>
                <a:cs typeface="Arial"/>
              </a:defRPr>
            </a:lvl3pPr>
            <a:lvl4pPr marL="1371600" indent="0">
              <a:buNone/>
              <a:defRPr sz="1800">
                <a:latin typeface="Arial"/>
                <a:cs typeface="Arial"/>
              </a:defRPr>
            </a:lvl4pPr>
            <a:lvl5pPr marL="1828800" indent="0">
              <a:buNone/>
              <a:defRPr sz="1800">
                <a:latin typeface="Arial"/>
                <a:cs typeface="Arial"/>
              </a:defRPr>
            </a:lvl5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fld id="{41460891-8EB0-4DCD-A33F-64480D438BCB}"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3948" y="261538"/>
            <a:ext cx="966578" cy="1338662"/>
          </a:xfrm>
          <a:prstGeom prst="rect">
            <a:avLst/>
          </a:prstGeom>
        </p:spPr>
      </p:pic>
      <p:cxnSp>
        <p:nvCxnSpPr>
          <p:cNvPr id="10" name="Straight Connector 9"/>
          <p:cNvCxnSpPr/>
          <p:nvPr userDrawn="1"/>
        </p:nvCxnSpPr>
        <p:spPr>
          <a:xfrm>
            <a:off x="1667564" y="1600200"/>
            <a:ext cx="7019236" cy="0"/>
          </a:xfrm>
          <a:prstGeom prst="line">
            <a:avLst/>
          </a:prstGeom>
          <a:ln>
            <a:solidFill>
              <a:srgbClr val="CB392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118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CB382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94119" y="2348405"/>
            <a:ext cx="6034505" cy="1362075"/>
          </a:xfrm>
        </p:spPr>
        <p:txBody>
          <a:bodyPr anchor="t"/>
          <a:lstStyle>
            <a:lvl1pPr algn="l">
              <a:defRPr sz="4000" b="1" cap="all">
                <a:solidFill>
                  <a:schemeClr val="bg1"/>
                </a:solidFill>
                <a:latin typeface="Arial"/>
                <a:cs typeface="Arial"/>
              </a:defRPr>
            </a:lvl1pPr>
          </a:lstStyle>
          <a:p>
            <a:r>
              <a:rPr lang="en-US"/>
              <a:t>Click to edit Master title style</a:t>
            </a:r>
          </a:p>
        </p:txBody>
      </p:sp>
      <p:sp>
        <p:nvSpPr>
          <p:cNvPr id="4" name="Date Placeholder 3"/>
          <p:cNvSpPr>
            <a:spLocks noGrp="1"/>
          </p:cNvSpPr>
          <p:nvPr>
            <p:ph type="dt" sz="half" idx="10"/>
          </p:nvPr>
        </p:nvSpPr>
        <p:spPr/>
        <p:txBody>
          <a:bodyPr/>
          <a:lstStyle/>
          <a:p>
            <a:fld id="{B7EF49CB-5148-4818-ADD0-ABF111646039}"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bwMode="auto">
          <a:xfrm flipV="1">
            <a:off x="1777854" y="364983"/>
            <a:ext cx="1" cy="5991367"/>
          </a:xfrm>
          <a:prstGeom prst="line">
            <a:avLst/>
          </a:prstGeom>
          <a:blipFill dpi="0" rotWithShape="0">
            <a:blip r:embed="rId2"/>
            <a:srcRect/>
            <a:tile tx="0" ty="0" sx="100000" sy="100000" flip="none" algn="tl"/>
          </a:blipFill>
          <a:ln w="6350" cap="flat" cmpd="sng" algn="ctr">
            <a:solidFill>
              <a:schemeClr val="bg1"/>
            </a:solidFill>
            <a:prstDash val="solid"/>
            <a:miter lim="0"/>
            <a:headEnd type="none" w="med" len="med"/>
            <a:tailEnd type="none" w="med" len="med"/>
          </a:ln>
          <a:effectLst/>
        </p:spPr>
      </p:cxn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3762" y="2176299"/>
            <a:ext cx="1222011" cy="1692424"/>
          </a:xfrm>
          <a:prstGeom prst="rect">
            <a:avLst/>
          </a:prstGeom>
        </p:spPr>
      </p:pic>
    </p:spTree>
    <p:extLst>
      <p:ext uri="{BB962C8B-B14F-4D97-AF65-F5344CB8AC3E}">
        <p14:creationId xmlns:p14="http://schemas.microsoft.com/office/powerpoint/2010/main" val="356612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12233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94119" y="2348405"/>
            <a:ext cx="6034505" cy="1362075"/>
          </a:xfrm>
        </p:spPr>
        <p:txBody>
          <a:bodyPr anchor="t"/>
          <a:lstStyle>
            <a:lvl1pPr algn="l">
              <a:defRPr sz="4000" b="1" cap="all">
                <a:solidFill>
                  <a:schemeClr val="bg1"/>
                </a:solidFill>
                <a:latin typeface="Arial"/>
                <a:cs typeface="Arial"/>
              </a:defRPr>
            </a:lvl1pPr>
          </a:lstStyle>
          <a:p>
            <a:r>
              <a:rPr lang="en-US"/>
              <a:t>Click to edit Master title style</a:t>
            </a:r>
          </a:p>
        </p:txBody>
      </p:sp>
      <p:sp>
        <p:nvSpPr>
          <p:cNvPr id="4" name="Date Placeholder 3"/>
          <p:cNvSpPr>
            <a:spLocks noGrp="1"/>
          </p:cNvSpPr>
          <p:nvPr>
            <p:ph type="dt" sz="half" idx="10"/>
          </p:nvPr>
        </p:nvSpPr>
        <p:spPr/>
        <p:txBody>
          <a:bodyPr/>
          <a:lstStyle/>
          <a:p>
            <a:fld id="{80C1AD85-91A7-4733-9063-B6B9FD6DDDAE}"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bwMode="auto">
          <a:xfrm flipV="1">
            <a:off x="1777854" y="364983"/>
            <a:ext cx="1" cy="5991367"/>
          </a:xfrm>
          <a:prstGeom prst="line">
            <a:avLst/>
          </a:prstGeom>
          <a:blipFill dpi="0" rotWithShape="0">
            <a:blip r:embed="rId2"/>
            <a:srcRect/>
            <a:tile tx="0" ty="0" sx="100000" sy="100000" flip="none" algn="tl"/>
          </a:blipFill>
          <a:ln w="6350" cap="flat" cmpd="sng" algn="ctr">
            <a:solidFill>
              <a:schemeClr val="bg1"/>
            </a:solidFill>
            <a:prstDash val="solid"/>
            <a:miter lim="0"/>
            <a:headEnd type="none" w="med" len="med"/>
            <a:tailEnd type="none" w="med" len="med"/>
          </a:ln>
          <a:effectLst/>
        </p:spPr>
      </p:cxn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3762" y="2176299"/>
            <a:ext cx="1222011" cy="1692424"/>
          </a:xfrm>
          <a:prstGeom prst="rect">
            <a:avLst/>
          </a:prstGeom>
        </p:spPr>
      </p:pic>
    </p:spTree>
    <p:extLst>
      <p:ext uri="{BB962C8B-B14F-4D97-AF65-F5344CB8AC3E}">
        <p14:creationId xmlns:p14="http://schemas.microsoft.com/office/powerpoint/2010/main" val="932045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93400" y="274638"/>
            <a:ext cx="6964203" cy="1143000"/>
          </a:xfrm>
        </p:spPr>
        <p:txBody>
          <a:bodyPr/>
          <a:lstStyle>
            <a:lvl1pPr>
              <a:defRPr>
                <a:solidFill>
                  <a:srgbClr val="3E6078"/>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856B980F-D8D4-4004-B696-AF26F8EEBCFB}" type="datetime1">
              <a:rPr lang="en-US" smtClean="0">
                <a:solidFill>
                  <a:prstClr val="black">
                    <a:tint val="75000"/>
                  </a:prstClr>
                </a:solidFill>
              </a:rPr>
              <a:t>5/7/2021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bwMode="auto">
          <a:xfrm flipV="1">
            <a:off x="1333846" y="274638"/>
            <a:ext cx="1026" cy="6307275"/>
          </a:xfrm>
          <a:prstGeom prst="line">
            <a:avLst/>
          </a:prstGeom>
          <a:blipFill dpi="0" rotWithShape="0">
            <a:blip r:embed="rId2"/>
            <a:srcRect/>
            <a:tile tx="0" ty="0" sx="100000" sy="100000" flip="none" algn="tl"/>
          </a:blipFill>
          <a:ln w="6350" cap="flat" cmpd="sng" algn="ctr">
            <a:solidFill>
              <a:srgbClr val="CB3921"/>
            </a:solidFill>
            <a:prstDash val="solid"/>
            <a:miter lim="0"/>
            <a:headEnd type="none" w="med" len="med"/>
            <a:tailEnd type="none" w="med" len="med"/>
          </a:ln>
          <a:effectLst/>
        </p:spPr>
      </p:cxnSp>
      <p:pic>
        <p:nvPicPr>
          <p:cNvPr id="8" name="Picture 7" descr="DPS 2-color Spark only.png"/>
          <p:cNvPicPr>
            <a:picLocks noChangeAspect="1"/>
          </p:cNvPicPr>
          <p:nvPr userDrawn="1"/>
        </p:nvPicPr>
        <p:blipFill>
          <a:blip r:embed="rId3">
            <a:grayscl/>
            <a:alphaModFix amt="4000"/>
          </a:blip>
          <a:stretch>
            <a:fillRect/>
          </a:stretch>
        </p:blipFill>
        <p:spPr>
          <a:xfrm>
            <a:off x="1766388" y="431134"/>
            <a:ext cx="6671416" cy="6205108"/>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948" y="2271025"/>
            <a:ext cx="966578" cy="1338662"/>
          </a:xfrm>
          <a:prstGeom prst="rect">
            <a:avLst/>
          </a:prstGeom>
        </p:spPr>
      </p:pic>
    </p:spTree>
    <p:extLst>
      <p:ext uri="{BB962C8B-B14F-4D97-AF65-F5344CB8AC3E}">
        <p14:creationId xmlns:p14="http://schemas.microsoft.com/office/powerpoint/2010/main" val="19741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Date Placeholder 4"/>
          <p:cNvSpPr>
            <a:spLocks noGrp="1"/>
          </p:cNvSpPr>
          <p:nvPr>
            <p:ph type="dt" sz="half" idx="10"/>
          </p:nvPr>
        </p:nvSpPr>
        <p:spPr/>
        <p:txBody>
          <a:bodyPr/>
          <a:lstStyle/>
          <a:p>
            <a:fld id="{7915FBE7-004F-4003-BC80-EACABF38A4CE}" type="datetime1">
              <a:rPr lang="en-US" smtClean="0">
                <a:solidFill>
                  <a:prstClr val="black">
                    <a:tint val="75000"/>
                  </a:prstClr>
                </a:solidFill>
              </a:rPr>
              <a:t>5/7/2021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149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A80560-DAE3-434E-9352-7B0697030652}" type="datetime1">
              <a:rPr lang="en-US" smtClean="0">
                <a:solidFill>
                  <a:prstClr val="black">
                    <a:tint val="75000"/>
                  </a:prstClr>
                </a:solidFill>
              </a:rPr>
              <a:t>5/7/2021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822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3FB17-3CD0-4CD2-8D92-3B93D0FD8E25}" type="datetime1">
              <a:rPr lang="en-US" smtClean="0">
                <a:solidFill>
                  <a:prstClr val="black">
                    <a:tint val="75000"/>
                  </a:prstClr>
                </a:solidFill>
              </a:rPr>
              <a:t>5/7/2021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a:t>
            </a:fld>
            <a:endParaRPr lang="en-US">
              <a:solidFill>
                <a:prstClr val="black">
                  <a:tint val="75000"/>
                </a:prstClr>
              </a:solidFill>
            </a:endParaRPr>
          </a:p>
        </p:txBody>
      </p:sp>
      <p:pic>
        <p:nvPicPr>
          <p:cNvPr id="5" name="Picture 4" descr="DPS 2-color Spark only.png"/>
          <p:cNvPicPr>
            <a:picLocks noChangeAspect="1"/>
          </p:cNvPicPr>
          <p:nvPr userDrawn="1"/>
        </p:nvPicPr>
        <p:blipFill>
          <a:blip r:embed="rId2">
            <a:grayscl/>
            <a:alphaModFix amt="4000"/>
          </a:blip>
          <a:stretch>
            <a:fillRect/>
          </a:stretch>
        </p:blipFill>
        <p:spPr>
          <a:xfrm>
            <a:off x="1766388" y="431134"/>
            <a:ext cx="6671416" cy="6205108"/>
          </a:xfrm>
          <a:prstGeom prst="rect">
            <a:avLst/>
          </a:prstGeom>
        </p:spPr>
      </p:pic>
    </p:spTree>
    <p:extLst>
      <p:ext uri="{BB962C8B-B14F-4D97-AF65-F5344CB8AC3E}">
        <p14:creationId xmlns:p14="http://schemas.microsoft.com/office/powerpoint/2010/main" val="332593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FEE8C53A-E87F-4ACA-B1EA-290A9671F599}" type="datetime1">
              <a:rPr lang="en-US" smtClean="0">
                <a:solidFill>
                  <a:prstClr val="black">
                    <a:tint val="75000"/>
                  </a:prstClr>
                </a:solidFill>
              </a:rPr>
              <a:t>5/7/2021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35E07E0-D057-874C-9C3F-62FEA534DAD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417342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3600" b="1" kern="1200">
          <a:solidFill>
            <a:srgbClr val="3E6078"/>
          </a:solidFill>
          <a:latin typeface="Arial"/>
          <a:ea typeface="+mj-ea"/>
          <a:cs typeface="Arial"/>
        </a:defRPr>
      </a:lvl1pPr>
    </p:titleStyle>
    <p:body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81000" y="2057400"/>
            <a:ext cx="8382000" cy="1600200"/>
          </a:xfrm>
          <a:prstGeom prst="rect">
            <a:avLst/>
          </a:prstGeom>
        </p:spPr>
        <p:txBody>
          <a:bodyPr vert="horz" wrap="square" lIns="91440" tIns="45720" rIns="91440" bIns="45720" numCol="1" rtlCol="0" anchor="ctr" anchorCtr="0" compatLnSpc="1">
            <a:prstTxWarp prst="textNoShape">
              <a:avLst/>
            </a:prstTxWarp>
            <a:normAutofit fontScale="25000" lnSpcReduction="20000"/>
          </a:bodyPr>
          <a:lstStyle>
            <a:lvl1pPr algn="l" defTabSz="914400" rtl="0" eaLnBrk="1" latinLnBrk="0" hangingPunct="1">
              <a:spcBef>
                <a:spcPct val="0"/>
              </a:spcBef>
              <a:buNone/>
              <a:defRPr sz="3600" b="1" kern="1200">
                <a:solidFill>
                  <a:srgbClr val="FF0000"/>
                </a:solidFill>
                <a:effectLst>
                  <a:outerShdw blurRad="38100" dist="38100" dir="2700000" algn="tl">
                    <a:srgbClr val="000000">
                      <a:alpha val="43137"/>
                    </a:srgbClr>
                  </a:outerShdw>
                </a:effectLst>
                <a:latin typeface="+mj-lt"/>
                <a:ea typeface="+mj-ea"/>
                <a:cs typeface="+mj-cs"/>
              </a:defRPr>
            </a:lvl1pPr>
          </a:lstStyle>
          <a:p>
            <a:pPr algn="ctr">
              <a:defRPr/>
            </a:pPr>
            <a:br>
              <a:rPr lang="en-US" sz="3900" dirty="0">
                <a:solidFill>
                  <a:schemeClr val="tx2"/>
                </a:solidFill>
                <a:effectLst>
                  <a:outerShdw blurRad="38100" dist="38100" dir="2700000" algn="tl">
                    <a:srgbClr val="C0C0C0"/>
                  </a:outerShdw>
                </a:effectLst>
              </a:rPr>
            </a:br>
            <a:br>
              <a:rPr lang="en-US" sz="3900" dirty="0">
                <a:solidFill>
                  <a:schemeClr val="tx2"/>
                </a:solidFill>
                <a:effectLst>
                  <a:outerShdw blurRad="38100" dist="38100" dir="2700000" algn="tl">
                    <a:srgbClr val="C0C0C0"/>
                  </a:outerShdw>
                </a:effectLst>
              </a:rPr>
            </a:br>
            <a:endParaRPr lang="en-US" sz="17600" dirty="0">
              <a:solidFill>
                <a:schemeClr val="tx2"/>
              </a:solidFill>
              <a:effectLst/>
            </a:endParaRPr>
          </a:p>
          <a:p>
            <a:pPr algn="ctr">
              <a:defRPr/>
            </a:pPr>
            <a:r>
              <a:rPr lang="en-US" sz="16000" dirty="0">
                <a:solidFill>
                  <a:schemeClr val="tx2"/>
                </a:solidFill>
                <a:effectLst/>
              </a:rPr>
              <a:t>Board of Education’s Proposed Budget</a:t>
            </a:r>
          </a:p>
          <a:p>
            <a:pPr algn="ctr">
              <a:defRPr/>
            </a:pPr>
            <a:r>
              <a:rPr lang="en-US" sz="16000" dirty="0">
                <a:solidFill>
                  <a:schemeClr val="tx2"/>
                </a:solidFill>
                <a:effectLst/>
              </a:rPr>
              <a:t>Fiscal Year 2021-22</a:t>
            </a:r>
            <a:br>
              <a:rPr lang="en-US" sz="4900" dirty="0">
                <a:solidFill>
                  <a:schemeClr val="tx2"/>
                </a:solidFill>
                <a:effectLst>
                  <a:outerShdw blurRad="38100" dist="38100" dir="2700000" algn="tl">
                    <a:srgbClr val="C0C0C0"/>
                  </a:outerShdw>
                </a:effectLst>
              </a:rPr>
            </a:br>
            <a:br>
              <a:rPr lang="en-US" sz="4000" dirty="0">
                <a:solidFill>
                  <a:schemeClr val="tx2"/>
                </a:solidFill>
                <a:effectLst>
                  <a:outerShdw blurRad="38100" dist="38100" dir="2700000" algn="tl">
                    <a:srgbClr val="C0C0C0"/>
                  </a:outerShdw>
                </a:effectLst>
              </a:rPr>
            </a:br>
            <a:endParaRPr lang="en-US" sz="4000" dirty="0">
              <a:solidFill>
                <a:schemeClr val="tx2"/>
              </a:solidFill>
              <a:effectLst>
                <a:outerShdw blurRad="38100" dist="38100" dir="2700000" algn="tl">
                  <a:srgbClr val="C0C0C0"/>
                </a:outerShdw>
              </a:effectLst>
            </a:endParaRPr>
          </a:p>
          <a:p>
            <a:pPr algn="ctr">
              <a:defRPr/>
            </a:pPr>
            <a:endParaRPr lang="en-US" sz="4000" dirty="0">
              <a:solidFill>
                <a:schemeClr val="tx2"/>
              </a:solidFill>
              <a:effectLst>
                <a:outerShdw blurRad="38100" dist="38100" dir="2700000" algn="tl">
                  <a:srgbClr val="C0C0C0"/>
                </a:outerShdw>
              </a:effectLst>
            </a:endParaRPr>
          </a:p>
          <a:p>
            <a:pPr algn="ctr">
              <a:defRPr/>
            </a:pPr>
            <a:endParaRPr lang="en-US" sz="4000" dirty="0">
              <a:solidFill>
                <a:schemeClr val="tx2"/>
              </a:solidFill>
              <a:effectLst>
                <a:outerShdw blurRad="38100" dist="38100" dir="2700000" algn="tl">
                  <a:srgbClr val="C0C0C0"/>
                </a:outerShdw>
              </a:effectLst>
            </a:endParaRPr>
          </a:p>
          <a:p>
            <a:pPr algn="ctr">
              <a:defRPr/>
            </a:pPr>
            <a:r>
              <a:rPr lang="en-US" sz="4000" dirty="0">
                <a:solidFill>
                  <a:schemeClr val="tx2"/>
                </a:solidFill>
                <a:effectLst>
                  <a:outerShdw blurRad="38100" dist="38100" dir="2700000" algn="tl">
                    <a:srgbClr val="C0C0C0"/>
                  </a:outerShdw>
                </a:effectLst>
              </a:rPr>
              <a:t> </a:t>
            </a:r>
          </a:p>
          <a:p>
            <a:pPr algn="ctr">
              <a:defRPr/>
            </a:pPr>
            <a:endParaRPr lang="en-US" sz="4000" dirty="0">
              <a:solidFill>
                <a:schemeClr val="tx2"/>
              </a:solidFill>
              <a:effectLst>
                <a:outerShdw blurRad="38100" dist="38100" dir="2700000" algn="tl">
                  <a:srgbClr val="C0C0C0"/>
                </a:outerShdw>
              </a:effectLst>
            </a:endParaRPr>
          </a:p>
          <a:p>
            <a:pPr algn="ctr">
              <a:defRPr/>
            </a:pPr>
            <a:br>
              <a:rPr lang="en-US" sz="3900" dirty="0">
                <a:solidFill>
                  <a:schemeClr val="tx2"/>
                </a:solidFill>
                <a:effectLst>
                  <a:outerShdw blurRad="38100" dist="38100" dir="2700000" algn="tl">
                    <a:srgbClr val="C0C0C0"/>
                  </a:outerShdw>
                </a:effectLst>
              </a:rPr>
            </a:br>
            <a:br>
              <a:rPr lang="en-US" sz="3900" dirty="0">
                <a:solidFill>
                  <a:schemeClr val="tx2"/>
                </a:solidFill>
                <a:effectLst>
                  <a:outerShdw blurRad="38100" dist="38100" dir="2700000" algn="tl">
                    <a:srgbClr val="C0C0C0"/>
                  </a:outerShdw>
                </a:effectLst>
              </a:rPr>
            </a:br>
            <a:endParaRPr lang="en-US" sz="2900" b="0" dirty="0">
              <a:solidFill>
                <a:schemeClr val="tx2"/>
              </a:solidFill>
              <a:effectLst>
                <a:outerShdw blurRad="38100" dist="38100" dir="2700000" algn="tl">
                  <a:srgbClr val="C0C0C0"/>
                </a:outerShdw>
              </a:effectLst>
            </a:endParaRPr>
          </a:p>
        </p:txBody>
      </p:sp>
      <p:cxnSp>
        <p:nvCxnSpPr>
          <p:cNvPr id="5" name="Straight Connector 4"/>
          <p:cNvCxnSpPr/>
          <p:nvPr/>
        </p:nvCxnSpPr>
        <p:spPr>
          <a:xfrm>
            <a:off x="3886200" y="3886200"/>
            <a:ext cx="0" cy="0"/>
          </a:xfrm>
          <a:prstGeom prst="line">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ubtitle 7"/>
          <p:cNvSpPr>
            <a:spLocks noGrp="1"/>
          </p:cNvSpPr>
          <p:nvPr>
            <p:ph type="subTitle" idx="1"/>
          </p:nvPr>
        </p:nvSpPr>
        <p:spPr/>
        <p:txBody>
          <a:bodyPr/>
          <a:lstStyle/>
          <a:p>
            <a:r>
              <a:rPr lang="en-US" dirty="0"/>
              <a:t>May 6, 2021</a:t>
            </a:r>
          </a:p>
        </p:txBody>
      </p:sp>
    </p:spTree>
    <p:extLst>
      <p:ext uri="{BB962C8B-B14F-4D97-AF65-F5344CB8AC3E}">
        <p14:creationId xmlns:p14="http://schemas.microsoft.com/office/powerpoint/2010/main" val="1781819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lstStyle/>
          <a:p>
            <a:pPr algn="ctr"/>
            <a:r>
              <a:rPr lang="en-US" sz="2800"/>
              <a:t>Budget Timeline</a:t>
            </a:r>
          </a:p>
        </p:txBody>
      </p:sp>
      <p:sp>
        <p:nvSpPr>
          <p:cNvPr id="8" name="Content Placeholder 3"/>
          <p:cNvSpPr txBox="1">
            <a:spLocks/>
          </p:cNvSpPr>
          <p:nvPr/>
        </p:nvSpPr>
        <p:spPr>
          <a:xfrm>
            <a:off x="1492362" y="1143000"/>
            <a:ext cx="7135817" cy="5440362"/>
          </a:xfrm>
          <a:prstGeom prst="rect">
            <a:avLst/>
          </a:prstGeom>
        </p:spPr>
        <p:txBody>
          <a:bodyPr>
            <a:norm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March 25</a:t>
            </a:r>
            <a:r>
              <a:rPr lang="en-US" sz="1800" b="1" baseline="30000" dirty="0">
                <a:solidFill>
                  <a:schemeClr val="tx2">
                    <a:lumMod val="75000"/>
                  </a:schemeClr>
                </a:solidFill>
                <a:latin typeface="Arial" panose="020B0604020202020204" pitchFamily="34" charset="0"/>
                <a:cs typeface="Arial" panose="020B0604020202020204" pitchFamily="34" charset="0"/>
              </a:rPr>
              <a:t>th</a:t>
            </a:r>
            <a:r>
              <a:rPr lang="en-US" sz="1800" b="1" dirty="0">
                <a:solidFill>
                  <a:schemeClr val="tx2">
                    <a:lumMod val="75000"/>
                  </a:schemeClr>
                </a:solidFill>
                <a:latin typeface="Arial" panose="020B0604020202020204" pitchFamily="34" charset="0"/>
                <a:cs typeface="Arial" panose="020B0604020202020204" pitchFamily="34" charset="0"/>
              </a:rPr>
              <a:t> </a:t>
            </a:r>
            <a:r>
              <a:rPr lang="en-US" sz="1800" dirty="0">
                <a:solidFill>
                  <a:schemeClr val="tx2">
                    <a:lumMod val="75000"/>
                  </a:schemeClr>
                </a:solidFill>
                <a:latin typeface="Arial" panose="020B0604020202020204" pitchFamily="34" charset="0"/>
                <a:cs typeface="Arial" panose="020B0604020202020204" pitchFamily="34" charset="0"/>
              </a:rPr>
              <a:t>– Superintendent’s Budget presented to DPS BOE and sent to Durham Board of County Commissioners (BOCC)</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April 9</a:t>
            </a:r>
            <a:r>
              <a:rPr lang="en-US" sz="1800" b="1" baseline="30000" dirty="0">
                <a:solidFill>
                  <a:schemeClr val="tx2">
                    <a:lumMod val="75000"/>
                  </a:schemeClr>
                </a:solidFill>
                <a:latin typeface="Arial" panose="020B0604020202020204" pitchFamily="34" charset="0"/>
                <a:cs typeface="Arial" panose="020B0604020202020204" pitchFamily="34" charset="0"/>
              </a:rPr>
              <a:t>th</a:t>
            </a:r>
            <a:r>
              <a:rPr lang="en-US" sz="1800" b="1" dirty="0">
                <a:solidFill>
                  <a:schemeClr val="tx2">
                    <a:lumMod val="75000"/>
                  </a:schemeClr>
                </a:solidFill>
                <a:latin typeface="Arial" panose="020B0604020202020204" pitchFamily="34" charset="0"/>
                <a:cs typeface="Arial" panose="020B0604020202020204" pitchFamily="34" charset="0"/>
              </a:rPr>
              <a:t> </a:t>
            </a:r>
            <a:r>
              <a:rPr lang="en-US" sz="1800" dirty="0">
                <a:solidFill>
                  <a:schemeClr val="tx2">
                    <a:lumMod val="75000"/>
                  </a:schemeClr>
                </a:solidFill>
                <a:latin typeface="Arial" panose="020B0604020202020204" pitchFamily="34" charset="0"/>
                <a:cs typeface="Arial" panose="020B0604020202020204" pitchFamily="34" charset="0"/>
              </a:rPr>
              <a:t>– DPS Budget Hearing </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May 6th</a:t>
            </a:r>
            <a:r>
              <a:rPr lang="en-US" sz="1800" dirty="0">
                <a:solidFill>
                  <a:schemeClr val="tx2">
                    <a:lumMod val="75000"/>
                  </a:schemeClr>
                </a:solidFill>
                <a:latin typeface="Arial" panose="020B0604020202020204" pitchFamily="34" charset="0"/>
                <a:cs typeface="Arial" panose="020B0604020202020204" pitchFamily="34" charset="0"/>
              </a:rPr>
              <a:t>– Superintendent’s Proposed Budget amended and approved by the BOE, with an additional $2M in requested local funds for school nurses and socials workers. </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May 10</a:t>
            </a:r>
            <a:r>
              <a:rPr lang="en-US" sz="1800" b="1" baseline="30000" dirty="0">
                <a:solidFill>
                  <a:schemeClr val="tx2">
                    <a:lumMod val="75000"/>
                  </a:schemeClr>
                </a:solidFill>
                <a:latin typeface="Arial" panose="020B0604020202020204" pitchFamily="34" charset="0"/>
                <a:cs typeface="Arial" panose="020B0604020202020204" pitchFamily="34" charset="0"/>
              </a:rPr>
              <a:t>th</a:t>
            </a:r>
            <a:r>
              <a:rPr lang="en-US" sz="1800" b="1" dirty="0">
                <a:solidFill>
                  <a:schemeClr val="tx2">
                    <a:lumMod val="75000"/>
                  </a:schemeClr>
                </a:solidFill>
                <a:latin typeface="Arial" panose="020B0604020202020204" pitchFamily="34" charset="0"/>
                <a:cs typeface="Arial" panose="020B0604020202020204" pitchFamily="34" charset="0"/>
              </a:rPr>
              <a:t>  </a:t>
            </a:r>
            <a:r>
              <a:rPr lang="en-US" sz="1800" dirty="0">
                <a:solidFill>
                  <a:schemeClr val="tx2">
                    <a:lumMod val="75000"/>
                  </a:schemeClr>
                </a:solidFill>
                <a:latin typeface="Arial" panose="020B0604020202020204" pitchFamily="34" charset="0"/>
                <a:cs typeface="Arial" panose="020B0604020202020204" pitchFamily="34" charset="0"/>
              </a:rPr>
              <a:t>– County Manger presents FY 2021-22 Recommend Budget </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BOCC Budget Work Sessions </a:t>
            </a:r>
            <a:r>
              <a:rPr lang="en-US" sz="1800" dirty="0">
                <a:solidFill>
                  <a:schemeClr val="tx2">
                    <a:lumMod val="75000"/>
                  </a:schemeClr>
                </a:solidFill>
                <a:latin typeface="Arial" panose="020B0604020202020204" pitchFamily="34" charset="0"/>
                <a:cs typeface="Arial" panose="020B0604020202020204" pitchFamily="34" charset="0"/>
              </a:rPr>
              <a:t>on May 18</a:t>
            </a:r>
            <a:r>
              <a:rPr lang="en-US" sz="1800" baseline="30000" dirty="0">
                <a:solidFill>
                  <a:schemeClr val="tx2">
                    <a:lumMod val="75000"/>
                  </a:schemeClr>
                </a:solidFill>
                <a:latin typeface="Arial" panose="020B0604020202020204" pitchFamily="34" charset="0"/>
                <a:cs typeface="Arial" panose="020B0604020202020204" pitchFamily="34" charset="0"/>
              </a:rPr>
              <a:t>th</a:t>
            </a:r>
            <a:r>
              <a:rPr lang="en-US" sz="1800" dirty="0">
                <a:solidFill>
                  <a:schemeClr val="tx2">
                    <a:lumMod val="75000"/>
                  </a:schemeClr>
                </a:solidFill>
                <a:latin typeface="Arial" panose="020B0604020202020204" pitchFamily="34" charset="0"/>
                <a:cs typeface="Arial" panose="020B0604020202020204" pitchFamily="34" charset="0"/>
              </a:rPr>
              <a:t>, May 27</a:t>
            </a:r>
            <a:r>
              <a:rPr lang="en-US" sz="1800" baseline="30000" dirty="0">
                <a:solidFill>
                  <a:schemeClr val="tx2">
                    <a:lumMod val="75000"/>
                  </a:schemeClr>
                </a:solidFill>
                <a:latin typeface="Arial" panose="020B0604020202020204" pitchFamily="34" charset="0"/>
                <a:cs typeface="Arial" panose="020B0604020202020204" pitchFamily="34" charset="0"/>
              </a:rPr>
              <a:t>th</a:t>
            </a:r>
            <a:r>
              <a:rPr lang="en-US" sz="1800" dirty="0">
                <a:solidFill>
                  <a:schemeClr val="tx2">
                    <a:lumMod val="75000"/>
                  </a:schemeClr>
                </a:solidFill>
                <a:latin typeface="Arial" panose="020B0604020202020204" pitchFamily="34" charset="0"/>
                <a:cs typeface="Arial" panose="020B0604020202020204" pitchFamily="34" charset="0"/>
              </a:rPr>
              <a:t>, June 1</a:t>
            </a:r>
            <a:r>
              <a:rPr lang="en-US" sz="1800" baseline="30000" dirty="0">
                <a:solidFill>
                  <a:schemeClr val="tx2">
                    <a:lumMod val="75000"/>
                  </a:schemeClr>
                </a:solidFill>
                <a:latin typeface="Arial" panose="020B0604020202020204" pitchFamily="34" charset="0"/>
                <a:cs typeface="Arial" panose="020B0604020202020204" pitchFamily="34" charset="0"/>
              </a:rPr>
              <a:t>st</a:t>
            </a:r>
            <a:r>
              <a:rPr lang="en-US" sz="1800" dirty="0">
                <a:solidFill>
                  <a:schemeClr val="tx2">
                    <a:lumMod val="75000"/>
                  </a:schemeClr>
                </a:solidFill>
                <a:latin typeface="Arial" panose="020B0604020202020204" pitchFamily="34" charset="0"/>
                <a:cs typeface="Arial" panose="020B0604020202020204" pitchFamily="34" charset="0"/>
              </a:rPr>
              <a:t>, June 3</a:t>
            </a:r>
            <a:r>
              <a:rPr lang="en-US" sz="1800" baseline="30000" dirty="0">
                <a:solidFill>
                  <a:schemeClr val="tx2">
                    <a:lumMod val="75000"/>
                  </a:schemeClr>
                </a:solidFill>
                <a:latin typeface="Arial" panose="020B0604020202020204" pitchFamily="34" charset="0"/>
                <a:cs typeface="Arial" panose="020B0604020202020204" pitchFamily="34" charset="0"/>
              </a:rPr>
              <a:t>rd</a:t>
            </a:r>
            <a:r>
              <a:rPr lang="en-US" sz="1800" dirty="0">
                <a:solidFill>
                  <a:schemeClr val="tx2">
                    <a:lumMod val="75000"/>
                  </a:schemeClr>
                </a:solidFill>
                <a:latin typeface="Arial" panose="020B0604020202020204" pitchFamily="34" charset="0"/>
                <a:cs typeface="Arial" panose="020B0604020202020204" pitchFamily="34" charset="0"/>
              </a:rPr>
              <a:t>, and June 9</a:t>
            </a:r>
            <a:r>
              <a:rPr lang="en-US" sz="1800" baseline="30000" dirty="0">
                <a:solidFill>
                  <a:schemeClr val="tx2">
                    <a:lumMod val="75000"/>
                  </a:schemeClr>
                </a:solidFill>
                <a:latin typeface="Arial" panose="020B0604020202020204" pitchFamily="34" charset="0"/>
                <a:cs typeface="Arial" panose="020B0604020202020204" pitchFamily="34" charset="0"/>
              </a:rPr>
              <a:t>th</a:t>
            </a:r>
            <a:r>
              <a:rPr lang="en-US" sz="1800" dirty="0">
                <a:solidFill>
                  <a:schemeClr val="tx2">
                    <a:lumMod val="75000"/>
                  </a:schemeClr>
                </a:solidFill>
                <a:latin typeface="Arial" panose="020B0604020202020204" pitchFamily="34" charset="0"/>
                <a:cs typeface="Arial" panose="020B0604020202020204" pitchFamily="34" charset="0"/>
              </a:rPr>
              <a:t>.</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May 24</a:t>
            </a:r>
            <a:r>
              <a:rPr lang="en-US" sz="1800" b="1" baseline="30000" dirty="0">
                <a:solidFill>
                  <a:schemeClr val="tx2">
                    <a:lumMod val="75000"/>
                  </a:schemeClr>
                </a:solidFill>
                <a:latin typeface="Arial" panose="020B0604020202020204" pitchFamily="34" charset="0"/>
                <a:cs typeface="Arial" panose="020B0604020202020204" pitchFamily="34" charset="0"/>
              </a:rPr>
              <a:t>th</a:t>
            </a:r>
            <a:r>
              <a:rPr lang="en-US" sz="1800" b="1" dirty="0">
                <a:solidFill>
                  <a:schemeClr val="tx2">
                    <a:lumMod val="75000"/>
                  </a:schemeClr>
                </a:solidFill>
                <a:latin typeface="Arial" panose="020B0604020202020204" pitchFamily="34" charset="0"/>
                <a:cs typeface="Arial" panose="020B0604020202020204" pitchFamily="34" charset="0"/>
              </a:rPr>
              <a:t> </a:t>
            </a:r>
            <a:r>
              <a:rPr lang="en-US" sz="1800" dirty="0">
                <a:solidFill>
                  <a:schemeClr val="tx2">
                    <a:lumMod val="75000"/>
                  </a:schemeClr>
                </a:solidFill>
                <a:latin typeface="Arial" panose="020B0604020202020204" pitchFamily="34" charset="0"/>
                <a:cs typeface="Arial" panose="020B0604020202020204" pitchFamily="34" charset="0"/>
              </a:rPr>
              <a:t>– BOCC Budget Public Hearing</a:t>
            </a:r>
          </a:p>
          <a:p>
            <a:pPr>
              <a:spcBef>
                <a:spcPts val="1200"/>
              </a:spcBef>
              <a:buFont typeface="Wingdings" panose="05000000000000000000" pitchFamily="2" charset="2"/>
              <a:buChar char="§"/>
            </a:pPr>
            <a:r>
              <a:rPr lang="en-US" sz="1800" b="1" dirty="0">
                <a:solidFill>
                  <a:schemeClr val="tx2">
                    <a:lumMod val="75000"/>
                  </a:schemeClr>
                </a:solidFill>
                <a:latin typeface="Arial" panose="020B0604020202020204" pitchFamily="34" charset="0"/>
                <a:cs typeface="Arial" panose="020B0604020202020204" pitchFamily="34" charset="0"/>
              </a:rPr>
              <a:t>June 14</a:t>
            </a:r>
            <a:r>
              <a:rPr lang="en-US" sz="1800" b="1" baseline="30000" dirty="0">
                <a:solidFill>
                  <a:schemeClr val="tx2">
                    <a:lumMod val="75000"/>
                  </a:schemeClr>
                </a:solidFill>
                <a:latin typeface="Arial" panose="020B0604020202020204" pitchFamily="34" charset="0"/>
                <a:cs typeface="Arial" panose="020B0604020202020204" pitchFamily="34" charset="0"/>
              </a:rPr>
              <a:t>th</a:t>
            </a:r>
            <a:r>
              <a:rPr lang="en-US" sz="1800" b="1" dirty="0">
                <a:solidFill>
                  <a:schemeClr val="tx2">
                    <a:lumMod val="75000"/>
                  </a:schemeClr>
                </a:solidFill>
                <a:latin typeface="Arial" panose="020B0604020202020204" pitchFamily="34" charset="0"/>
                <a:cs typeface="Arial" panose="020B0604020202020204" pitchFamily="34" charset="0"/>
              </a:rPr>
              <a:t> </a:t>
            </a:r>
            <a:r>
              <a:rPr lang="en-US" sz="1800" dirty="0">
                <a:solidFill>
                  <a:schemeClr val="tx2">
                    <a:lumMod val="75000"/>
                  </a:schemeClr>
                </a:solidFill>
                <a:latin typeface="Arial" panose="020B0604020202020204" pitchFamily="34" charset="0"/>
                <a:cs typeface="Arial" panose="020B0604020202020204" pitchFamily="34" charset="0"/>
              </a:rPr>
              <a:t>– BOCC Budget Adoption</a:t>
            </a:r>
            <a:endParaRPr lang="en-US" sz="1800" dirty="0">
              <a:solidFill>
                <a:schemeClr val="tx2"/>
              </a:solidFill>
              <a:latin typeface="+mn-lt"/>
            </a:endParaRPr>
          </a:p>
          <a:p>
            <a:pPr>
              <a:buFont typeface="Wingdings" panose="05000000000000000000" pitchFamily="2" charset="2"/>
              <a:buChar char="§"/>
            </a:pPr>
            <a:endParaRPr lang="en-US" sz="1800" dirty="0">
              <a:solidFill>
                <a:schemeClr val="tx2"/>
              </a:solidFill>
              <a:latin typeface="+mn-lt"/>
            </a:endParaRP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110849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nchor="t"/>
          <a:lstStyle/>
          <a:p>
            <a:pPr algn="ctr"/>
            <a:r>
              <a:rPr lang="en-US" sz="2800" dirty="0"/>
              <a:t>Enrollment Trends &amp; Projection</a:t>
            </a: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2</a:t>
            </a:fld>
            <a:endParaRPr lang="en-US" dirty="0">
              <a:solidFill>
                <a:prstClr val="black">
                  <a:tint val="75000"/>
                </a:prstClr>
              </a:solidFill>
            </a:endParaRPr>
          </a:p>
        </p:txBody>
      </p:sp>
      <p:sp>
        <p:nvSpPr>
          <p:cNvPr id="8" name="Content Placeholder 3">
            <a:extLst>
              <a:ext uri="{FF2B5EF4-FFF2-40B4-BE49-F238E27FC236}">
                <a16:creationId xmlns:a16="http://schemas.microsoft.com/office/drawing/2014/main" id="{63C82167-58FD-4267-8697-2B5D1D3D42EF}"/>
              </a:ext>
            </a:extLst>
          </p:cNvPr>
          <p:cNvSpPr txBox="1">
            <a:spLocks/>
          </p:cNvSpPr>
          <p:nvPr/>
        </p:nvSpPr>
        <p:spPr>
          <a:xfrm>
            <a:off x="1638437" y="4051004"/>
            <a:ext cx="7262335" cy="2578395"/>
          </a:xfrm>
          <a:prstGeom prst="rect">
            <a:avLst/>
          </a:prstGeom>
        </p:spPr>
        <p:txBody>
          <a:bodyPr>
            <a:normAutofit fontScale="77500" lnSpcReduction="20000"/>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500" b="1" dirty="0">
                <a:solidFill>
                  <a:schemeClr val="tx2">
                    <a:lumMod val="75000"/>
                  </a:schemeClr>
                </a:solidFill>
                <a:latin typeface="Arial" panose="020B0604020202020204" pitchFamily="34" charset="0"/>
                <a:cs typeface="Arial" panose="020B0604020202020204" pitchFamily="34" charset="0"/>
              </a:rPr>
              <a:t>The revised DPS enrollment projection is 32,287 students</a:t>
            </a:r>
            <a:r>
              <a:rPr lang="en-US" sz="1500" dirty="0">
                <a:solidFill>
                  <a:schemeClr val="tx2">
                    <a:lumMod val="75000"/>
                  </a:schemeClr>
                </a:solidFill>
                <a:latin typeface="Arial" panose="020B0604020202020204" pitchFamily="34" charset="0"/>
                <a:cs typeface="Arial" panose="020B0604020202020204" pitchFamily="34" charset="0"/>
              </a:rPr>
              <a:t>, which combined with the charter school projection of 7,900 would </a:t>
            </a:r>
            <a:r>
              <a:rPr lang="en-US" sz="1500" b="1" dirty="0">
                <a:solidFill>
                  <a:schemeClr val="tx2">
                    <a:lumMod val="75000"/>
                  </a:schemeClr>
                </a:solidFill>
                <a:latin typeface="Arial" panose="020B0604020202020204" pitchFamily="34" charset="0"/>
                <a:cs typeface="Arial" panose="020B0604020202020204" pitchFamily="34" charset="0"/>
              </a:rPr>
              <a:t>lift overall Durham County K-12 public school enrollment to an all-time high of 40,187 in FY 2020-21</a:t>
            </a:r>
            <a:r>
              <a:rPr lang="en-US" sz="1500" dirty="0">
                <a:solidFill>
                  <a:schemeClr val="tx2">
                    <a:lumMod val="75000"/>
                  </a:schemeClr>
                </a:solidFill>
                <a:latin typeface="Arial" panose="020B0604020202020204" pitchFamily="34" charset="0"/>
                <a:cs typeface="Arial" panose="020B0604020202020204" pitchFamily="34" charset="0"/>
              </a:rPr>
              <a:t>.</a:t>
            </a:r>
          </a:p>
          <a:p>
            <a:pPr lvl="1">
              <a:spcBef>
                <a:spcPts val="1200"/>
              </a:spcBef>
              <a:buFont typeface="Wingdings" panose="05000000000000000000" pitchFamily="2" charset="2"/>
              <a:buChar char="§"/>
            </a:pPr>
            <a:r>
              <a:rPr lang="en-US" sz="1300" dirty="0">
                <a:solidFill>
                  <a:schemeClr val="tx2">
                    <a:lumMod val="75000"/>
                  </a:schemeClr>
                </a:solidFill>
                <a:latin typeface="Arial" panose="020B0604020202020204" pitchFamily="34" charset="0"/>
                <a:cs typeface="Arial" panose="020B0604020202020204" pitchFamily="34" charset="0"/>
              </a:rPr>
              <a:t>The DPS enrollment projection increased from 31,856 in February based on additional information regarding Ignite Academy, as well as continued review and analysis of the impact of “red-shirt” Kindergarten students. </a:t>
            </a:r>
          </a:p>
          <a:p>
            <a:pPr lvl="1">
              <a:spcBef>
                <a:spcPts val="1200"/>
              </a:spcBef>
              <a:buFont typeface="Wingdings" panose="05000000000000000000" pitchFamily="2" charset="2"/>
              <a:buChar char="§"/>
            </a:pPr>
            <a:r>
              <a:rPr lang="en-US" sz="1300" dirty="0">
                <a:solidFill>
                  <a:schemeClr val="tx2">
                    <a:lumMod val="75000"/>
                  </a:schemeClr>
                </a:solidFill>
                <a:latin typeface="Arial" panose="020B0604020202020204" pitchFamily="34" charset="0"/>
                <a:cs typeface="Arial" panose="020B0604020202020204" pitchFamily="34" charset="0"/>
              </a:rPr>
              <a:t>Enrollment projections could be amended further, both overall and at the site-level based on continued deliberation of the structure of Ignite Academy and a potential Spring 2021 enrollment spike due to re-entry.</a:t>
            </a:r>
          </a:p>
          <a:p>
            <a:pPr lvl="1">
              <a:spcBef>
                <a:spcPts val="1200"/>
              </a:spcBef>
              <a:buFont typeface="Wingdings" panose="05000000000000000000" pitchFamily="2" charset="2"/>
              <a:buChar char="§"/>
            </a:pPr>
            <a:r>
              <a:rPr lang="en-US" sz="1300" dirty="0">
                <a:solidFill>
                  <a:schemeClr val="tx2">
                    <a:lumMod val="75000"/>
                  </a:schemeClr>
                </a:solidFill>
                <a:latin typeface="Arial" panose="020B0604020202020204" pitchFamily="34" charset="0"/>
                <a:cs typeface="Arial" panose="020B0604020202020204" pitchFamily="34" charset="0"/>
              </a:rPr>
              <a:t>Enrollment projections are based on a </a:t>
            </a:r>
            <a:r>
              <a:rPr lang="en-US" sz="1300" b="1" dirty="0">
                <a:solidFill>
                  <a:schemeClr val="tx2">
                    <a:lumMod val="75000"/>
                  </a:schemeClr>
                </a:solidFill>
                <a:latin typeface="Arial" panose="020B0604020202020204" pitchFamily="34" charset="0"/>
                <a:cs typeface="Arial" panose="020B0604020202020204" pitchFamily="34" charset="0"/>
              </a:rPr>
              <a:t>mixed-methods model </a:t>
            </a:r>
            <a:r>
              <a:rPr lang="en-US" sz="1300" dirty="0">
                <a:solidFill>
                  <a:schemeClr val="tx2">
                    <a:lumMod val="75000"/>
                  </a:schemeClr>
                </a:solidFill>
                <a:latin typeface="Arial" panose="020B0604020202020204" pitchFamily="34" charset="0"/>
                <a:cs typeface="Arial" panose="020B0604020202020204" pitchFamily="34" charset="0"/>
              </a:rPr>
              <a:t>that incorporates three-year </a:t>
            </a:r>
            <a:r>
              <a:rPr lang="en-US" sz="1300" b="1" dirty="0">
                <a:solidFill>
                  <a:schemeClr val="tx2">
                    <a:lumMod val="75000"/>
                  </a:schemeClr>
                </a:solidFill>
                <a:latin typeface="Arial" panose="020B0604020202020204" pitchFamily="34" charset="0"/>
                <a:cs typeface="Arial" panose="020B0604020202020204" pitchFamily="34" charset="0"/>
              </a:rPr>
              <a:t>cohort survival ratios </a:t>
            </a:r>
            <a:r>
              <a:rPr lang="en-US" sz="1300" dirty="0">
                <a:solidFill>
                  <a:schemeClr val="tx2">
                    <a:lumMod val="75000"/>
                  </a:schemeClr>
                </a:solidFill>
                <a:latin typeface="Arial" panose="020B0604020202020204" pitchFamily="34" charset="0"/>
                <a:cs typeface="Arial" panose="020B0604020202020204" pitchFamily="34" charset="0"/>
              </a:rPr>
              <a:t>(excluding FY 2020-21 due to COVID), </a:t>
            </a:r>
            <a:r>
              <a:rPr lang="en-US" sz="1300" b="1" dirty="0">
                <a:solidFill>
                  <a:schemeClr val="tx2">
                    <a:lumMod val="75000"/>
                  </a:schemeClr>
                </a:solidFill>
                <a:latin typeface="Arial" panose="020B0604020202020204" pitchFamily="34" charset="0"/>
                <a:cs typeface="Arial" panose="020B0604020202020204" pitchFamily="34" charset="0"/>
              </a:rPr>
              <a:t>resident live birth rates</a:t>
            </a:r>
            <a:r>
              <a:rPr lang="en-US" sz="1300" dirty="0">
                <a:solidFill>
                  <a:schemeClr val="tx2">
                    <a:lumMod val="75000"/>
                  </a:schemeClr>
                </a:solidFill>
                <a:latin typeface="Arial" panose="020B0604020202020204" pitchFamily="34" charset="0"/>
                <a:cs typeface="Arial" panose="020B0604020202020204" pitchFamily="34" charset="0"/>
              </a:rPr>
              <a:t>, trends in </a:t>
            </a:r>
            <a:r>
              <a:rPr lang="en-US" sz="1300" b="1" dirty="0">
                <a:solidFill>
                  <a:schemeClr val="tx2">
                    <a:lumMod val="75000"/>
                  </a:schemeClr>
                </a:solidFill>
                <a:latin typeface="Arial" panose="020B0604020202020204" pitchFamily="34" charset="0"/>
                <a:cs typeface="Arial" panose="020B0604020202020204" pitchFamily="34" charset="0"/>
              </a:rPr>
              <a:t>market share across all school choices</a:t>
            </a:r>
            <a:r>
              <a:rPr lang="en-US" sz="1300" dirty="0">
                <a:solidFill>
                  <a:schemeClr val="tx2">
                    <a:lumMod val="75000"/>
                  </a:schemeClr>
                </a:solidFill>
                <a:latin typeface="Arial" panose="020B0604020202020204" pitchFamily="34" charset="0"/>
                <a:cs typeface="Arial" panose="020B0604020202020204" pitchFamily="34" charset="0"/>
              </a:rPr>
              <a:t>, </a:t>
            </a:r>
            <a:r>
              <a:rPr lang="en-US" sz="1300" b="1" dirty="0">
                <a:solidFill>
                  <a:schemeClr val="tx2">
                    <a:lumMod val="75000"/>
                  </a:schemeClr>
                </a:solidFill>
                <a:latin typeface="Arial" panose="020B0604020202020204" pitchFamily="34" charset="0"/>
                <a:cs typeface="Arial" panose="020B0604020202020204" pitchFamily="34" charset="0"/>
              </a:rPr>
              <a:t>principal interviews </a:t>
            </a:r>
            <a:r>
              <a:rPr lang="en-US" sz="1300" dirty="0">
                <a:solidFill>
                  <a:schemeClr val="tx2">
                    <a:lumMod val="75000"/>
                  </a:schemeClr>
                </a:solidFill>
                <a:latin typeface="Arial" panose="020B0604020202020204" pitchFamily="34" charset="0"/>
                <a:cs typeface="Arial" panose="020B0604020202020204" pitchFamily="34" charset="0"/>
              </a:rPr>
              <a:t>regarding missing students (primarily in Kindergarten), </a:t>
            </a:r>
            <a:r>
              <a:rPr lang="en-US" sz="1300" b="1" dirty="0">
                <a:solidFill>
                  <a:schemeClr val="tx2">
                    <a:lumMod val="75000"/>
                  </a:schemeClr>
                </a:solidFill>
                <a:latin typeface="Arial" panose="020B0604020202020204" pitchFamily="34" charset="0"/>
                <a:cs typeface="Arial" panose="020B0604020202020204" pitchFamily="34" charset="0"/>
              </a:rPr>
              <a:t>residential developments</a:t>
            </a:r>
            <a:r>
              <a:rPr lang="en-US" sz="1300" dirty="0">
                <a:solidFill>
                  <a:schemeClr val="tx2">
                    <a:lumMod val="75000"/>
                  </a:schemeClr>
                </a:solidFill>
                <a:latin typeface="Arial" panose="020B0604020202020204" pitchFamily="34" charset="0"/>
                <a:cs typeface="Arial" panose="020B0604020202020204" pitchFamily="34" charset="0"/>
              </a:rPr>
              <a:t>, and other quantitative and qualitative factors. </a:t>
            </a:r>
          </a:p>
          <a:p>
            <a:pPr lvl="1">
              <a:spcBef>
                <a:spcPts val="1200"/>
              </a:spcBef>
              <a:buFont typeface="Wingdings" panose="05000000000000000000" pitchFamily="2" charset="2"/>
              <a:buChar char="§"/>
            </a:pPr>
            <a:r>
              <a:rPr lang="en-US" sz="1300" dirty="0">
                <a:solidFill>
                  <a:schemeClr val="tx2">
                    <a:lumMod val="75000"/>
                  </a:schemeClr>
                </a:solidFill>
                <a:latin typeface="Arial" panose="020B0604020202020204" pitchFamily="34" charset="0"/>
                <a:cs typeface="Arial" panose="020B0604020202020204" pitchFamily="34" charset="0"/>
              </a:rPr>
              <a:t>Charter school are projected to increase by 433 students, primarily due to the new charter school opening in the Gorman community, along with continued growth in established charter schools.</a:t>
            </a:r>
          </a:p>
        </p:txBody>
      </p:sp>
      <p:graphicFrame>
        <p:nvGraphicFramePr>
          <p:cNvPr id="6" name="Chart 5">
            <a:extLst>
              <a:ext uri="{FF2B5EF4-FFF2-40B4-BE49-F238E27FC236}">
                <a16:creationId xmlns:a16="http://schemas.microsoft.com/office/drawing/2014/main" id="{CB732534-1875-4C27-B32B-BB540C99C1D8}"/>
              </a:ext>
            </a:extLst>
          </p:cNvPr>
          <p:cNvGraphicFramePr>
            <a:graphicFrameLocks/>
          </p:cNvGraphicFramePr>
          <p:nvPr/>
        </p:nvGraphicFramePr>
        <p:xfrm>
          <a:off x="1433804" y="785019"/>
          <a:ext cx="7466968"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323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Budget Request Components</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3</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56824" y="1295400"/>
            <a:ext cx="7074127" cy="5181600"/>
          </a:xfrm>
          <a:prstGeom prst="rect">
            <a:avLst/>
          </a:prstGeom>
        </p:spPr>
        <p:txBody>
          <a:bodyPr>
            <a:no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600" dirty="0">
                <a:solidFill>
                  <a:schemeClr val="tx2">
                    <a:lumMod val="75000"/>
                  </a:schemeClr>
                </a:solidFill>
                <a:latin typeface="Arial" panose="020B0604020202020204" pitchFamily="34" charset="0"/>
                <a:cs typeface="Arial" panose="020B0604020202020204" pitchFamily="34" charset="0"/>
              </a:rPr>
              <a:t>The FY 2021-22 Board of Education’s Proposed Budget includes seven critical requests to move DPS students and families forward as we strive to recover from all the disruptions caused by COVID-19:</a:t>
            </a:r>
          </a:p>
          <a:p>
            <a:pPr lvl="1">
              <a:spcBef>
                <a:spcPts val="1200"/>
              </a:spcBef>
              <a:buFont typeface="+mj-lt"/>
              <a:buAutoNum type="romanUcPeriod"/>
            </a:pPr>
            <a:r>
              <a:rPr lang="en-US" sz="1200" b="1" dirty="0">
                <a:solidFill>
                  <a:schemeClr val="tx2">
                    <a:lumMod val="75000"/>
                  </a:schemeClr>
                </a:solidFill>
                <a:latin typeface="Arial" panose="020B0604020202020204" pitchFamily="34" charset="0"/>
                <a:cs typeface="Arial" panose="020B0604020202020204" pitchFamily="34" charset="0"/>
              </a:rPr>
              <a:t>Additional Pre-K through 12th grade Exceptional Children’s teachers and IAs </a:t>
            </a:r>
            <a:r>
              <a:rPr lang="en-US" sz="1200" dirty="0">
                <a:solidFill>
                  <a:schemeClr val="tx2">
                    <a:lumMod val="75000"/>
                  </a:schemeClr>
                </a:solidFill>
                <a:latin typeface="Arial" panose="020B0604020202020204" pitchFamily="34" charset="0"/>
                <a:cs typeface="Arial" panose="020B0604020202020204" pitchFamily="34" charset="0"/>
              </a:rPr>
              <a:t>to meet the needs of students with disabilities in the absence of adequate state funding. </a:t>
            </a:r>
          </a:p>
          <a:p>
            <a:pPr lvl="1">
              <a:spcBef>
                <a:spcPts val="1200"/>
              </a:spcBef>
              <a:buFont typeface="+mj-lt"/>
              <a:buAutoNum type="romanUcPeriod"/>
            </a:pPr>
            <a:r>
              <a:rPr lang="en-US" sz="1200" dirty="0">
                <a:solidFill>
                  <a:schemeClr val="tx2">
                    <a:lumMod val="75000"/>
                  </a:schemeClr>
                </a:solidFill>
                <a:latin typeface="Arial" panose="020B0604020202020204" pitchFamily="34" charset="0"/>
                <a:cs typeface="Arial" panose="020B0604020202020204" pitchFamily="34" charset="0"/>
              </a:rPr>
              <a:t>Additional</a:t>
            </a:r>
            <a:r>
              <a:rPr lang="en-US" sz="1200" b="1" dirty="0">
                <a:solidFill>
                  <a:schemeClr val="tx2">
                    <a:lumMod val="75000"/>
                  </a:schemeClr>
                </a:solidFill>
                <a:latin typeface="Arial" panose="020B0604020202020204" pitchFamily="34" charset="0"/>
                <a:cs typeface="Arial" panose="020B0604020202020204" pitchFamily="34" charset="0"/>
              </a:rPr>
              <a:t> health and student support positions</a:t>
            </a:r>
            <a:r>
              <a:rPr lang="en-US" sz="1200" dirty="0">
                <a:solidFill>
                  <a:schemeClr val="tx2">
                    <a:lumMod val="75000"/>
                  </a:schemeClr>
                </a:solidFill>
                <a:latin typeface="Arial" panose="020B0604020202020204" pitchFamily="34" charset="0"/>
                <a:cs typeface="Arial" panose="020B0604020202020204" pitchFamily="34" charset="0"/>
              </a:rPr>
              <a:t>: approximately 18 additional school nurses and social workers to move closer to having one full-time position at each school , two additional professional school counselors, and one additional staff member in both the office of Equity Affairs and the Multilingual Resource Center. </a:t>
            </a:r>
          </a:p>
          <a:p>
            <a:pPr lvl="1">
              <a:spcBef>
                <a:spcPts val="1200"/>
              </a:spcBef>
              <a:buFont typeface="+mj-lt"/>
              <a:buAutoNum type="romanUcPeriod"/>
            </a:pPr>
            <a:r>
              <a:rPr lang="en-US" sz="1200" dirty="0">
                <a:solidFill>
                  <a:schemeClr val="tx2">
                    <a:lumMod val="75000"/>
                  </a:schemeClr>
                </a:solidFill>
                <a:latin typeface="Arial" panose="020B0604020202020204" pitchFamily="34" charset="0"/>
                <a:cs typeface="Arial" panose="020B0604020202020204" pitchFamily="34" charset="0"/>
              </a:rPr>
              <a:t>Additional </a:t>
            </a:r>
            <a:r>
              <a:rPr lang="en-US" sz="1200" b="1" dirty="0">
                <a:solidFill>
                  <a:schemeClr val="tx2">
                    <a:lumMod val="75000"/>
                  </a:schemeClr>
                </a:solidFill>
                <a:latin typeface="Arial" panose="020B0604020202020204" pitchFamily="34" charset="0"/>
                <a:cs typeface="Arial" panose="020B0604020202020204" pitchFamily="34" charset="0"/>
              </a:rPr>
              <a:t>funding to increase local teacher salary supplements </a:t>
            </a:r>
            <a:r>
              <a:rPr lang="en-US" sz="1200" dirty="0">
                <a:solidFill>
                  <a:schemeClr val="tx2">
                    <a:lumMod val="75000"/>
                  </a:schemeClr>
                </a:solidFill>
                <a:latin typeface="Arial" panose="020B0604020202020204" pitchFamily="34" charset="0"/>
                <a:cs typeface="Arial" panose="020B0604020202020204" pitchFamily="34" charset="0"/>
              </a:rPr>
              <a:t>to continue to attract and retain the most talented educators. </a:t>
            </a:r>
          </a:p>
          <a:p>
            <a:pPr lvl="1">
              <a:spcBef>
                <a:spcPts val="1200"/>
              </a:spcBef>
              <a:buFont typeface="+mj-lt"/>
              <a:buAutoNum type="romanUcPeriod"/>
            </a:pPr>
            <a:r>
              <a:rPr lang="en-US" sz="1200" b="1" dirty="0">
                <a:solidFill>
                  <a:schemeClr val="tx2">
                    <a:lumMod val="75000"/>
                  </a:schemeClr>
                </a:solidFill>
                <a:latin typeface="Arial" panose="020B0604020202020204" pitchFamily="34" charset="0"/>
                <a:cs typeface="Arial" panose="020B0604020202020204" pitchFamily="34" charset="0"/>
              </a:rPr>
              <a:t>Additional school-based positions for English Learners </a:t>
            </a:r>
            <a:r>
              <a:rPr lang="en-US" sz="1200" dirty="0">
                <a:solidFill>
                  <a:schemeClr val="tx2">
                    <a:lumMod val="75000"/>
                  </a:schemeClr>
                </a:solidFill>
                <a:latin typeface="Arial" panose="020B0604020202020204" pitchFamily="34" charset="0"/>
                <a:cs typeface="Arial" panose="020B0604020202020204" pitchFamily="34" charset="0"/>
              </a:rPr>
              <a:t>to support academic progress and family engagement in the absence of adequate state funding for these students.</a:t>
            </a:r>
          </a:p>
          <a:p>
            <a:pPr lvl="1">
              <a:spcBef>
                <a:spcPts val="1200"/>
              </a:spcBef>
              <a:buFont typeface="+mj-lt"/>
              <a:buAutoNum type="romanUcPeriod"/>
            </a:pPr>
            <a:r>
              <a:rPr lang="en-US" sz="1200" b="1" dirty="0">
                <a:solidFill>
                  <a:schemeClr val="tx2">
                    <a:lumMod val="75000"/>
                  </a:schemeClr>
                </a:solidFill>
                <a:latin typeface="Arial" panose="020B0604020202020204" pitchFamily="34" charset="0"/>
                <a:cs typeface="Arial" panose="020B0604020202020204" pitchFamily="34" charset="0"/>
              </a:rPr>
              <a:t>Increased annual funding to support critical Information Technology needs</a:t>
            </a:r>
            <a:r>
              <a:rPr lang="en-US" sz="1200" dirty="0">
                <a:solidFill>
                  <a:schemeClr val="tx2">
                    <a:lumMod val="75000"/>
                  </a:schemeClr>
                </a:solidFill>
                <a:latin typeface="Arial" panose="020B0604020202020204" pitchFamily="34" charset="0"/>
                <a:cs typeface="Arial" panose="020B0604020202020204" pitchFamily="34" charset="0"/>
              </a:rPr>
              <a:t>, including device refresh, software, security, and required infrastructure updates.</a:t>
            </a:r>
          </a:p>
          <a:p>
            <a:pPr lvl="1">
              <a:spcBef>
                <a:spcPts val="1200"/>
              </a:spcBef>
              <a:buFont typeface="+mj-lt"/>
              <a:buAutoNum type="romanUcPeriod"/>
            </a:pPr>
            <a:r>
              <a:rPr lang="en-US" sz="1200" b="1" dirty="0">
                <a:solidFill>
                  <a:schemeClr val="tx2">
                    <a:lumMod val="75000"/>
                  </a:schemeClr>
                </a:solidFill>
                <a:latin typeface="Arial" panose="020B0604020202020204" pitchFamily="34" charset="0"/>
                <a:cs typeface="Arial" panose="020B0604020202020204" pitchFamily="34" charset="0"/>
              </a:rPr>
              <a:t>Additional custodial personnel to provide enhanced school cleaning. </a:t>
            </a:r>
          </a:p>
          <a:p>
            <a:pPr lvl="1">
              <a:spcBef>
                <a:spcPts val="1200"/>
              </a:spcBef>
              <a:buFont typeface="+mj-lt"/>
              <a:buAutoNum type="romanUcPeriod"/>
            </a:pPr>
            <a:r>
              <a:rPr lang="en-US" sz="1200" b="1" dirty="0">
                <a:solidFill>
                  <a:schemeClr val="tx2">
                    <a:lumMod val="75000"/>
                  </a:schemeClr>
                </a:solidFill>
                <a:latin typeface="Arial" panose="020B0604020202020204" pitchFamily="34" charset="0"/>
                <a:cs typeface="Arial" panose="020B0604020202020204" pitchFamily="34" charset="0"/>
              </a:rPr>
              <a:t>Critical staff for Construction and Capital Planning</a:t>
            </a:r>
            <a:r>
              <a:rPr lang="en-US" sz="1200" dirty="0">
                <a:solidFill>
                  <a:schemeClr val="tx2">
                    <a:lumMod val="75000"/>
                  </a:schemeClr>
                </a:solidFill>
                <a:latin typeface="Arial" panose="020B0604020202020204" pitchFamily="34" charset="0"/>
                <a:cs typeface="Arial" panose="020B0604020202020204" pitchFamily="34" charset="0"/>
              </a:rPr>
              <a:t>: including </a:t>
            </a:r>
            <a:r>
              <a:rPr lang="en-US" sz="1200" b="1" dirty="0">
                <a:solidFill>
                  <a:schemeClr val="tx2">
                    <a:lumMod val="75000"/>
                  </a:schemeClr>
                </a:solidFill>
                <a:latin typeface="Arial" panose="020B0604020202020204" pitchFamily="34" charset="0"/>
                <a:cs typeface="Arial" panose="020B0604020202020204" pitchFamily="34" charset="0"/>
              </a:rPr>
              <a:t>one project manager, one school planner, one capital projects accountant, and one procurement specialist </a:t>
            </a:r>
            <a:r>
              <a:rPr lang="en-US" sz="1200" dirty="0">
                <a:solidFill>
                  <a:schemeClr val="tx2">
                    <a:lumMod val="75000"/>
                  </a:schemeClr>
                </a:solidFill>
                <a:latin typeface="Arial" panose="020B0604020202020204" pitchFamily="34" charset="0"/>
                <a:cs typeface="Arial" panose="020B0604020202020204" pitchFamily="34" charset="0"/>
              </a:rPr>
              <a:t>to ensure that the district moves forward expeditiously with key projections in the 10-year CIP such as with the new Northern High School, Lyons Farm Elementary, Elementary School F, and other major renovations.</a:t>
            </a:r>
          </a:p>
        </p:txBody>
      </p:sp>
    </p:spTree>
    <p:extLst>
      <p:ext uri="{BB962C8B-B14F-4D97-AF65-F5344CB8AC3E}">
        <p14:creationId xmlns:p14="http://schemas.microsoft.com/office/powerpoint/2010/main" val="1716870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614362"/>
          </a:xfrm>
        </p:spPr>
        <p:txBody>
          <a:bodyPr anchor="ctr"/>
          <a:lstStyle/>
          <a:p>
            <a:pPr algn="ctr"/>
            <a:r>
              <a:rPr lang="en-US" sz="1800" dirty="0"/>
              <a:t>Local Budget Request Summary from March 25</a:t>
            </a:r>
            <a:r>
              <a:rPr lang="en-US" sz="1800" baseline="30000" dirty="0"/>
              <a:t>th</a:t>
            </a:r>
            <a:r>
              <a:rPr lang="en-US" sz="1800" dirty="0"/>
              <a:t> Presentation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5E07E0-D057-874C-9C3F-62FEA534DAD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Picture 6">
            <a:extLst>
              <a:ext uri="{FF2B5EF4-FFF2-40B4-BE49-F238E27FC236}">
                <a16:creationId xmlns:a16="http://schemas.microsoft.com/office/drawing/2014/main" id="{0F289037-0174-4B5F-ABDC-DEEE741A6F2F}"/>
              </a:ext>
            </a:extLst>
          </p:cNvPr>
          <p:cNvPicPr>
            <a:picLocks noChangeAspect="1"/>
          </p:cNvPicPr>
          <p:nvPr/>
        </p:nvPicPr>
        <p:blipFill>
          <a:blip r:embed="rId2"/>
          <a:stretch>
            <a:fillRect/>
          </a:stretch>
        </p:blipFill>
        <p:spPr>
          <a:xfrm>
            <a:off x="1500296" y="889000"/>
            <a:ext cx="7350409" cy="5522694"/>
          </a:xfrm>
          <a:prstGeom prst="rect">
            <a:avLst/>
          </a:prstGeom>
        </p:spPr>
      </p:pic>
    </p:spTree>
    <p:extLst>
      <p:ext uri="{BB962C8B-B14F-4D97-AF65-F5344CB8AC3E}">
        <p14:creationId xmlns:p14="http://schemas.microsoft.com/office/powerpoint/2010/main" val="260089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lstStyle/>
          <a:p>
            <a:pPr algn="ctr"/>
            <a:r>
              <a:rPr lang="en-US" sz="2800" dirty="0"/>
              <a:t>Summary of Requested Durham County Appropriations</a:t>
            </a:r>
          </a:p>
        </p:txBody>
      </p:sp>
      <p:sp>
        <p:nvSpPr>
          <p:cNvPr id="3" name="Slide Number Placeholder 2"/>
          <p:cNvSpPr>
            <a:spLocks noGrp="1"/>
          </p:cNvSpPr>
          <p:nvPr>
            <p:ph type="sldNum" sz="quarter" idx="12"/>
          </p:nvPr>
        </p:nvSpPr>
        <p:spPr/>
        <p:txBody>
          <a:bodyPr/>
          <a:lstStyle/>
          <a:p>
            <a:fld id="{835E07E0-D057-874C-9C3F-62FEA534DAD8}" type="slidenum">
              <a:rPr lang="en-US" smtClean="0">
                <a:solidFill>
                  <a:prstClr val="black">
                    <a:tint val="75000"/>
                  </a:prstClr>
                </a:solidFill>
              </a:rPr>
              <a:pPr/>
              <a:t>5</a:t>
            </a:fld>
            <a:endParaRPr lang="en-US" dirty="0">
              <a:solidFill>
                <a:prstClr val="black">
                  <a:tint val="75000"/>
                </a:prstClr>
              </a:solidFill>
            </a:endParaRPr>
          </a:p>
        </p:txBody>
      </p:sp>
      <p:graphicFrame>
        <p:nvGraphicFramePr>
          <p:cNvPr id="5" name="Table 4">
            <a:extLst>
              <a:ext uri="{FF2B5EF4-FFF2-40B4-BE49-F238E27FC236}">
                <a16:creationId xmlns:a16="http://schemas.microsoft.com/office/drawing/2014/main" id="{CBD11F53-523F-4C6A-8701-2341B8D81361}"/>
              </a:ext>
            </a:extLst>
          </p:cNvPr>
          <p:cNvGraphicFramePr>
            <a:graphicFrameLocks noGrp="1"/>
          </p:cNvGraphicFramePr>
          <p:nvPr>
            <p:extLst>
              <p:ext uri="{D42A27DB-BD31-4B8C-83A1-F6EECF244321}">
                <p14:modId xmlns:p14="http://schemas.microsoft.com/office/powerpoint/2010/main" val="1451228683"/>
              </p:ext>
            </p:extLst>
          </p:nvPr>
        </p:nvGraphicFramePr>
        <p:xfrm>
          <a:off x="1454401" y="1396770"/>
          <a:ext cx="7442199" cy="4360545"/>
        </p:xfrm>
        <a:graphic>
          <a:graphicData uri="http://schemas.openxmlformats.org/drawingml/2006/table">
            <a:tbl>
              <a:tblPr/>
              <a:tblGrid>
                <a:gridCol w="1845505">
                  <a:extLst>
                    <a:ext uri="{9D8B030D-6E8A-4147-A177-3AD203B41FA5}">
                      <a16:colId xmlns:a16="http://schemas.microsoft.com/office/drawing/2014/main" val="17200940"/>
                    </a:ext>
                  </a:extLst>
                </a:gridCol>
                <a:gridCol w="1848371">
                  <a:extLst>
                    <a:ext uri="{9D8B030D-6E8A-4147-A177-3AD203B41FA5}">
                      <a16:colId xmlns:a16="http://schemas.microsoft.com/office/drawing/2014/main" val="1899105152"/>
                    </a:ext>
                  </a:extLst>
                </a:gridCol>
                <a:gridCol w="1249441">
                  <a:extLst>
                    <a:ext uri="{9D8B030D-6E8A-4147-A177-3AD203B41FA5}">
                      <a16:colId xmlns:a16="http://schemas.microsoft.com/office/drawing/2014/main" val="731359241"/>
                    </a:ext>
                  </a:extLst>
                </a:gridCol>
                <a:gridCol w="1249441">
                  <a:extLst>
                    <a:ext uri="{9D8B030D-6E8A-4147-A177-3AD203B41FA5}">
                      <a16:colId xmlns:a16="http://schemas.microsoft.com/office/drawing/2014/main" val="2260339247"/>
                    </a:ext>
                  </a:extLst>
                </a:gridCol>
                <a:gridCol w="1249441">
                  <a:extLst>
                    <a:ext uri="{9D8B030D-6E8A-4147-A177-3AD203B41FA5}">
                      <a16:colId xmlns:a16="http://schemas.microsoft.com/office/drawing/2014/main" val="1579159419"/>
                    </a:ext>
                  </a:extLst>
                </a:gridCol>
              </a:tblGrid>
              <a:tr h="304800">
                <a:tc gridSpan="4">
                  <a:txBody>
                    <a:bodyPr/>
                    <a:lstStyle/>
                    <a:p>
                      <a:pPr algn="ctr" rtl="0" fontAlgn="ctr"/>
                      <a:r>
                        <a:rPr lang="en-US" sz="1800" b="1" i="0" u="none" strike="noStrike">
                          <a:solidFill>
                            <a:srgbClr val="000000"/>
                          </a:solidFill>
                          <a:effectLst/>
                          <a:latin typeface="Calibri" panose="020F0502020204030204" pitchFamily="34" charset="0"/>
                        </a:rPr>
                        <a:t>Summary of Current and Requested Durham County Appropriations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rtl="0" fontAlgn="ctr"/>
                      <a:r>
                        <a:rPr lang="en-US" sz="18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398407703"/>
                  </a:ext>
                </a:extLst>
              </a:tr>
              <a:tr h="438150">
                <a:tc>
                  <a:txBody>
                    <a:bodyPr/>
                    <a:lstStyle/>
                    <a:p>
                      <a:pPr algn="ctr" rtl="0" fontAlgn="ctr"/>
                      <a:r>
                        <a:rPr lang="en-US" sz="1300" b="1" i="0" u="none" strike="noStrike">
                          <a:solidFill>
                            <a:srgbClr val="000000"/>
                          </a:solidFill>
                          <a:effectLst/>
                          <a:latin typeface="Calibri" panose="020F0502020204030204" pitchFamily="34" charset="0"/>
                        </a:rPr>
                        <a:t>Appropriation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rtl="0" fontAlgn="ctr"/>
                      <a:r>
                        <a:rPr lang="en-US" sz="1300" b="1" i="0" u="none" strike="noStrike">
                          <a:solidFill>
                            <a:srgbClr val="000000"/>
                          </a:solidFill>
                          <a:effectLst/>
                          <a:latin typeface="Calibri" panose="020F0502020204030204" pitchFamily="34" charset="0"/>
                        </a:rPr>
                        <a:t>Description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rtl="0" fontAlgn="ctr"/>
                      <a:r>
                        <a:rPr lang="en-US" sz="1300" b="1" i="0" u="none" strike="noStrike">
                          <a:solidFill>
                            <a:srgbClr val="000000"/>
                          </a:solidFill>
                          <a:effectLst/>
                          <a:latin typeface="Calibri" panose="020F0502020204030204" pitchFamily="34" charset="0"/>
                        </a:rPr>
                        <a:t>FY 2020-21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rtl="0" fontAlgn="ctr"/>
                      <a:r>
                        <a:rPr lang="en-US" sz="1200" b="1" i="0" u="none" strike="noStrike">
                          <a:solidFill>
                            <a:srgbClr val="000000"/>
                          </a:solidFill>
                          <a:effectLst/>
                          <a:latin typeface="Calibri" panose="020F0502020204030204" pitchFamily="34" charset="0"/>
                        </a:rPr>
                        <a:t>Proposed Increase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300" b="1" i="0" u="none" strike="noStrike">
                          <a:solidFill>
                            <a:srgbClr val="000000"/>
                          </a:solidFill>
                          <a:effectLst/>
                          <a:latin typeface="Calibri" panose="020F0502020204030204" pitchFamily="34" charset="0"/>
                        </a:rPr>
                        <a:t>FY 2021-22 Proposed Budget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787052088"/>
                  </a:ext>
                </a:extLst>
              </a:tr>
              <a:tr h="200025">
                <a:tc rowSpan="3">
                  <a:txBody>
                    <a:bodyPr/>
                    <a:lstStyle/>
                    <a:p>
                      <a:pPr algn="ctr" rtl="0" fontAlgn="ctr"/>
                      <a:r>
                        <a:rPr lang="en-US" sz="1300" b="1" i="0" u="none" strike="noStrike">
                          <a:solidFill>
                            <a:srgbClr val="000000"/>
                          </a:solidFill>
                          <a:effectLst/>
                          <a:latin typeface="Calibri" panose="020F0502020204030204" pitchFamily="34" charset="0"/>
                        </a:rPr>
                        <a:t>Operating Funds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DPS Operations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$122,636,638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$11,010,601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0" i="0" u="none" strike="noStrike">
                          <a:solidFill>
                            <a:srgbClr val="000000"/>
                          </a:solidFill>
                          <a:effectLst/>
                          <a:latin typeface="Calibri" panose="020F0502020204030204" pitchFamily="34" charset="0"/>
                        </a:rPr>
                        <a:t>$133,647,239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609198"/>
                  </a:ext>
                </a:extLst>
              </a:tr>
              <a:tr h="200025">
                <a:tc vMerge="1">
                  <a:txBody>
                    <a:bodyPr/>
                    <a:lstStyle/>
                    <a:p>
                      <a:endParaRPr lang="en-US"/>
                    </a:p>
                  </a:txBody>
                  <a:tcPr/>
                </a:tc>
                <a:tc>
                  <a:txBody>
                    <a:bodyPr/>
                    <a:lstStyle/>
                    <a:p>
                      <a:pPr algn="ctr" rtl="0" fontAlgn="ctr"/>
                      <a:r>
                        <a:rPr lang="en-US" sz="1200" b="0" i="0" u="none" strike="noStrike">
                          <a:solidFill>
                            <a:srgbClr val="000000"/>
                          </a:solidFill>
                          <a:effectLst/>
                          <a:latin typeface="Calibri" panose="020F0502020204030204" pitchFamily="34" charset="0"/>
                        </a:rPr>
                        <a:t>Charter Schools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rtl="0" fontAlgn="ctr"/>
                      <a:r>
                        <a:rPr lang="en-US" sz="1200" b="0" i="0" u="none" strike="noStrike">
                          <a:solidFill>
                            <a:srgbClr val="000000"/>
                          </a:solidFill>
                          <a:effectLst/>
                          <a:latin typeface="Calibri" panose="020F0502020204030204" pitchFamily="34" charset="0"/>
                        </a:rPr>
                        <a:t>$28,563,000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r" rtl="0" fontAlgn="ctr"/>
                      <a:r>
                        <a:rPr lang="en-US" sz="1200" b="0" i="0" u="none" strike="noStrike">
                          <a:solidFill>
                            <a:srgbClr val="000000"/>
                          </a:solidFill>
                          <a:effectLst/>
                          <a:latin typeface="Calibri" panose="020F0502020204030204" pitchFamily="34" charset="0"/>
                        </a:rPr>
                        <a:t>$4,382,671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0" i="0" u="none" strike="noStrike">
                          <a:solidFill>
                            <a:srgbClr val="000000"/>
                          </a:solidFill>
                          <a:effectLst/>
                          <a:latin typeface="Calibri" panose="020F0502020204030204" pitchFamily="34" charset="0"/>
                        </a:rPr>
                        <a:t>$32,945,671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581473886"/>
                  </a:ext>
                </a:extLst>
              </a:tr>
              <a:tr h="200025">
                <a:tc vMerge="1">
                  <a:txBody>
                    <a:bodyPr/>
                    <a:lstStyle/>
                    <a:p>
                      <a:endParaRPr lang="en-US"/>
                    </a:p>
                  </a:txBody>
                  <a:tcPr/>
                </a:tc>
                <a:tc>
                  <a:txBody>
                    <a:bodyPr/>
                    <a:lstStyle/>
                    <a:p>
                      <a:pPr algn="ctr" rtl="0" fontAlgn="ctr"/>
                      <a:r>
                        <a:rPr lang="en-US" sz="1200" b="1" i="0" u="none" strike="noStrike">
                          <a:solidFill>
                            <a:srgbClr val="000000"/>
                          </a:solidFill>
                          <a:effectLst/>
                          <a:latin typeface="Calibri" panose="020F0502020204030204" pitchFamily="34" charset="0"/>
                        </a:rPr>
                        <a:t>Total: DPS &amp; Charters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$151,199,638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$15,393,272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$166,592,910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6804423"/>
                  </a:ext>
                </a:extLst>
              </a:tr>
              <a:tr h="114300">
                <a:tc>
                  <a:txBody>
                    <a:bodyPr/>
                    <a:lstStyle/>
                    <a:p>
                      <a:pPr algn="ctr" rtl="0" fontAlgn="ctr"/>
                      <a:r>
                        <a:rPr lang="en-US" sz="13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645665"/>
                  </a:ext>
                </a:extLst>
              </a:tr>
              <a:tr h="200025">
                <a:tc rowSpan="3">
                  <a:txBody>
                    <a:bodyPr/>
                    <a:lstStyle/>
                    <a:p>
                      <a:pPr algn="ctr" rtl="0" fontAlgn="ctr"/>
                      <a:r>
                        <a:rPr lang="en-US" sz="1300" b="1" i="0" u="none" strike="noStrike">
                          <a:solidFill>
                            <a:srgbClr val="000000"/>
                          </a:solidFill>
                          <a:effectLst/>
                          <a:latin typeface="Calibri" panose="020F0502020204030204" pitchFamily="34" charset="0"/>
                        </a:rPr>
                        <a:t>Pre-K Grant Funds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The Whitted School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$1,500,000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0" i="0" u="none" strike="noStrike">
                          <a:solidFill>
                            <a:srgbClr val="000000"/>
                          </a:solidFill>
                          <a:effectLst/>
                          <a:latin typeface="Calibri" panose="020F0502020204030204" pitchFamily="34" charset="0"/>
                        </a:rPr>
                        <a:t>$1,500,000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80809"/>
                  </a:ext>
                </a:extLst>
              </a:tr>
              <a:tr h="200025">
                <a:tc vMerge="1">
                  <a:txBody>
                    <a:bodyPr/>
                    <a:lstStyle/>
                    <a:p>
                      <a:endParaRPr lang="en-US"/>
                    </a:p>
                  </a:txBody>
                  <a:tcPr/>
                </a:tc>
                <a:tc>
                  <a:txBody>
                    <a:bodyPr/>
                    <a:lstStyle/>
                    <a:p>
                      <a:pPr algn="ctr" rtl="0" fontAlgn="ctr"/>
                      <a:r>
                        <a:rPr lang="en-US" sz="1200" b="0" i="0" u="none" strike="noStrike">
                          <a:solidFill>
                            <a:srgbClr val="000000"/>
                          </a:solidFill>
                          <a:effectLst/>
                          <a:latin typeface="Calibri" panose="020F0502020204030204" pitchFamily="34" charset="0"/>
                        </a:rPr>
                        <a:t>District-Wide Pre-K Programs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$508,140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0" i="0" u="none" strike="noStrike">
                          <a:solidFill>
                            <a:srgbClr val="000000"/>
                          </a:solidFill>
                          <a:effectLst/>
                          <a:latin typeface="Calibri" panose="020F0502020204030204" pitchFamily="34" charset="0"/>
                        </a:rPr>
                        <a:t>$508,140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477323"/>
                  </a:ext>
                </a:extLst>
              </a:tr>
              <a:tr h="200025">
                <a:tc vMerge="1">
                  <a:txBody>
                    <a:bodyPr/>
                    <a:lstStyle/>
                    <a:p>
                      <a:endParaRPr lang="en-US"/>
                    </a:p>
                  </a:txBody>
                  <a:tcPr/>
                </a:tc>
                <a:tc>
                  <a:txBody>
                    <a:bodyPr/>
                    <a:lstStyle/>
                    <a:p>
                      <a:pPr algn="ctr" rtl="0" fontAlgn="ctr"/>
                      <a:r>
                        <a:rPr lang="en-US" sz="1200" b="1" i="0" u="none" strike="noStrike">
                          <a:solidFill>
                            <a:srgbClr val="000000"/>
                          </a:solidFill>
                          <a:effectLst/>
                          <a:latin typeface="Calibri" panose="020F0502020204030204" pitchFamily="34" charset="0"/>
                        </a:rPr>
                        <a:t>Total Pre-K Grant Funds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$2,008,140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$2,008,140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042110"/>
                  </a:ext>
                </a:extLst>
              </a:tr>
              <a:tr h="114300">
                <a:tc>
                  <a:txBody>
                    <a:bodyPr/>
                    <a:lstStyle/>
                    <a:p>
                      <a:pPr algn="ctr" rtl="0" fontAlgn="ctr"/>
                      <a:r>
                        <a:rPr lang="en-US" sz="13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038871"/>
                  </a:ext>
                </a:extLst>
              </a:tr>
              <a:tr h="219075">
                <a:tc>
                  <a:txBody>
                    <a:bodyPr/>
                    <a:lstStyle/>
                    <a:p>
                      <a:pPr algn="ctr" rtl="0" fontAlgn="ctr"/>
                      <a:r>
                        <a:rPr lang="en-US" sz="1300" b="1" i="0" u="none" strike="noStrike">
                          <a:solidFill>
                            <a:srgbClr val="000000"/>
                          </a:solidFill>
                          <a:effectLst/>
                          <a:latin typeface="Calibri" panose="020F0502020204030204" pitchFamily="34" charset="0"/>
                        </a:rPr>
                        <a:t>Capital Funds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Building Improvements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$3,370,000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$2,630,000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$6,000,000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8156351"/>
                  </a:ext>
                </a:extLst>
              </a:tr>
              <a:tr h="114300">
                <a:tc>
                  <a:txBody>
                    <a:bodyPr/>
                    <a:lstStyle/>
                    <a:p>
                      <a:pPr algn="ctr" rtl="0" fontAlgn="ctr"/>
                      <a:r>
                        <a:rPr lang="en-US" sz="13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825494"/>
                  </a:ext>
                </a:extLst>
              </a:tr>
              <a:tr h="876300">
                <a:tc>
                  <a:txBody>
                    <a:bodyPr/>
                    <a:lstStyle/>
                    <a:p>
                      <a:pPr algn="ctr" rtl="0" fontAlgn="ctr"/>
                      <a:r>
                        <a:rPr lang="en-US" sz="1300" b="1" i="0" u="none" strike="noStrike">
                          <a:solidFill>
                            <a:srgbClr val="000000"/>
                          </a:solidFill>
                          <a:effectLst/>
                          <a:latin typeface="Calibri" panose="020F0502020204030204" pitchFamily="34" charset="0"/>
                        </a:rPr>
                        <a:t>DCoGov Departmental Funds Outside of DPS Budget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Calibri" panose="020F0502020204030204" pitchFamily="34" charset="0"/>
                        </a:rPr>
                        <a:t>Public Health Services ($3.43M), School Resource Officers ($2.74M), and Pre-K Expansion Support ($3.78M)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0" i="0" u="none" strike="noStrike">
                          <a:solidFill>
                            <a:srgbClr val="000000"/>
                          </a:solidFill>
                          <a:effectLst/>
                          <a:latin typeface="Calibri" panose="020F0502020204030204" pitchFamily="34" charset="0"/>
                        </a:rPr>
                        <a:t>$9,985,354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$6,000,000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519482"/>
                  </a:ext>
                </a:extLst>
              </a:tr>
              <a:tr h="114300">
                <a:tc>
                  <a:txBody>
                    <a:bodyPr/>
                    <a:lstStyle/>
                    <a:p>
                      <a:pPr algn="ctr" rtl="0" fontAlgn="ctr"/>
                      <a:r>
                        <a:rPr lang="en-US" sz="13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200" b="1" i="0" u="none" strike="noStrike">
                          <a:solidFill>
                            <a:srgbClr val="000000"/>
                          </a:solidFill>
                          <a:effectLst/>
                          <a:latin typeface="Calibri" panose="020F0502020204030204" pitchFamily="34" charset="0"/>
                        </a:rPr>
                        <a:t>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336949"/>
                  </a:ext>
                </a:extLst>
              </a:tr>
              <a:tr h="238125">
                <a:tc gridSpan="2">
                  <a:txBody>
                    <a:bodyPr/>
                    <a:lstStyle/>
                    <a:p>
                      <a:pPr algn="ctr" rtl="0" fontAlgn="ctr"/>
                      <a:r>
                        <a:rPr lang="en-US" sz="1400" b="1" i="0" u="none" strike="noStrike">
                          <a:solidFill>
                            <a:srgbClr val="000000"/>
                          </a:solidFill>
                          <a:effectLst/>
                          <a:latin typeface="Calibri" panose="020F050202020403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a:txBody>
                    <a:bodyPr/>
                    <a:lstStyle/>
                    <a:p>
                      <a:pPr algn="r" rtl="0" fontAlgn="ctr"/>
                      <a:r>
                        <a:rPr lang="en-US" sz="1400" b="1" i="0" u="none" strike="noStrike">
                          <a:solidFill>
                            <a:srgbClr val="000000"/>
                          </a:solidFill>
                          <a:effectLst/>
                          <a:latin typeface="Calibri" panose="020F0502020204030204" pitchFamily="34" charset="0"/>
                        </a:rPr>
                        <a:t>$166,563,132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r" rtl="0" fontAlgn="ctr"/>
                      <a:r>
                        <a:rPr lang="en-US" sz="1400" b="1" i="0" u="none" strike="noStrike">
                          <a:solidFill>
                            <a:srgbClr val="000000"/>
                          </a:solidFill>
                          <a:effectLst/>
                          <a:latin typeface="Calibri" panose="020F0502020204030204" pitchFamily="34" charset="0"/>
                        </a:rPr>
                        <a:t>$18,023,272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rtl="0" fontAlgn="ctr"/>
                      <a:r>
                        <a:rPr lang="en-US" sz="1400" b="1" i="0" u="none" strike="noStrike" dirty="0">
                          <a:solidFill>
                            <a:srgbClr val="000000"/>
                          </a:solidFill>
                          <a:effectLst/>
                          <a:latin typeface="Calibri" panose="020F0502020204030204" pitchFamily="34" charset="0"/>
                        </a:rPr>
                        <a:t>$180,601,050 </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397673863"/>
                  </a:ext>
                </a:extLst>
              </a:tr>
            </a:tbl>
          </a:graphicData>
        </a:graphic>
      </p:graphicFrame>
    </p:spTree>
    <p:extLst>
      <p:ext uri="{BB962C8B-B14F-4D97-AF65-F5344CB8AC3E}">
        <p14:creationId xmlns:p14="http://schemas.microsoft.com/office/powerpoint/2010/main" val="2857984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nchor="ctr"/>
          <a:lstStyle/>
          <a:p>
            <a:pPr algn="ctr"/>
            <a:r>
              <a:rPr lang="en-US" sz="2800" dirty="0"/>
              <a:t>Operational Services Deferred Needs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5E07E0-D057-874C-9C3F-62FEA534DAD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3" name="Table 2">
            <a:extLst>
              <a:ext uri="{FF2B5EF4-FFF2-40B4-BE49-F238E27FC236}">
                <a16:creationId xmlns:a16="http://schemas.microsoft.com/office/drawing/2014/main" id="{58F897A9-8C2B-4048-8436-7CF928A3037A}"/>
              </a:ext>
            </a:extLst>
          </p:cNvPr>
          <p:cNvGraphicFramePr>
            <a:graphicFrameLocks noGrp="1"/>
          </p:cNvGraphicFramePr>
          <p:nvPr>
            <p:extLst>
              <p:ext uri="{D42A27DB-BD31-4B8C-83A1-F6EECF244321}">
                <p14:modId xmlns:p14="http://schemas.microsoft.com/office/powerpoint/2010/main" val="1437460003"/>
              </p:ext>
            </p:extLst>
          </p:nvPr>
        </p:nvGraphicFramePr>
        <p:xfrm>
          <a:off x="1505175" y="1065269"/>
          <a:ext cx="7181625" cy="5367994"/>
        </p:xfrm>
        <a:graphic>
          <a:graphicData uri="http://schemas.openxmlformats.org/drawingml/2006/table">
            <a:tbl>
              <a:tblPr/>
              <a:tblGrid>
                <a:gridCol w="1298608">
                  <a:extLst>
                    <a:ext uri="{9D8B030D-6E8A-4147-A177-3AD203B41FA5}">
                      <a16:colId xmlns:a16="http://schemas.microsoft.com/office/drawing/2014/main" val="2509032769"/>
                    </a:ext>
                  </a:extLst>
                </a:gridCol>
                <a:gridCol w="4990388">
                  <a:extLst>
                    <a:ext uri="{9D8B030D-6E8A-4147-A177-3AD203B41FA5}">
                      <a16:colId xmlns:a16="http://schemas.microsoft.com/office/drawing/2014/main" val="1637790466"/>
                    </a:ext>
                  </a:extLst>
                </a:gridCol>
                <a:gridCol w="892629">
                  <a:extLst>
                    <a:ext uri="{9D8B030D-6E8A-4147-A177-3AD203B41FA5}">
                      <a16:colId xmlns:a16="http://schemas.microsoft.com/office/drawing/2014/main" val="987440164"/>
                    </a:ext>
                  </a:extLst>
                </a:gridCol>
              </a:tblGrid>
              <a:tr h="146899">
                <a:tc>
                  <a:txBody>
                    <a:bodyPr/>
                    <a:lstStyle/>
                    <a:p>
                      <a:pPr algn="ctr" fontAlgn="ctr"/>
                      <a:endParaRPr lang="en-US" sz="800" b="1" i="0" u="none" strike="noStrike" dirty="0">
                        <a:solidFill>
                          <a:srgbClr val="000000"/>
                        </a:solidFill>
                        <a:effectLst/>
                        <a:latin typeface="Calibri" panose="020F0502020204030204" pitchFamily="34" charset="0"/>
                      </a:endParaRPr>
                    </a:p>
                  </a:txBody>
                  <a:tcPr marL="7345" marR="7345" marT="734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US" sz="1200" b="1" i="0" u="none" strike="noStrike" dirty="0">
                          <a:solidFill>
                            <a:srgbClr val="000000"/>
                          </a:solidFill>
                          <a:effectLst/>
                          <a:latin typeface="Calibri" panose="020F0502020204030204" pitchFamily="34" charset="0"/>
                        </a:rPr>
                        <a:t>Operational Services - Deferred Needs for FY 2021-22</a:t>
                      </a:r>
                    </a:p>
                  </a:txBody>
                  <a:tcPr marL="7345" marR="7345" marT="7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extLst>
                  <a:ext uri="{0D108BD9-81ED-4DB2-BD59-A6C34878D82A}">
                    <a16:rowId xmlns:a16="http://schemas.microsoft.com/office/drawing/2014/main" val="3154852525"/>
                  </a:ext>
                </a:extLst>
              </a:tr>
              <a:tr h="440697">
                <a:tc rowSpan="9">
                  <a:txBody>
                    <a:bodyPr/>
                    <a:lstStyle/>
                    <a:p>
                      <a:pPr algn="ctr" fontAlgn="ctr"/>
                      <a:r>
                        <a:rPr lang="en-US" sz="1200" b="1" i="0" u="none" strike="noStrike" dirty="0">
                          <a:solidFill>
                            <a:srgbClr val="000000"/>
                          </a:solidFill>
                          <a:effectLst/>
                          <a:latin typeface="Calibri" panose="020F0502020204030204" pitchFamily="34" charset="0"/>
                        </a:rPr>
                        <a:t>Operational Services - Deferred Needs Identified for FY 2021-22</a:t>
                      </a:r>
                    </a:p>
                  </a:txBody>
                  <a:tcPr marL="7345" marR="7345" marT="7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l" fontAlgn="ctr"/>
                      <a:r>
                        <a:rPr lang="en-US" sz="1200" b="1" i="0" u="none" strike="noStrike" dirty="0">
                          <a:solidFill>
                            <a:srgbClr val="000000"/>
                          </a:solidFill>
                          <a:effectLst/>
                          <a:latin typeface="Calibri" panose="020F0502020204030204" pitchFamily="34" charset="0"/>
                        </a:rPr>
                        <a:t>Maintenance Services:*</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HVAC, grounds, plumbing, carpentry, flooring, playground, pest management, and fleet replacement</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$3,753,815</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696155"/>
                  </a:ext>
                </a:extLst>
              </a:tr>
              <a:tr h="395159">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Custodial Personnel:</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Six part-time floating floor technicians and one laundry technician</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$165,000</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058525"/>
                  </a:ext>
                </a:extLst>
              </a:tr>
              <a:tr h="440697">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Custodial Services: </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Additional supplies and cleaning materials, and contracted services for specialized cleaning equipment</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$2,002,000</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4031055"/>
                  </a:ext>
                </a:extLst>
              </a:tr>
              <a:tr h="587597">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Transportation Services: **</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Additional bus repair parts, lift and fuel pump repairs, fuel system repair parts, heavy duty equipment for mechanic shop, bus diagnostic software, and other equipment needs</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$667,585</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1841490"/>
                  </a:ext>
                </a:extLst>
              </a:tr>
              <a:tr h="653701">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Security, and Health/Safety Services:</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New equipment for door locking systems, safe schools online training, asbestos services, enhanced playground, fire safety, playground, kitchen hood, and respirator inspections, and other equipment and contracted services</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$418,922</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240021"/>
                  </a:ext>
                </a:extLst>
              </a:tr>
              <a:tr h="440697">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Operational Services:</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Additional contracts for professional and technical services, and staff professional development</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$161,665</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9661928"/>
                  </a:ext>
                </a:extLst>
              </a:tr>
              <a:tr h="524430">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Construction and Capital Planning:</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Augmented staff support for planning, design &amp; construction in support of the Strategic Plan and CIP, pilot of outdoor learning spaces throughout the district</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$111,392</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7251504"/>
                  </a:ext>
                </a:extLst>
              </a:tr>
              <a:tr h="448042">
                <a:tc vMerge="1">
                  <a:txBody>
                    <a:bodyPr/>
                    <a:lstStyle/>
                    <a:p>
                      <a:endParaRPr lang="en-US"/>
                    </a:p>
                  </a:txBody>
                  <a:tcPr/>
                </a:tc>
                <a:tc>
                  <a:txBody>
                    <a:bodyPr/>
                    <a:lstStyle/>
                    <a:p>
                      <a:pPr algn="l" fontAlgn="ctr"/>
                      <a:r>
                        <a:rPr lang="en-US" sz="1200" b="1" i="0" u="none" strike="noStrike" dirty="0">
                          <a:solidFill>
                            <a:srgbClr val="000000"/>
                          </a:solidFill>
                          <a:effectLst/>
                          <a:latin typeface="Calibri" panose="020F0502020204030204" pitchFamily="34" charset="0"/>
                        </a:rPr>
                        <a:t>Auxiliary and Warehouse Services:</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Repairs and maintenance for forklifts and pallet jacks, increased print shop operating costs</a:t>
                      </a:r>
                    </a:p>
                  </a:txBody>
                  <a:tcPr marL="6610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solidFill>
                            <a:srgbClr val="000000"/>
                          </a:solidFill>
                          <a:effectLst/>
                          <a:latin typeface="Calibri" panose="020F0502020204030204" pitchFamily="34" charset="0"/>
                        </a:rPr>
                        <a:t>$31,771</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274328"/>
                  </a:ext>
                </a:extLst>
              </a:tr>
              <a:tr h="154244">
                <a:tc vMerge="1">
                  <a:txBody>
                    <a:bodyPr/>
                    <a:lstStyle/>
                    <a:p>
                      <a:endParaRPr lang="en-US"/>
                    </a:p>
                  </a:txBody>
                  <a:tcPr/>
                </a:tc>
                <a:tc>
                  <a:txBody>
                    <a:bodyPr/>
                    <a:lstStyle/>
                    <a:p>
                      <a:pPr algn="ctr" fontAlgn="ctr"/>
                      <a:r>
                        <a:rPr lang="en-US" sz="1050" b="1" i="0" u="none" strike="noStrike" dirty="0">
                          <a:solidFill>
                            <a:srgbClr val="000000"/>
                          </a:solidFill>
                          <a:effectLst/>
                          <a:latin typeface="Calibri" panose="020F0502020204030204" pitchFamily="34" charset="0"/>
                        </a:rPr>
                        <a:t>Subtotal</a:t>
                      </a:r>
                    </a:p>
                  </a:txBody>
                  <a:tcPr marL="7345" marR="7345" marT="7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r" fontAlgn="ctr"/>
                      <a:r>
                        <a:rPr lang="en-US" sz="1200" b="1" i="0" u="none" strike="noStrike" dirty="0">
                          <a:solidFill>
                            <a:srgbClr val="000000"/>
                          </a:solidFill>
                          <a:effectLst/>
                          <a:latin typeface="Calibri" panose="020F0502020204030204" pitchFamily="34" charset="0"/>
                        </a:rPr>
                        <a:t>$7,312,150</a:t>
                      </a:r>
                    </a:p>
                  </a:txBody>
                  <a:tcPr marL="7345" marR="66105" marT="73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701350357"/>
                  </a:ext>
                </a:extLst>
              </a:tr>
              <a:tr h="146899">
                <a:tc gridSpan="3">
                  <a:txBody>
                    <a:bodyPr/>
                    <a:lstStyle/>
                    <a:p>
                      <a:pPr algn="l" fontAlgn="ctr"/>
                      <a:r>
                        <a:rPr lang="en-US" sz="1050" b="0" i="1" u="none" strike="noStrike" dirty="0">
                          <a:solidFill>
                            <a:srgbClr val="000000"/>
                          </a:solidFill>
                          <a:effectLst/>
                          <a:latin typeface="Calibri" panose="020F0502020204030204" pitchFamily="34" charset="0"/>
                        </a:rPr>
                        <a:t>* Adjusted down from $6,383,815 based on $2.63M requested increase in annual capital outlays</a:t>
                      </a:r>
                    </a:p>
                  </a:txBody>
                  <a:tcPr marL="66105" marR="7345" marT="7345"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9213120"/>
                  </a:ext>
                </a:extLst>
              </a:tr>
              <a:tr h="146899">
                <a:tc gridSpan="3">
                  <a:txBody>
                    <a:bodyPr/>
                    <a:lstStyle/>
                    <a:p>
                      <a:pPr algn="l" fontAlgn="ctr"/>
                      <a:r>
                        <a:rPr lang="en-US" sz="1050" b="0" i="1" u="none" strike="noStrike" dirty="0">
                          <a:solidFill>
                            <a:srgbClr val="000000"/>
                          </a:solidFill>
                          <a:effectLst/>
                          <a:latin typeface="Calibri" panose="020F0502020204030204" pitchFamily="34" charset="0"/>
                        </a:rPr>
                        <a:t>** Transportation cost savings in FY 2020-21 will be used to address most of the identified deferred maintenance needs </a:t>
                      </a:r>
                    </a:p>
                  </a:txBody>
                  <a:tcPr marL="66105" marR="7345" marT="7345" marB="0"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8640000"/>
                  </a:ext>
                </a:extLst>
              </a:tr>
            </a:tbl>
          </a:graphicData>
        </a:graphic>
      </p:graphicFrame>
    </p:spTree>
    <p:extLst>
      <p:ext uri="{BB962C8B-B14F-4D97-AF65-F5344CB8AC3E}">
        <p14:creationId xmlns:p14="http://schemas.microsoft.com/office/powerpoint/2010/main" val="129424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400" y="274638"/>
            <a:ext cx="6964203" cy="1020762"/>
          </a:xfrm>
        </p:spPr>
        <p:txBody>
          <a:bodyPr anchor="t"/>
          <a:lstStyle/>
          <a:p>
            <a:pPr algn="ctr"/>
            <a:r>
              <a:rPr lang="en-US" sz="2800" dirty="0"/>
              <a:t>Academic Services Deferred Needs</a:t>
            </a:r>
          </a:p>
        </p:txBody>
      </p:sp>
      <p:sp>
        <p:nvSpPr>
          <p:cNvPr id="4" name="Slide Number Placeholder 3"/>
          <p:cNvSpPr>
            <a:spLocks noGrp="1"/>
          </p:cNvSpPr>
          <p:nvPr>
            <p:ph type="sldNum" sz="quarter" idx="12"/>
          </p:nvPr>
        </p:nvSpPr>
        <p:spPr/>
        <p:txBody>
          <a:bodyPr/>
          <a:lstStyle/>
          <a:p>
            <a:fld id="{835E07E0-D057-874C-9C3F-62FEA534DAD8}" type="slidenum">
              <a:rPr lang="en-US" smtClean="0">
                <a:solidFill>
                  <a:prstClr val="black">
                    <a:tint val="75000"/>
                  </a:prstClr>
                </a:solidFill>
              </a:rPr>
              <a:pPr/>
              <a:t>7</a:t>
            </a:fld>
            <a:endParaRPr lang="en-US" dirty="0">
              <a:solidFill>
                <a:prstClr val="black">
                  <a:tint val="75000"/>
                </a:prstClr>
              </a:solidFill>
            </a:endParaRPr>
          </a:p>
        </p:txBody>
      </p:sp>
      <p:sp>
        <p:nvSpPr>
          <p:cNvPr id="8" name="Content Placeholder 3">
            <a:extLst>
              <a:ext uri="{FF2B5EF4-FFF2-40B4-BE49-F238E27FC236}">
                <a16:creationId xmlns:a16="http://schemas.microsoft.com/office/drawing/2014/main" id="{63C82167-58FD-4267-8697-2B5D1D3D42EF}"/>
              </a:ext>
            </a:extLst>
          </p:cNvPr>
          <p:cNvSpPr txBox="1">
            <a:spLocks/>
          </p:cNvSpPr>
          <p:nvPr/>
        </p:nvSpPr>
        <p:spPr>
          <a:xfrm>
            <a:off x="1562098" y="4267200"/>
            <a:ext cx="7251702" cy="2209800"/>
          </a:xfrm>
          <a:prstGeom prst="rect">
            <a:avLst/>
          </a:prstGeom>
        </p:spPr>
        <p:txBody>
          <a:bodyPr>
            <a:norm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400" dirty="0">
                <a:solidFill>
                  <a:schemeClr val="tx2">
                    <a:lumMod val="75000"/>
                  </a:schemeClr>
                </a:solidFill>
                <a:latin typeface="Arial" panose="020B0604020202020204" pitchFamily="34" charset="0"/>
                <a:cs typeface="Arial" panose="020B0604020202020204" pitchFamily="34" charset="0"/>
              </a:rPr>
              <a:t>The academic services team worked extensively to reallocated resources wherever possible to meet numerous programming needs within their current budgets.</a:t>
            </a:r>
          </a:p>
          <a:p>
            <a:pPr>
              <a:spcBef>
                <a:spcPts val="1200"/>
              </a:spcBef>
              <a:buFont typeface="Wingdings" panose="05000000000000000000" pitchFamily="2" charset="2"/>
              <a:buChar char="§"/>
            </a:pPr>
            <a:r>
              <a:rPr lang="en-US" sz="1400" dirty="0">
                <a:solidFill>
                  <a:schemeClr val="tx2">
                    <a:lumMod val="75000"/>
                  </a:schemeClr>
                </a:solidFill>
                <a:latin typeface="Arial" panose="020B0604020202020204" pitchFamily="34" charset="0"/>
                <a:cs typeface="Arial" panose="020B0604020202020204" pitchFamily="34" charset="0"/>
              </a:rPr>
              <a:t>The CTE program is focusing on core instructional components and is working to adjust the 3-2-1 Work-Based Learning initiative to align with current resource levels.</a:t>
            </a:r>
          </a:p>
          <a:p>
            <a:pPr>
              <a:spcBef>
                <a:spcPts val="1200"/>
              </a:spcBef>
              <a:buFont typeface="Wingdings" panose="05000000000000000000" pitchFamily="2" charset="2"/>
              <a:buChar char="§"/>
            </a:pPr>
            <a:r>
              <a:rPr lang="en-US" sz="1400" dirty="0">
                <a:solidFill>
                  <a:schemeClr val="tx2">
                    <a:lumMod val="75000"/>
                  </a:schemeClr>
                </a:solidFill>
                <a:latin typeface="Arial" panose="020B0604020202020204" pitchFamily="34" charset="0"/>
                <a:cs typeface="Arial" panose="020B0604020202020204" pitchFamily="34" charset="0"/>
              </a:rPr>
              <a:t>State requirements regarding adequate support for professional school counselors, nurses, social workers, psychologists, and other health and behavioral support staff are highlighted in the West Ed report that is part of the Leandro Comprehensive Remedial Plan.</a:t>
            </a:r>
          </a:p>
          <a:p>
            <a:pPr>
              <a:spcBef>
                <a:spcPts val="1200"/>
              </a:spcBef>
              <a:buFont typeface="Wingdings" panose="05000000000000000000" pitchFamily="2" charset="2"/>
              <a:buChar char="§"/>
            </a:pPr>
            <a:endParaRPr lang="en-US" sz="1400" dirty="0">
              <a:solidFill>
                <a:schemeClr val="tx2">
                  <a:lumMod val="75000"/>
                </a:schemeClr>
              </a:solidFill>
              <a:latin typeface="Arial" panose="020B0604020202020204" pitchFamily="34" charset="0"/>
              <a:cs typeface="Arial" panose="020B0604020202020204" pitchFamily="34" charset="0"/>
            </a:endParaRPr>
          </a:p>
          <a:p>
            <a:pPr marL="0" indent="0">
              <a:spcBef>
                <a:spcPts val="1200"/>
              </a:spcBef>
              <a:buNone/>
            </a:pPr>
            <a:endParaRPr lang="en-US" sz="1800" dirty="0">
              <a:solidFill>
                <a:schemeClr val="tx2">
                  <a:lumMod val="7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en-US" sz="1800" dirty="0">
              <a:solidFill>
                <a:schemeClr val="tx2"/>
              </a:solidFill>
              <a:latin typeface="Arial" panose="020B0604020202020204" pitchFamily="34" charset="0"/>
              <a:cs typeface="Arial" panose="020B0604020202020204" pitchFamily="34" charset="0"/>
            </a:endParaRPr>
          </a:p>
        </p:txBody>
      </p:sp>
      <p:graphicFrame>
        <p:nvGraphicFramePr>
          <p:cNvPr id="9" name="Table 8">
            <a:extLst>
              <a:ext uri="{FF2B5EF4-FFF2-40B4-BE49-F238E27FC236}">
                <a16:creationId xmlns:a16="http://schemas.microsoft.com/office/drawing/2014/main" id="{CF5E48E6-28E6-40D0-9E1A-9EC3903E123F}"/>
              </a:ext>
            </a:extLst>
          </p:cNvPr>
          <p:cNvGraphicFramePr>
            <a:graphicFrameLocks noGrp="1"/>
          </p:cNvGraphicFramePr>
          <p:nvPr/>
        </p:nvGraphicFramePr>
        <p:xfrm>
          <a:off x="1587498" y="914400"/>
          <a:ext cx="6964203" cy="3077289"/>
        </p:xfrm>
        <a:graphic>
          <a:graphicData uri="http://schemas.openxmlformats.org/drawingml/2006/table">
            <a:tbl>
              <a:tblPr/>
              <a:tblGrid>
                <a:gridCol w="5956302">
                  <a:extLst>
                    <a:ext uri="{9D8B030D-6E8A-4147-A177-3AD203B41FA5}">
                      <a16:colId xmlns:a16="http://schemas.microsoft.com/office/drawing/2014/main" val="1235709524"/>
                    </a:ext>
                  </a:extLst>
                </a:gridCol>
                <a:gridCol w="1007901">
                  <a:extLst>
                    <a:ext uri="{9D8B030D-6E8A-4147-A177-3AD203B41FA5}">
                      <a16:colId xmlns:a16="http://schemas.microsoft.com/office/drawing/2014/main" val="2715447714"/>
                    </a:ext>
                  </a:extLst>
                </a:gridCol>
              </a:tblGrid>
              <a:tr h="190500">
                <a:tc gridSpan="2">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Academic Services Deferred Needs for FY 2021-22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2FE"/>
                    </a:solidFill>
                  </a:tcPr>
                </a:tc>
                <a:tc hMerge="1">
                  <a:txBody>
                    <a:bodyPr/>
                    <a:lstStyle/>
                    <a:p>
                      <a:endParaRPr lang="en-US"/>
                    </a:p>
                  </a:txBody>
                  <a:tcPr/>
                </a:tc>
                <a:extLst>
                  <a:ext uri="{0D108BD9-81ED-4DB2-BD59-A6C34878D82A}">
                    <a16:rowId xmlns:a16="http://schemas.microsoft.com/office/drawing/2014/main" val="1228726511"/>
                  </a:ext>
                </a:extLst>
              </a:tr>
              <a:tr h="190500">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Additional professional school counselors beyond the two positions requested in the Superintendent’s FY 2021-22 Proposed Budget</a:t>
                      </a:r>
                    </a:p>
                    <a:p>
                      <a:pPr marL="171450" indent="-171450" algn="l" fontAlgn="ctr">
                        <a:buFont typeface="Wingdings" panose="05000000000000000000" pitchFamily="2" charset="2"/>
                        <a:buChar char="§"/>
                      </a:pPr>
                      <a:r>
                        <a:rPr lang="en-US" sz="1100" b="0" i="0" u="none" strike="noStrike" dirty="0">
                          <a:solidFill>
                            <a:srgbClr val="000000"/>
                          </a:solidFill>
                          <a:effectLst/>
                          <a:latin typeface="Arial" panose="020B0604020202020204" pitchFamily="34" charset="0"/>
                          <a:cs typeface="Arial" panose="020B0604020202020204" pitchFamily="34" charset="0"/>
                        </a:rPr>
                        <a:t>Approximately 13 additional counselors to bring the allotted ratio down from an average of 1:317 to 1:275)</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$1,000,000</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484331"/>
                  </a:ext>
                </a:extLst>
              </a:tr>
              <a:tr h="190500">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Increase school-based behavior support staff </a:t>
                      </a:r>
                    </a:p>
                    <a:p>
                      <a:pPr marL="171450" indent="-171450" algn="l" fontAlgn="ctr">
                        <a:buFont typeface="Wingdings" panose="05000000000000000000" pitchFamily="2" charset="2"/>
                        <a:buChar char="§"/>
                      </a:pPr>
                      <a:r>
                        <a:rPr lang="en-US" sz="1100" b="0" i="0" u="none" strike="noStrike" dirty="0">
                          <a:solidFill>
                            <a:srgbClr val="000000"/>
                          </a:solidFill>
                          <a:effectLst/>
                          <a:latin typeface="Arial" panose="020B0604020202020204" pitchFamily="34" charset="0"/>
                          <a:cs typeface="Arial" panose="020B0604020202020204" pitchFamily="34" charset="0"/>
                        </a:rPr>
                        <a:t>Approximately 8 additional school-based positions focused on the Multi Tiered System of Supports</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$500,000</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9864164"/>
                  </a:ext>
                </a:extLst>
              </a:tr>
              <a:tr h="381000">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Additional career development coordinators for 3-2-1 Work-Based Learning Initiative </a:t>
                      </a:r>
                    </a:p>
                    <a:p>
                      <a:pPr marL="171450" indent="-171450" algn="l" fontAlgn="ctr">
                        <a:buFont typeface="Wingdings" panose="05000000000000000000" pitchFamily="2" charset="2"/>
                        <a:buChar char="§"/>
                      </a:pPr>
                      <a:r>
                        <a:rPr lang="en-US" sz="1100" b="0" i="0" u="none" strike="noStrike" dirty="0">
                          <a:solidFill>
                            <a:srgbClr val="000000"/>
                          </a:solidFill>
                          <a:effectLst/>
                          <a:latin typeface="Arial" panose="020B0604020202020204" pitchFamily="34" charset="0"/>
                          <a:cs typeface="Arial" panose="020B0604020202020204" pitchFamily="34" charset="0"/>
                        </a:rPr>
                        <a:t>Eight additional positions to support work-based learning experiences such as internship and apprenticeships which require intense coordination and small student to teacher coordinator ratios.</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$500,000</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1946102"/>
                  </a:ext>
                </a:extLst>
              </a:tr>
              <a:tr h="233124">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Support for Ignite Online Academy - course designers, workshops, contracted services</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$158,211</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6646580"/>
                  </a:ext>
                </a:extLst>
              </a:tr>
              <a:tr h="190500">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Support for Arts Programming, Instruction, and Events</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$55,000</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6364213"/>
                  </a:ext>
                </a:extLst>
              </a:tr>
              <a:tr h="390525">
                <a:tc>
                  <a:txBody>
                    <a:bodyPr/>
                    <a:lstStyle/>
                    <a:p>
                      <a:pPr algn="l" fontAlgn="ctr"/>
                      <a:r>
                        <a:rPr lang="en-US" sz="1100" b="0" i="0" u="none" strike="noStrike" dirty="0">
                          <a:solidFill>
                            <a:srgbClr val="000000"/>
                          </a:solidFill>
                          <a:effectLst/>
                          <a:latin typeface="Arial" panose="020B0604020202020204" pitchFamily="34" charset="0"/>
                          <a:cs typeface="Arial" panose="020B0604020202020204" pitchFamily="34" charset="0"/>
                        </a:rPr>
                        <a:t>Technology investments for community engagement </a:t>
                      </a:r>
                    </a:p>
                    <a:p>
                      <a:pPr marL="171450" indent="-171450" algn="l" fontAlgn="ctr">
                        <a:buFont typeface="Wingdings" panose="05000000000000000000" pitchFamily="2" charset="2"/>
                        <a:buChar char="§"/>
                      </a:pPr>
                      <a:r>
                        <a:rPr lang="en-US" sz="1100" b="0" i="0" u="none" strike="noStrike" dirty="0">
                          <a:solidFill>
                            <a:srgbClr val="000000"/>
                          </a:solidFill>
                          <a:effectLst/>
                          <a:latin typeface="Arial" panose="020B0604020202020204" pitchFamily="34" charset="0"/>
                          <a:cs typeface="Arial" panose="020B0604020202020204" pitchFamily="34" charset="0"/>
                        </a:rPr>
                        <a:t>Direct family messaging and online engagement portal.</a:t>
                      </a:r>
                    </a:p>
                  </a:txBody>
                  <a:tcPr marL="857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cs typeface="Arial" panose="020B0604020202020204" pitchFamily="34" charset="0"/>
                        </a:rPr>
                        <a:t>$30,000</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2673082"/>
                  </a:ext>
                </a:extLst>
              </a:tr>
              <a:tr h="200025">
                <a:tc>
                  <a:txBody>
                    <a:bodyPr/>
                    <a:lstStyle/>
                    <a:p>
                      <a:pPr algn="ctr" fontAlgn="ctr"/>
                      <a:r>
                        <a:rPr lang="en-US" sz="1100" b="1" i="0" u="none" strike="noStrike" dirty="0">
                          <a:solidFill>
                            <a:srgbClr val="000000"/>
                          </a:solidFill>
                          <a:effectLst/>
                          <a:latin typeface="Arial" panose="020B0604020202020204" pitchFamily="34" charset="0"/>
                          <a:cs typeface="Arial" panose="020B0604020202020204" pitchFamily="34" charset="0"/>
                        </a:rPr>
                        <a:t>Subtotal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2FE"/>
                    </a:solidFill>
                  </a:tcPr>
                </a:tc>
                <a:tc>
                  <a:txBody>
                    <a:bodyPr/>
                    <a:lstStyle/>
                    <a:p>
                      <a:pPr algn="r" fontAlgn="ctr"/>
                      <a:r>
                        <a:rPr lang="en-US" sz="1100" b="1" i="0" u="none" strike="noStrike" dirty="0">
                          <a:solidFill>
                            <a:srgbClr val="000000"/>
                          </a:solidFill>
                          <a:effectLst/>
                          <a:latin typeface="Arial" panose="020B0604020202020204" pitchFamily="34" charset="0"/>
                          <a:cs typeface="Arial" panose="020B0604020202020204" pitchFamily="34" charset="0"/>
                        </a:rPr>
                        <a:t>$2,243,211</a:t>
                      </a:r>
                    </a:p>
                  </a:txBody>
                  <a:tcPr marL="9525" marR="857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2FE"/>
                    </a:solidFill>
                  </a:tcPr>
                </a:tc>
                <a:extLst>
                  <a:ext uri="{0D108BD9-81ED-4DB2-BD59-A6C34878D82A}">
                    <a16:rowId xmlns:a16="http://schemas.microsoft.com/office/drawing/2014/main" val="3290317703"/>
                  </a:ext>
                </a:extLst>
              </a:tr>
            </a:tbl>
          </a:graphicData>
        </a:graphic>
      </p:graphicFrame>
    </p:spTree>
    <p:extLst>
      <p:ext uri="{BB962C8B-B14F-4D97-AF65-F5344CB8AC3E}">
        <p14:creationId xmlns:p14="http://schemas.microsoft.com/office/powerpoint/2010/main" val="2547057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lstStyle/>
          <a:p>
            <a:pPr algn="ctr"/>
            <a:r>
              <a:rPr lang="en-US" dirty="0">
                <a:latin typeface="+mn-lt"/>
              </a:rPr>
              <a:t>Local Request vs. Emergency Federal Funds</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8</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38437" y="1417638"/>
            <a:ext cx="7074127" cy="5181600"/>
          </a:xfrm>
          <a:prstGeom prst="rect">
            <a:avLst/>
          </a:prstGeom>
        </p:spPr>
        <p:txBody>
          <a:bodyPr>
            <a:no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600" dirty="0">
                <a:solidFill>
                  <a:schemeClr val="tx2">
                    <a:lumMod val="75000"/>
                  </a:schemeClr>
                </a:solidFill>
                <a:latin typeface="Arial" panose="020B0604020202020204" pitchFamily="34" charset="0"/>
                <a:cs typeface="Arial" panose="020B0604020202020204" pitchFamily="34" charset="0"/>
              </a:rPr>
              <a:t>The FY 2021-22 Superintendent’s Proposed Budget also includes standard budget components such as anticipated salary and benefit increases, fixed cost increases, and enrollment growth adjustments for charter schools.</a:t>
            </a:r>
          </a:p>
          <a:p>
            <a:pPr>
              <a:spcBef>
                <a:spcPts val="1200"/>
              </a:spcBef>
              <a:buFont typeface="Wingdings" panose="05000000000000000000" pitchFamily="2" charset="2"/>
              <a:buChar char="§"/>
            </a:pPr>
            <a:r>
              <a:rPr lang="en-US" sz="1600" dirty="0">
                <a:solidFill>
                  <a:schemeClr val="tx2">
                    <a:lumMod val="75000"/>
                  </a:schemeClr>
                </a:solidFill>
                <a:latin typeface="Arial" panose="020B0604020202020204" pitchFamily="34" charset="0"/>
                <a:cs typeface="Arial" panose="020B0604020202020204" pitchFamily="34" charset="0"/>
              </a:rPr>
              <a:t>The </a:t>
            </a:r>
            <a:r>
              <a:rPr lang="en-US" sz="1600" b="1" dirty="0">
                <a:solidFill>
                  <a:schemeClr val="tx2">
                    <a:lumMod val="75000"/>
                  </a:schemeClr>
                </a:solidFill>
                <a:latin typeface="Arial" panose="020B0604020202020204" pitchFamily="34" charset="0"/>
                <a:cs typeface="Arial" panose="020B0604020202020204" pitchFamily="34" charset="0"/>
              </a:rPr>
              <a:t>seven critical budget priorities</a:t>
            </a:r>
            <a:r>
              <a:rPr lang="en-US" sz="1600" dirty="0">
                <a:solidFill>
                  <a:schemeClr val="tx2">
                    <a:lumMod val="75000"/>
                  </a:schemeClr>
                </a:solidFill>
                <a:latin typeface="Arial" panose="020B0604020202020204" pitchFamily="34" charset="0"/>
                <a:cs typeface="Arial" panose="020B0604020202020204" pitchFamily="34" charset="0"/>
              </a:rPr>
              <a:t> identified on the previous slide </a:t>
            </a:r>
            <a:r>
              <a:rPr lang="en-US" sz="1600" b="1" dirty="0">
                <a:solidFill>
                  <a:schemeClr val="tx2">
                    <a:lumMod val="75000"/>
                  </a:schemeClr>
                </a:solidFill>
                <a:latin typeface="Arial" panose="020B0604020202020204" pitchFamily="34" charset="0"/>
                <a:cs typeface="Arial" panose="020B0604020202020204" pitchFamily="34" charset="0"/>
              </a:rPr>
              <a:t>were present prior to COVID-19</a:t>
            </a:r>
            <a:r>
              <a:rPr lang="en-US" sz="1600" dirty="0">
                <a:solidFill>
                  <a:schemeClr val="tx2">
                    <a:lumMod val="75000"/>
                  </a:schemeClr>
                </a:solidFill>
                <a:latin typeface="Arial" panose="020B0604020202020204" pitchFamily="34" charset="0"/>
                <a:cs typeface="Arial" panose="020B0604020202020204" pitchFamily="34" charset="0"/>
              </a:rPr>
              <a:t> </a:t>
            </a:r>
            <a:r>
              <a:rPr lang="en-US" sz="1600" b="1" dirty="0">
                <a:solidFill>
                  <a:schemeClr val="tx2">
                    <a:lumMod val="75000"/>
                  </a:schemeClr>
                </a:solidFill>
                <a:latin typeface="Arial" panose="020B0604020202020204" pitchFamily="34" charset="0"/>
                <a:cs typeface="Arial" panose="020B0604020202020204" pitchFamily="34" charset="0"/>
              </a:rPr>
              <a:t>and will continue as recurring needs </a:t>
            </a:r>
            <a:r>
              <a:rPr lang="en-US" sz="1600" dirty="0">
                <a:solidFill>
                  <a:schemeClr val="tx2">
                    <a:lumMod val="75000"/>
                  </a:schemeClr>
                </a:solidFill>
                <a:latin typeface="Arial" panose="020B0604020202020204" pitchFamily="34" charset="0"/>
                <a:cs typeface="Arial" panose="020B0604020202020204" pitchFamily="34" charset="0"/>
              </a:rPr>
              <a:t>long after we recover from the pandemic.</a:t>
            </a:r>
          </a:p>
          <a:p>
            <a:pPr>
              <a:spcBef>
                <a:spcPts val="1200"/>
              </a:spcBef>
              <a:buFont typeface="Wingdings" panose="05000000000000000000" pitchFamily="2" charset="2"/>
              <a:buChar char="§"/>
            </a:pPr>
            <a:r>
              <a:rPr lang="en-US" sz="1600" dirty="0">
                <a:solidFill>
                  <a:schemeClr val="tx2">
                    <a:lumMod val="75000"/>
                  </a:schemeClr>
                </a:solidFill>
                <a:latin typeface="Arial" panose="020B0604020202020204" pitchFamily="34" charset="0"/>
                <a:cs typeface="Arial" panose="020B0604020202020204" pitchFamily="34" charset="0"/>
              </a:rPr>
              <a:t>Most of the critical needs </a:t>
            </a:r>
            <a:r>
              <a:rPr lang="en-US" sz="1600" b="1" dirty="0">
                <a:solidFill>
                  <a:schemeClr val="tx2">
                    <a:lumMod val="75000"/>
                  </a:schemeClr>
                </a:solidFill>
                <a:latin typeface="Arial" panose="020B0604020202020204" pitchFamily="34" charset="0"/>
                <a:cs typeface="Arial" panose="020B0604020202020204" pitchFamily="34" charset="0"/>
              </a:rPr>
              <a:t>were requested but not approved by Durham County Commissioners in prior budget cycles </a:t>
            </a:r>
            <a:r>
              <a:rPr lang="en-US" sz="1600" dirty="0">
                <a:solidFill>
                  <a:schemeClr val="tx2">
                    <a:lumMod val="75000"/>
                  </a:schemeClr>
                </a:solidFill>
                <a:latin typeface="Arial" panose="020B0604020202020204" pitchFamily="34" charset="0"/>
                <a:cs typeface="Arial" panose="020B0604020202020204" pitchFamily="34" charset="0"/>
              </a:rPr>
              <a:t>and/or listed as key deferred needs in DPS budget planning.</a:t>
            </a:r>
          </a:p>
          <a:p>
            <a:pPr>
              <a:spcBef>
                <a:spcPts val="1200"/>
              </a:spcBef>
              <a:buFont typeface="Wingdings" panose="05000000000000000000" pitchFamily="2" charset="2"/>
              <a:buChar char="§"/>
            </a:pPr>
            <a:r>
              <a:rPr lang="en-US" sz="1600" b="1" dirty="0">
                <a:solidFill>
                  <a:schemeClr val="tx2">
                    <a:lumMod val="75000"/>
                  </a:schemeClr>
                </a:solidFill>
                <a:latin typeface="Arial" panose="020B0604020202020204" pitchFamily="34" charset="0"/>
                <a:cs typeface="Arial" panose="020B0604020202020204" pitchFamily="34" charset="0"/>
              </a:rPr>
              <a:t>Accordingly</a:t>
            </a:r>
            <a:r>
              <a:rPr lang="en-US" sz="1600" dirty="0">
                <a:solidFill>
                  <a:schemeClr val="tx2">
                    <a:lumMod val="75000"/>
                  </a:schemeClr>
                </a:solidFill>
                <a:latin typeface="Arial" panose="020B0604020202020204" pitchFamily="34" charset="0"/>
                <a:cs typeface="Arial" panose="020B0604020202020204" pitchFamily="34" charset="0"/>
              </a:rPr>
              <a:t>, </a:t>
            </a:r>
            <a:r>
              <a:rPr lang="en-US" sz="1600" b="1" dirty="0">
                <a:solidFill>
                  <a:schemeClr val="tx2">
                    <a:lumMod val="75000"/>
                  </a:schemeClr>
                </a:solidFill>
                <a:latin typeface="Arial" panose="020B0604020202020204" pitchFamily="34" charset="0"/>
                <a:cs typeface="Arial" panose="020B0604020202020204" pitchFamily="34" charset="0"/>
              </a:rPr>
              <a:t>these needs are included in our local budget request</a:t>
            </a:r>
            <a:r>
              <a:rPr lang="en-US" sz="1600" dirty="0">
                <a:solidFill>
                  <a:schemeClr val="tx2">
                    <a:lumMod val="75000"/>
                  </a:schemeClr>
                </a:solidFill>
                <a:latin typeface="Arial" panose="020B0604020202020204" pitchFamily="34" charset="0"/>
                <a:cs typeface="Arial" panose="020B0604020202020204" pitchFamily="34" charset="0"/>
              </a:rPr>
              <a:t>, rather than in plans for emergency Federal COVID relief funds. The </a:t>
            </a:r>
            <a:r>
              <a:rPr lang="en-US" sz="1600" b="1" dirty="0">
                <a:solidFill>
                  <a:schemeClr val="tx2">
                    <a:lumMod val="75000"/>
                  </a:schemeClr>
                </a:solidFill>
                <a:latin typeface="Arial" panose="020B0604020202020204" pitchFamily="34" charset="0"/>
                <a:cs typeface="Arial" panose="020B0604020202020204" pitchFamily="34" charset="0"/>
              </a:rPr>
              <a:t>emergency Federal funds are non-recurring</a:t>
            </a:r>
            <a:r>
              <a:rPr lang="en-US" sz="1600" dirty="0">
                <a:solidFill>
                  <a:schemeClr val="tx2">
                    <a:lumMod val="75000"/>
                  </a:schemeClr>
                </a:solidFill>
                <a:latin typeface="Arial" panose="020B0604020202020204" pitchFamily="34" charset="0"/>
                <a:cs typeface="Arial" panose="020B0604020202020204" pitchFamily="34" charset="0"/>
              </a:rPr>
              <a:t> </a:t>
            </a:r>
            <a:r>
              <a:rPr lang="en-US" sz="1600" b="1" dirty="0">
                <a:solidFill>
                  <a:schemeClr val="tx2">
                    <a:lumMod val="75000"/>
                  </a:schemeClr>
                </a:solidFill>
                <a:latin typeface="Arial" panose="020B0604020202020204" pitchFamily="34" charset="0"/>
                <a:cs typeface="Arial" panose="020B0604020202020204" pitchFamily="34" charset="0"/>
              </a:rPr>
              <a:t>and are not intended to address pre-existing funding issues</a:t>
            </a:r>
            <a:r>
              <a:rPr lang="en-US" sz="1600" dirty="0">
                <a:solidFill>
                  <a:schemeClr val="tx2">
                    <a:lumMod val="75000"/>
                  </a:schemeClr>
                </a:solidFill>
                <a:latin typeface="Arial" panose="020B0604020202020204" pitchFamily="34" charset="0"/>
                <a:cs typeface="Arial" panose="020B0604020202020204" pitchFamily="34" charset="0"/>
              </a:rPr>
              <a:t>.</a:t>
            </a:r>
          </a:p>
          <a:p>
            <a:pPr>
              <a:spcBef>
                <a:spcPts val="1200"/>
              </a:spcBef>
              <a:buFont typeface="Wingdings" panose="05000000000000000000" pitchFamily="2" charset="2"/>
              <a:buChar char="§"/>
            </a:pPr>
            <a:r>
              <a:rPr lang="en-US" sz="1600" dirty="0">
                <a:solidFill>
                  <a:schemeClr val="tx2">
                    <a:lumMod val="75000"/>
                  </a:schemeClr>
                </a:solidFill>
                <a:latin typeface="Arial" panose="020B0604020202020204" pitchFamily="34" charset="0"/>
                <a:cs typeface="Arial" panose="020B0604020202020204" pitchFamily="34" charset="0"/>
              </a:rPr>
              <a:t>With the recognition that funding each of these critical budget requirements is a significant lift, </a:t>
            </a:r>
            <a:r>
              <a:rPr lang="en-US" sz="1600" b="1" dirty="0">
                <a:solidFill>
                  <a:schemeClr val="tx2">
                    <a:lumMod val="75000"/>
                  </a:schemeClr>
                </a:solidFill>
                <a:latin typeface="Arial" panose="020B0604020202020204" pitchFamily="34" charset="0"/>
                <a:cs typeface="Arial" panose="020B0604020202020204" pitchFamily="34" charset="0"/>
              </a:rPr>
              <a:t>we have deferred more than two million dollars in additional needs in academic services</a:t>
            </a:r>
            <a:r>
              <a:rPr lang="en-US" sz="1600" dirty="0">
                <a:solidFill>
                  <a:schemeClr val="tx2">
                    <a:lumMod val="75000"/>
                  </a:schemeClr>
                </a:solidFill>
                <a:latin typeface="Arial" panose="020B0604020202020204" pitchFamily="34" charset="0"/>
                <a:cs typeface="Arial" panose="020B0604020202020204" pitchFamily="34" charset="0"/>
              </a:rPr>
              <a:t> </a:t>
            </a:r>
            <a:r>
              <a:rPr lang="en-US" sz="1600" b="1" dirty="0">
                <a:solidFill>
                  <a:schemeClr val="tx2">
                    <a:lumMod val="75000"/>
                  </a:schemeClr>
                </a:solidFill>
                <a:latin typeface="Arial" panose="020B0604020202020204" pitchFamily="34" charset="0"/>
                <a:cs typeface="Arial" panose="020B0604020202020204" pitchFamily="34" charset="0"/>
              </a:rPr>
              <a:t>and more than seven million dollars in operational se</a:t>
            </a:r>
            <a:r>
              <a:rPr lang="en-US" sz="1600" dirty="0">
                <a:solidFill>
                  <a:schemeClr val="tx2">
                    <a:lumMod val="75000"/>
                  </a:schemeClr>
                </a:solidFill>
                <a:latin typeface="Arial" panose="020B0604020202020204" pitchFamily="34" charset="0"/>
                <a:cs typeface="Arial" panose="020B0604020202020204" pitchFamily="34" charset="0"/>
              </a:rPr>
              <a:t>rvices.</a:t>
            </a:r>
          </a:p>
        </p:txBody>
      </p:sp>
    </p:spTree>
    <p:extLst>
      <p:ext uri="{BB962C8B-B14F-4D97-AF65-F5344CB8AC3E}">
        <p14:creationId xmlns:p14="http://schemas.microsoft.com/office/powerpoint/2010/main" val="1054246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6E187-3D7A-4986-9D2E-DBCB60CC8071}"/>
              </a:ext>
            </a:extLst>
          </p:cNvPr>
          <p:cNvSpPr>
            <a:spLocks noGrp="1"/>
          </p:cNvSpPr>
          <p:nvPr>
            <p:ph type="title"/>
          </p:nvPr>
        </p:nvSpPr>
        <p:spPr/>
        <p:txBody>
          <a:bodyPr anchor="t"/>
          <a:lstStyle/>
          <a:p>
            <a:pPr algn="ctr"/>
            <a:r>
              <a:rPr lang="en-US">
                <a:latin typeface="+mn-lt"/>
              </a:rPr>
              <a:t>Emergency Federal Fund Summary</a:t>
            </a:r>
          </a:p>
        </p:txBody>
      </p:sp>
      <p:sp>
        <p:nvSpPr>
          <p:cNvPr id="3" name="Slide Number Placeholder 2">
            <a:extLst>
              <a:ext uri="{FF2B5EF4-FFF2-40B4-BE49-F238E27FC236}">
                <a16:creationId xmlns:a16="http://schemas.microsoft.com/office/drawing/2014/main" id="{AE472714-B9FE-40EA-8D1C-22050F3401FE}"/>
              </a:ext>
            </a:extLst>
          </p:cNvPr>
          <p:cNvSpPr>
            <a:spLocks noGrp="1"/>
          </p:cNvSpPr>
          <p:nvPr>
            <p:ph type="sldNum" sz="quarter" idx="12"/>
          </p:nvPr>
        </p:nvSpPr>
        <p:spPr/>
        <p:txBody>
          <a:bodyPr/>
          <a:lstStyle/>
          <a:p>
            <a:fld id="{835E07E0-D057-874C-9C3F-62FEA534DAD8}" type="slidenum">
              <a:rPr lang="en-US" smtClean="0">
                <a:solidFill>
                  <a:prstClr val="black">
                    <a:tint val="75000"/>
                  </a:prstClr>
                </a:solidFill>
              </a:rPr>
              <a:pPr/>
              <a:t>9</a:t>
            </a:fld>
            <a:endParaRPr lang="en-US">
              <a:solidFill>
                <a:prstClr val="black">
                  <a:tint val="75000"/>
                </a:prstClr>
              </a:solidFill>
            </a:endParaRPr>
          </a:p>
        </p:txBody>
      </p:sp>
      <p:sp>
        <p:nvSpPr>
          <p:cNvPr id="4" name="Content Placeholder 3">
            <a:extLst>
              <a:ext uri="{FF2B5EF4-FFF2-40B4-BE49-F238E27FC236}">
                <a16:creationId xmlns:a16="http://schemas.microsoft.com/office/drawing/2014/main" id="{BD1DA4B2-AED4-427D-8718-120014F882BC}"/>
              </a:ext>
            </a:extLst>
          </p:cNvPr>
          <p:cNvSpPr txBox="1">
            <a:spLocks/>
          </p:cNvSpPr>
          <p:nvPr/>
        </p:nvSpPr>
        <p:spPr>
          <a:xfrm>
            <a:off x="1638437" y="3200401"/>
            <a:ext cx="7276963" cy="3206619"/>
          </a:xfrm>
          <a:prstGeom prst="rect">
            <a:avLst/>
          </a:prstGeom>
        </p:spPr>
        <p:txBody>
          <a:bodyPr>
            <a:noAutofit/>
          </a:bodyPr>
          <a:lstStyle>
            <a:lvl1pPr marL="292100" indent="-292100" algn="l" defTabSz="457200" rtl="0" eaLnBrk="1" latinLnBrk="0" hangingPunct="1">
              <a:spcBef>
                <a:spcPct val="20000"/>
              </a:spcBef>
              <a:buFont typeface="Arial"/>
              <a:buChar char="•"/>
              <a:defRPr sz="3200" kern="1200">
                <a:solidFill>
                  <a:srgbClr val="304D65"/>
                </a:solidFill>
                <a:latin typeface="Arial"/>
                <a:ea typeface="+mn-ea"/>
                <a:cs typeface="Arial"/>
              </a:defRPr>
            </a:lvl1pPr>
            <a:lvl2pPr marL="627063" indent="-287338" algn="l" defTabSz="457200" rtl="0" eaLnBrk="1" latinLnBrk="0" hangingPunct="1">
              <a:spcBef>
                <a:spcPct val="20000"/>
              </a:spcBef>
              <a:buFont typeface="Lucida Grande"/>
              <a:buChar char="&gt;"/>
              <a:defRPr sz="2800" kern="1200">
                <a:solidFill>
                  <a:srgbClr val="959CA2"/>
                </a:solidFill>
                <a:latin typeface="Arial"/>
                <a:ea typeface="+mn-ea"/>
                <a:cs typeface="Arial"/>
              </a:defRPr>
            </a:lvl2pPr>
            <a:lvl3pPr marL="1022350" indent="-223838" algn="l" defTabSz="457200" rtl="0" eaLnBrk="1" latinLnBrk="0" hangingPunct="1">
              <a:spcBef>
                <a:spcPct val="20000"/>
              </a:spcBef>
              <a:buFont typeface="Lucida Grande"/>
              <a:buChar char="&gt;"/>
              <a:tabLst/>
              <a:defRPr sz="2400" kern="1200">
                <a:solidFill>
                  <a:srgbClr val="959CA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1200"/>
              </a:spcBef>
              <a:buFont typeface="Wingdings" panose="05000000000000000000" pitchFamily="2" charset="2"/>
              <a:buChar char="§"/>
            </a:pPr>
            <a:r>
              <a:rPr lang="en-US" sz="1200" b="1" dirty="0">
                <a:solidFill>
                  <a:schemeClr val="tx2">
                    <a:lumMod val="75000"/>
                  </a:schemeClr>
                </a:solidFill>
                <a:latin typeface="Arial" panose="020B0604020202020204" pitchFamily="34" charset="0"/>
                <a:cs typeface="Arial" panose="020B0604020202020204" pitchFamily="34" charset="0"/>
              </a:rPr>
              <a:t>The state timeline for disbursement of CRRSSA (ESSER II) / ARPA (ESSER III) funds does not allow inclusion in the Superintendent’s Proposed FY 2021-22 budget.</a:t>
            </a:r>
            <a:r>
              <a:rPr lang="en-US" sz="1200" dirty="0">
                <a:solidFill>
                  <a:schemeClr val="tx2">
                    <a:lumMod val="75000"/>
                  </a:schemeClr>
                </a:solidFill>
                <a:latin typeface="Arial" panose="020B0604020202020204" pitchFamily="34" charset="0"/>
                <a:cs typeface="Arial" panose="020B0604020202020204" pitchFamily="34" charset="0"/>
              </a:rPr>
              <a:t> Full details will be shared this Spring, but the primary use of the funds will be to:</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Provide required cleaning supplies, PPE, additional custodial personnel, MERV 13 air filters, health screeners, etc. to meet all CDC guidelines for safe school reopening.</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Address facility repairs to reduce the risk of virus transmission and support student health.</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Provide a robust summer learning program for at-risk students in grades K-12 in 2021.</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Provide additional, ongoing academic supports to address learning loss, as well as students social and emotional needs.</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Provide for additional technology and internet connectivity costs associated with the 1:1 student to device initiative.</a:t>
            </a:r>
          </a:p>
          <a:p>
            <a:pPr marL="735013" lvl="1" indent="-400050">
              <a:spcBef>
                <a:spcPts val="1200"/>
              </a:spcBef>
              <a:buFont typeface="Wingdings" panose="05000000000000000000" pitchFamily="2" charset="2"/>
              <a:buChar char="Ø"/>
            </a:pPr>
            <a:r>
              <a:rPr lang="en-US" sz="1100" dirty="0">
                <a:solidFill>
                  <a:schemeClr val="tx2">
                    <a:lumMod val="75000"/>
                  </a:schemeClr>
                </a:solidFill>
                <a:latin typeface="Arial" panose="020B0604020202020204" pitchFamily="34" charset="0"/>
                <a:cs typeface="Arial" panose="020B0604020202020204" pitchFamily="34" charset="0"/>
              </a:rPr>
              <a:t>Address the needs of low-income families, children with disabilities, English learners, and students experiencing homelessness.</a:t>
            </a:r>
          </a:p>
          <a:p>
            <a:pPr marL="0" indent="0">
              <a:spcBef>
                <a:spcPts val="1200"/>
              </a:spcBef>
              <a:buNone/>
            </a:pPr>
            <a:endParaRPr lang="en-US" sz="1200" dirty="0">
              <a:solidFill>
                <a:schemeClr val="tx2">
                  <a:lumMod val="75000"/>
                </a:schemeClr>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52871D7B-D129-4AAF-861B-F5F4A90E73F4}"/>
              </a:ext>
            </a:extLst>
          </p:cNvPr>
          <p:cNvGraphicFramePr>
            <a:graphicFrameLocks noGrp="1"/>
          </p:cNvGraphicFramePr>
          <p:nvPr/>
        </p:nvGraphicFramePr>
        <p:xfrm>
          <a:off x="1673694" y="990600"/>
          <a:ext cx="7200901" cy="2114550"/>
        </p:xfrm>
        <a:graphic>
          <a:graphicData uri="http://schemas.openxmlformats.org/drawingml/2006/table">
            <a:tbl>
              <a:tblPr/>
              <a:tblGrid>
                <a:gridCol w="2441106">
                  <a:extLst>
                    <a:ext uri="{9D8B030D-6E8A-4147-A177-3AD203B41FA5}">
                      <a16:colId xmlns:a16="http://schemas.microsoft.com/office/drawing/2014/main" val="3307811428"/>
                    </a:ext>
                  </a:extLst>
                </a:gridCol>
                <a:gridCol w="844127">
                  <a:extLst>
                    <a:ext uri="{9D8B030D-6E8A-4147-A177-3AD203B41FA5}">
                      <a16:colId xmlns:a16="http://schemas.microsoft.com/office/drawing/2014/main" val="2397555569"/>
                    </a:ext>
                  </a:extLst>
                </a:gridCol>
                <a:gridCol w="978917">
                  <a:extLst>
                    <a:ext uri="{9D8B030D-6E8A-4147-A177-3AD203B41FA5}">
                      <a16:colId xmlns:a16="http://schemas.microsoft.com/office/drawing/2014/main" val="3036579062"/>
                    </a:ext>
                  </a:extLst>
                </a:gridCol>
                <a:gridCol w="978917">
                  <a:extLst>
                    <a:ext uri="{9D8B030D-6E8A-4147-A177-3AD203B41FA5}">
                      <a16:colId xmlns:a16="http://schemas.microsoft.com/office/drawing/2014/main" val="321305475"/>
                    </a:ext>
                  </a:extLst>
                </a:gridCol>
                <a:gridCol w="978917">
                  <a:extLst>
                    <a:ext uri="{9D8B030D-6E8A-4147-A177-3AD203B41FA5}">
                      <a16:colId xmlns:a16="http://schemas.microsoft.com/office/drawing/2014/main" val="1515101478"/>
                    </a:ext>
                  </a:extLst>
                </a:gridCol>
                <a:gridCol w="978917">
                  <a:extLst>
                    <a:ext uri="{9D8B030D-6E8A-4147-A177-3AD203B41FA5}">
                      <a16:colId xmlns:a16="http://schemas.microsoft.com/office/drawing/2014/main" val="4034543331"/>
                    </a:ext>
                  </a:extLst>
                </a:gridCol>
              </a:tblGrid>
              <a:tr h="581025">
                <a:tc>
                  <a:txBody>
                    <a:bodyPr/>
                    <a:lstStyle/>
                    <a:p>
                      <a:pPr algn="ctr" fontAlgn="ctr"/>
                      <a:r>
                        <a:rPr lang="en-US" sz="1100" b="1" i="0" u="none" strike="noStrike">
                          <a:solidFill>
                            <a:srgbClr val="000000"/>
                          </a:solidFill>
                          <a:effectLst/>
                          <a:latin typeface="Calibri" panose="020F0502020204030204" pitchFamily="34" charset="0"/>
                        </a:rPr>
                        <a:t>Emergency Federal Relief Fund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Date Passed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North Carolina  K-12 Education Appropriations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DPS Appropriation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Percent Expended/ Encumbered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100" b="1" i="0" u="none" strike="noStrike">
                          <a:solidFill>
                            <a:srgbClr val="000000"/>
                          </a:solidFill>
                          <a:effectLst/>
                          <a:latin typeface="Calibri" panose="020F0502020204030204" pitchFamily="34" charset="0"/>
                        </a:rPr>
                        <a:t>Fund Expiration Date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53373339"/>
                  </a:ext>
                </a:extLst>
              </a:tr>
              <a:tr h="571500">
                <a:tc>
                  <a:txBody>
                    <a:bodyPr/>
                    <a:lstStyle/>
                    <a:p>
                      <a:pPr algn="ctr" fontAlgn="ctr"/>
                      <a:r>
                        <a:rPr lang="en-US" sz="1100" b="0" i="0" u="none" strike="noStrike">
                          <a:solidFill>
                            <a:srgbClr val="000000"/>
                          </a:solidFill>
                          <a:effectLst/>
                          <a:latin typeface="Calibri" panose="020F0502020204030204" pitchFamily="34" charset="0"/>
                        </a:rPr>
                        <a:t>Coronavirus Aid Relief, and Economic Security Act (CARES/ ESSER 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100" b="0" i="0" u="none" strike="noStrike">
                          <a:solidFill>
                            <a:srgbClr val="000000"/>
                          </a:solidFill>
                          <a:effectLst/>
                          <a:latin typeface="Calibri" panose="020F0502020204030204" pitchFamily="34" charset="0"/>
                        </a:rPr>
                        <a:t>Mar-20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sz="1100" b="0" i="0" u="none" strike="noStrike">
                          <a:solidFill>
                            <a:srgbClr val="000000"/>
                          </a:solidFill>
                          <a:effectLst/>
                          <a:latin typeface="Calibri" panose="020F0502020204030204" pitchFamily="34" charset="0"/>
                        </a:rPr>
                        <a:t>$390M</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sz="1100" b="0" i="0" u="none" strike="noStrike">
                          <a:solidFill>
                            <a:srgbClr val="000000"/>
                          </a:solidFill>
                          <a:effectLst/>
                          <a:latin typeface="Calibri" panose="020F0502020204030204" pitchFamily="34" charset="0"/>
                        </a:rPr>
                        <a:t>$11.9M</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ctr"/>
                      <a:r>
                        <a:rPr lang="en-US" sz="1100" b="0" i="0" u="none" strike="noStrike">
                          <a:solidFill>
                            <a:srgbClr val="000000"/>
                          </a:solidFill>
                          <a:effectLst/>
                          <a:latin typeface="Calibri" panose="020F0502020204030204" pitchFamily="34" charset="0"/>
                        </a:rPr>
                        <a:t>71%</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100" b="0" i="0" u="none" strike="noStrike">
                          <a:solidFill>
                            <a:srgbClr val="000000"/>
                          </a:solidFill>
                          <a:effectLst/>
                          <a:latin typeface="Calibri" panose="020F0502020204030204" pitchFamily="34" charset="0"/>
                        </a:rPr>
                        <a:t>Sep-22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26963204"/>
                  </a:ext>
                </a:extLst>
              </a:tr>
              <a:tr h="571500">
                <a:tc>
                  <a:txBody>
                    <a:bodyPr/>
                    <a:lstStyle/>
                    <a:p>
                      <a:pPr algn="ctr" fontAlgn="ctr"/>
                      <a:r>
                        <a:rPr lang="en-US" sz="1100" b="0" i="0" u="none" strike="noStrike">
                          <a:solidFill>
                            <a:srgbClr val="000000"/>
                          </a:solidFill>
                          <a:effectLst/>
                          <a:latin typeface="Calibri" panose="020F0502020204030204" pitchFamily="34" charset="0"/>
                        </a:rPr>
                        <a:t>Coronavirus Response and Relief Supplemental Appropriations Act (CRRSSA/ ESSER II)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100" b="0" i="0" u="none" strike="noStrike">
                          <a:solidFill>
                            <a:srgbClr val="000000"/>
                          </a:solidFill>
                          <a:effectLst/>
                          <a:latin typeface="Calibri" panose="020F0502020204030204" pitchFamily="34" charset="0"/>
                        </a:rPr>
                        <a:t>Dec-20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ctr"/>
                      <a:r>
                        <a:rPr lang="en-US" sz="1100" b="0" i="0" u="none" strike="noStrike">
                          <a:solidFill>
                            <a:srgbClr val="000000"/>
                          </a:solidFill>
                          <a:effectLst/>
                          <a:latin typeface="Calibri" panose="020F0502020204030204" pitchFamily="34" charset="0"/>
                        </a:rPr>
                        <a:t>$1.6B</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ctr"/>
                      <a:r>
                        <a:rPr lang="en-US" sz="1100" b="0" i="0" u="none" strike="noStrike">
                          <a:solidFill>
                            <a:srgbClr val="000000"/>
                          </a:solidFill>
                          <a:effectLst/>
                          <a:latin typeface="Calibri" panose="020F0502020204030204" pitchFamily="34" charset="0"/>
                        </a:rPr>
                        <a:t>$46.57M</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ctr"/>
                      <a:r>
                        <a:rPr lang="en-US" sz="1100" b="0" i="0" u="none" strike="noStrike">
                          <a:solidFill>
                            <a:srgbClr val="000000"/>
                          </a:solidFill>
                          <a:effectLst/>
                          <a:latin typeface="Calibri" panose="020F0502020204030204" pitchFamily="34" charset="0"/>
                        </a:rPr>
                        <a:t>0%</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100" b="0" i="0" u="none" strike="noStrike">
                          <a:solidFill>
                            <a:srgbClr val="000000"/>
                          </a:solidFill>
                          <a:effectLst/>
                          <a:latin typeface="Calibri" panose="020F0502020204030204" pitchFamily="34" charset="0"/>
                        </a:rPr>
                        <a:t>Sep-23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423893447"/>
                  </a:ext>
                </a:extLst>
              </a:tr>
              <a:tr h="390525">
                <a:tc>
                  <a:txBody>
                    <a:bodyPr/>
                    <a:lstStyle/>
                    <a:p>
                      <a:pPr algn="ctr" fontAlgn="ctr"/>
                      <a:r>
                        <a:rPr lang="en-US" sz="1100" b="0" i="0" u="none" strike="noStrike">
                          <a:solidFill>
                            <a:srgbClr val="000000"/>
                          </a:solidFill>
                          <a:effectLst/>
                          <a:latin typeface="Calibri" panose="020F0502020204030204" pitchFamily="34" charset="0"/>
                        </a:rPr>
                        <a:t>American Rescue Plan Act </a:t>
                      </a:r>
                    </a:p>
                    <a:p>
                      <a:pPr algn="ctr" fontAlgn="ctr"/>
                      <a:r>
                        <a:rPr lang="en-US" sz="1100" b="0" i="0" u="none" strike="noStrike">
                          <a:solidFill>
                            <a:srgbClr val="000000"/>
                          </a:solidFill>
                          <a:effectLst/>
                          <a:latin typeface="Calibri" panose="020F0502020204030204" pitchFamily="34" charset="0"/>
                        </a:rPr>
                        <a:t>(ARPA /ESSER III)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100" b="0" i="0" u="none" strike="noStrike">
                          <a:solidFill>
                            <a:srgbClr val="000000"/>
                          </a:solidFill>
                          <a:effectLst/>
                          <a:latin typeface="Calibri" panose="020F0502020204030204" pitchFamily="34" charset="0"/>
                        </a:rPr>
                        <a:t>Mar-21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ctr"/>
                      <a:r>
                        <a:rPr lang="en-US" sz="1100" b="0" i="0" u="none" strike="noStrike" dirty="0">
                          <a:solidFill>
                            <a:srgbClr val="000000"/>
                          </a:solidFill>
                          <a:effectLst/>
                          <a:latin typeface="Calibri" panose="020F0502020204030204" pitchFamily="34" charset="0"/>
                        </a:rPr>
                        <a:t>$3.6B</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ctr"/>
                      <a:r>
                        <a:rPr lang="en-US" sz="1100" b="0" i="0" u="none" strike="noStrike" dirty="0">
                          <a:solidFill>
                            <a:srgbClr val="000000"/>
                          </a:solidFill>
                          <a:effectLst/>
                          <a:latin typeface="Calibri" panose="020F0502020204030204" pitchFamily="34" charset="0"/>
                        </a:rPr>
                        <a:t>$104.2M</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ctr"/>
                      <a:r>
                        <a:rPr lang="en-US" sz="1100" b="0" i="0" u="none" strike="noStrike">
                          <a:solidFill>
                            <a:srgbClr val="000000"/>
                          </a:solidFill>
                          <a:effectLst/>
                          <a:latin typeface="Calibri" panose="020F0502020204030204" pitchFamily="34" charset="0"/>
                        </a:rPr>
                        <a:t>0%</a:t>
                      </a:r>
                    </a:p>
                  </a:txBody>
                  <a:tcPr marL="9525" marR="857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100" b="0" i="0" u="none" strike="noStrike" dirty="0">
                          <a:solidFill>
                            <a:srgbClr val="000000"/>
                          </a:solidFill>
                          <a:effectLst/>
                          <a:latin typeface="Calibri" panose="020F0502020204030204" pitchFamily="34" charset="0"/>
                        </a:rPr>
                        <a:t>Sep-24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273023896"/>
                  </a:ext>
                </a:extLst>
              </a:tr>
            </a:tbl>
          </a:graphicData>
        </a:graphic>
      </p:graphicFrame>
    </p:spTree>
    <p:extLst>
      <p:ext uri="{BB962C8B-B14F-4D97-AF65-F5344CB8AC3E}">
        <p14:creationId xmlns:p14="http://schemas.microsoft.com/office/powerpoint/2010/main" val="4183440102"/>
      </p:ext>
    </p:extLst>
  </p:cSld>
  <p:clrMapOvr>
    <a:masterClrMapping/>
  </p:clrMapOvr>
</p:sld>
</file>

<file path=ppt/theme/theme1.xml><?xml version="1.0" encoding="utf-8"?>
<a:theme xmlns:a="http://schemas.openxmlformats.org/drawingml/2006/main" name="FINANC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B3921"/>
        </a:solidFill>
        <a:ln>
          <a:noFill/>
        </a:ln>
        <a:effectLst/>
      </a:spPr>
      <a:bodyPr rtlCol="0" anchor="ctr"/>
      <a:lstStyle>
        <a:defPPr algn="ctr">
          <a:defRPr sz="2400" dirty="0" smtClean="0">
            <a:solidFill>
              <a:schemeClr val="bg1"/>
            </a:solidFill>
            <a:latin typeface="Arial"/>
            <a:cs typeface="Aria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8F7296855A3B45AF479E3658D1FB20" ma:contentTypeVersion="11" ma:contentTypeDescription="Create a new document." ma:contentTypeScope="" ma:versionID="9e66caf5479ed576417914418edd2810">
  <xsd:schema xmlns:xsd="http://www.w3.org/2001/XMLSchema" xmlns:xs="http://www.w3.org/2001/XMLSchema" xmlns:p="http://schemas.microsoft.com/office/2006/metadata/properties" xmlns:ns3="160118d6-b8ef-42af-be04-96ba8e887e09" xmlns:ns4="70c7e1cb-2774-43f5-911c-4cc6cd14c426" targetNamespace="http://schemas.microsoft.com/office/2006/metadata/properties" ma:root="true" ma:fieldsID="a2994d65012df5eaf7085159460b65f7" ns3:_="" ns4:_="">
    <xsd:import namespace="160118d6-b8ef-42af-be04-96ba8e887e09"/>
    <xsd:import namespace="70c7e1cb-2774-43f5-911c-4cc6cd14c42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0118d6-b8ef-42af-be04-96ba8e887e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c7e1cb-2774-43f5-911c-4cc6cd14c42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99E383-1B0C-4407-B166-58337A0E096A}">
  <ds:schemaRefs>
    <ds:schemaRef ds:uri="http://schemas.microsoft.com/sharepoint/v3/contenttype/forms"/>
  </ds:schemaRefs>
</ds:datastoreItem>
</file>

<file path=customXml/itemProps2.xml><?xml version="1.0" encoding="utf-8"?>
<ds:datastoreItem xmlns:ds="http://schemas.openxmlformats.org/officeDocument/2006/customXml" ds:itemID="{D8DFFFA6-6912-4F1C-902D-2EE4522D493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8F92653-398D-4645-951B-81AD22AB53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0118d6-b8ef-42af-be04-96ba8e887e09"/>
    <ds:schemaRef ds:uri="70c7e1cb-2774-43f5-911c-4cc6cd14c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8686</TotalTime>
  <Words>1498</Words>
  <Application>Microsoft Office PowerPoint</Application>
  <PresentationFormat>On-screen Show (4:3)</PresentationFormat>
  <Paragraphs>202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Lucida Grande</vt:lpstr>
      <vt:lpstr>Wingdings</vt:lpstr>
      <vt:lpstr>FINANCE powerpoint template</vt:lpstr>
      <vt:lpstr>PowerPoint Presentation</vt:lpstr>
      <vt:lpstr>Enrollment Trends &amp; Projection</vt:lpstr>
      <vt:lpstr>Budget Request Components</vt:lpstr>
      <vt:lpstr>Local Budget Request Summary from March 25th Presentation </vt:lpstr>
      <vt:lpstr>Summary of Requested Durham County Appropriations</vt:lpstr>
      <vt:lpstr>Operational Services Deferred Needs</vt:lpstr>
      <vt:lpstr>Academic Services Deferred Needs</vt:lpstr>
      <vt:lpstr>Local Request vs. Emergency Federal Funds</vt:lpstr>
      <vt:lpstr>Emergency Federal Fund Summary</vt:lpstr>
      <vt:lpstr>Budget Timeline</vt:lpstr>
    </vt:vector>
  </TitlesOfParts>
  <Company>Durham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Marshall</dc:creator>
  <cp:lastModifiedBy>Alexander Modestou</cp:lastModifiedBy>
  <cp:revision>5</cp:revision>
  <cp:lastPrinted>2020-03-26T15:44:20Z</cp:lastPrinted>
  <dcterms:created xsi:type="dcterms:W3CDTF">2012-02-16T15:55:38Z</dcterms:created>
  <dcterms:modified xsi:type="dcterms:W3CDTF">2021-05-07T16:02:39Z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0x010100948F7296855A3B45AF479E3658D1FB20</vt:lpwstr>
  </property>
</Properties>
</file>