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7" r:id="rId5"/>
    <p:sldId id="527" r:id="rId6"/>
    <p:sldId id="531" r:id="rId7"/>
    <p:sldId id="552" r:id="rId8"/>
    <p:sldId id="513" r:id="rId9"/>
    <p:sldId id="553" r:id="rId10"/>
    <p:sldId id="524" r:id="rId11"/>
    <p:sldId id="539" r:id="rId12"/>
    <p:sldId id="541" r:id="rId13"/>
    <p:sldId id="542" r:id="rId14"/>
    <p:sldId id="543" r:id="rId15"/>
    <p:sldId id="518" r:id="rId16"/>
    <p:sldId id="414" r:id="rId17"/>
    <p:sldId id="530" r:id="rId18"/>
    <p:sldId id="503" r:id="rId19"/>
    <p:sldId id="499" r:id="rId20"/>
    <p:sldId id="496" r:id="rId21"/>
    <p:sldId id="504" r:id="rId22"/>
    <p:sldId id="508" r:id="rId23"/>
    <p:sldId id="507" r:id="rId24"/>
    <p:sldId id="53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B0BBC-4250-4EA5-879E-0DAEC895FD0C}" v="61" dt="2022-03-21T18:24:44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Modestou" userId="14182a46-6ff7-49b2-a3d4-e6775f5c12c1" providerId="ADAL" clId="{3C3B0BBC-4250-4EA5-879E-0DAEC895FD0C}"/>
    <pc:docChg chg="undo custSel addSld delSld modSld sldOrd">
      <pc:chgData name="Alexander Modestou" userId="14182a46-6ff7-49b2-a3d4-e6775f5c12c1" providerId="ADAL" clId="{3C3B0BBC-4250-4EA5-879E-0DAEC895FD0C}" dt="2022-03-21T19:37:48.860" v="5434" actId="27918"/>
      <pc:docMkLst>
        <pc:docMk/>
      </pc:docMkLst>
      <pc:sldChg chg="modSp mod">
        <pc:chgData name="Alexander Modestou" userId="14182a46-6ff7-49b2-a3d4-e6775f5c12c1" providerId="ADAL" clId="{3C3B0BBC-4250-4EA5-879E-0DAEC895FD0C}" dt="2022-03-16T15:03:13.423" v="29" actId="20577"/>
        <pc:sldMkLst>
          <pc:docMk/>
          <pc:sldMk cId="1781819236" sldId="257"/>
        </pc:sldMkLst>
        <pc:spChg chg="mod">
          <ac:chgData name="Alexander Modestou" userId="14182a46-6ff7-49b2-a3d4-e6775f5c12c1" providerId="ADAL" clId="{3C3B0BBC-4250-4EA5-879E-0DAEC895FD0C}" dt="2022-03-16T15:03:13.423" v="29" actId="20577"/>
          <ac:spMkLst>
            <pc:docMk/>
            <pc:sldMk cId="1781819236" sldId="257"/>
            <ac:spMk id="4" creationId="{00000000-0000-0000-0000-000000000000}"/>
          </ac:spMkLst>
        </pc:spChg>
        <pc:spChg chg="mod">
          <ac:chgData name="Alexander Modestou" userId="14182a46-6ff7-49b2-a3d4-e6775f5c12c1" providerId="ADAL" clId="{3C3B0BBC-4250-4EA5-879E-0DAEC895FD0C}" dt="2022-03-16T15:03:04.318" v="9" actId="20577"/>
          <ac:spMkLst>
            <pc:docMk/>
            <pc:sldMk cId="1781819236" sldId="257"/>
            <ac:spMk id="8" creationId="{00000000-0000-0000-0000-000000000000}"/>
          </ac:spMkLst>
        </pc:spChg>
      </pc:sldChg>
      <pc:sldChg chg="addSp delSp modSp add mod">
        <pc:chgData name="Alexander Modestou" userId="14182a46-6ff7-49b2-a3d4-e6775f5c12c1" providerId="ADAL" clId="{3C3B0BBC-4250-4EA5-879E-0DAEC895FD0C}" dt="2022-03-16T16:28:41.583" v="2960" actId="1076"/>
        <pc:sldMkLst>
          <pc:docMk/>
          <pc:sldMk cId="238052282" sldId="414"/>
        </pc:sldMkLst>
        <pc:spChg chg="add del">
          <ac:chgData name="Alexander Modestou" userId="14182a46-6ff7-49b2-a3d4-e6775f5c12c1" providerId="ADAL" clId="{3C3B0BBC-4250-4EA5-879E-0DAEC895FD0C}" dt="2022-03-16T16:27:13.077" v="2945" actId="22"/>
          <ac:spMkLst>
            <pc:docMk/>
            <pc:sldMk cId="238052282" sldId="414"/>
            <ac:spMk id="7" creationId="{5B72A8D1-36E2-4FF4-88A9-6F0E4931834D}"/>
          </ac:spMkLst>
        </pc:spChg>
        <pc:picChg chg="add mod">
          <ac:chgData name="Alexander Modestou" userId="14182a46-6ff7-49b2-a3d4-e6775f5c12c1" providerId="ADAL" clId="{3C3B0BBC-4250-4EA5-879E-0DAEC895FD0C}" dt="2022-03-16T16:28:41.583" v="2960" actId="1076"/>
          <ac:picMkLst>
            <pc:docMk/>
            <pc:sldMk cId="238052282" sldId="414"/>
            <ac:picMk id="6" creationId="{4960C7B2-4CA8-4B75-8895-EE71B0DB9537}"/>
          </ac:picMkLst>
        </pc:picChg>
        <pc:picChg chg="add mod">
          <ac:chgData name="Alexander Modestou" userId="14182a46-6ff7-49b2-a3d4-e6775f5c12c1" providerId="ADAL" clId="{3C3B0BBC-4250-4EA5-879E-0DAEC895FD0C}" dt="2022-03-16T16:28:39.615" v="2959" actId="1076"/>
          <ac:picMkLst>
            <pc:docMk/>
            <pc:sldMk cId="238052282" sldId="414"/>
            <ac:picMk id="9" creationId="{5949FC0E-1B05-4B9F-AEB1-8BEE866895A2}"/>
          </ac:picMkLst>
        </pc:picChg>
        <pc:picChg chg="del">
          <ac:chgData name="Alexander Modestou" userId="14182a46-6ff7-49b2-a3d4-e6775f5c12c1" providerId="ADAL" clId="{3C3B0BBC-4250-4EA5-879E-0DAEC895FD0C}" dt="2022-03-16T16:28:21.367" v="2950" actId="478"/>
          <ac:picMkLst>
            <pc:docMk/>
            <pc:sldMk cId="238052282" sldId="414"/>
            <ac:picMk id="1026" creationId="{D3546DD7-8F7A-40E2-AB92-8F00F5008BD7}"/>
          </ac:picMkLst>
        </pc:picChg>
        <pc:picChg chg="del">
          <ac:chgData name="Alexander Modestou" userId="14182a46-6ff7-49b2-a3d4-e6775f5c12c1" providerId="ADAL" clId="{3C3B0BBC-4250-4EA5-879E-0DAEC895FD0C}" dt="2022-03-16T16:27:10.994" v="2943" actId="478"/>
          <ac:picMkLst>
            <pc:docMk/>
            <pc:sldMk cId="238052282" sldId="414"/>
            <ac:picMk id="1028" creationId="{98C8D40D-AE35-4964-AB27-8DA8AE3B92AB}"/>
          </ac:picMkLst>
        </pc:picChg>
      </pc:sldChg>
      <pc:sldChg chg="del">
        <pc:chgData name="Alexander Modestou" userId="14182a46-6ff7-49b2-a3d4-e6775f5c12c1" providerId="ADAL" clId="{3C3B0BBC-4250-4EA5-879E-0DAEC895FD0C}" dt="2022-03-16T16:24:34.498" v="2936" actId="47"/>
        <pc:sldMkLst>
          <pc:docMk/>
          <pc:sldMk cId="2163239328" sldId="495"/>
        </pc:sldMkLst>
      </pc:sldChg>
      <pc:sldChg chg="add">
        <pc:chgData name="Alexander Modestou" userId="14182a46-6ff7-49b2-a3d4-e6775f5c12c1" providerId="ADAL" clId="{3C3B0BBC-4250-4EA5-879E-0DAEC895FD0C}" dt="2022-03-21T17:27:20.003" v="4956"/>
        <pc:sldMkLst>
          <pc:docMk/>
          <pc:sldMk cId="402769007" sldId="496"/>
        </pc:sldMkLst>
      </pc:sldChg>
      <pc:sldChg chg="add">
        <pc:chgData name="Alexander Modestou" userId="14182a46-6ff7-49b2-a3d4-e6775f5c12c1" providerId="ADAL" clId="{3C3B0BBC-4250-4EA5-879E-0DAEC895FD0C}" dt="2022-03-21T17:27:20.003" v="4956"/>
        <pc:sldMkLst>
          <pc:docMk/>
          <pc:sldMk cId="1327238134" sldId="499"/>
        </pc:sldMkLst>
      </pc:sldChg>
      <pc:sldChg chg="add">
        <pc:chgData name="Alexander Modestou" userId="14182a46-6ff7-49b2-a3d4-e6775f5c12c1" providerId="ADAL" clId="{3C3B0BBC-4250-4EA5-879E-0DAEC895FD0C}" dt="2022-03-21T17:27:20.003" v="4956"/>
        <pc:sldMkLst>
          <pc:docMk/>
          <pc:sldMk cId="1284089128" sldId="503"/>
        </pc:sldMkLst>
      </pc:sldChg>
      <pc:sldChg chg="add">
        <pc:chgData name="Alexander Modestou" userId="14182a46-6ff7-49b2-a3d4-e6775f5c12c1" providerId="ADAL" clId="{3C3B0BBC-4250-4EA5-879E-0DAEC895FD0C}" dt="2022-03-21T17:27:20.003" v="4956"/>
        <pc:sldMkLst>
          <pc:docMk/>
          <pc:sldMk cId="2680940100" sldId="504"/>
        </pc:sldMkLst>
      </pc:sldChg>
      <pc:sldChg chg="add">
        <pc:chgData name="Alexander Modestou" userId="14182a46-6ff7-49b2-a3d4-e6775f5c12c1" providerId="ADAL" clId="{3C3B0BBC-4250-4EA5-879E-0DAEC895FD0C}" dt="2022-03-21T17:27:20.003" v="4956"/>
        <pc:sldMkLst>
          <pc:docMk/>
          <pc:sldMk cId="1315976528" sldId="507"/>
        </pc:sldMkLst>
      </pc:sldChg>
      <pc:sldChg chg="add">
        <pc:chgData name="Alexander Modestou" userId="14182a46-6ff7-49b2-a3d4-e6775f5c12c1" providerId="ADAL" clId="{3C3B0BBC-4250-4EA5-879E-0DAEC895FD0C}" dt="2022-03-21T17:27:20.003" v="4956"/>
        <pc:sldMkLst>
          <pc:docMk/>
          <pc:sldMk cId="757172652" sldId="508"/>
        </pc:sldMkLst>
      </pc:sldChg>
      <pc:sldChg chg="del">
        <pc:chgData name="Alexander Modestou" userId="14182a46-6ff7-49b2-a3d4-e6775f5c12c1" providerId="ADAL" clId="{3C3B0BBC-4250-4EA5-879E-0DAEC895FD0C}" dt="2022-03-16T16:41:55.428" v="2967" actId="47"/>
        <pc:sldMkLst>
          <pc:docMk/>
          <pc:sldMk cId="1054246883" sldId="509"/>
        </pc:sldMkLst>
      </pc:sldChg>
      <pc:sldChg chg="addSp delSp modSp add mod modNotesTx">
        <pc:chgData name="Alexander Modestou" userId="14182a46-6ff7-49b2-a3d4-e6775f5c12c1" providerId="ADAL" clId="{3C3B0BBC-4250-4EA5-879E-0DAEC895FD0C}" dt="2022-03-21T17:03:45.026" v="4788" actId="2084"/>
        <pc:sldMkLst>
          <pc:docMk/>
          <pc:sldMk cId="1149930821" sldId="513"/>
        </pc:sldMkLst>
        <pc:spChg chg="mod">
          <ac:chgData name="Alexander Modestou" userId="14182a46-6ff7-49b2-a3d4-e6775f5c12c1" providerId="ADAL" clId="{3C3B0BBC-4250-4EA5-879E-0DAEC895FD0C}" dt="2022-03-16T16:22:41.280" v="2902" actId="20577"/>
          <ac:spMkLst>
            <pc:docMk/>
            <pc:sldMk cId="1149930821" sldId="513"/>
            <ac:spMk id="2" creationId="{00000000-0000-0000-0000-000000000000}"/>
          </ac:spMkLst>
        </pc:spChg>
        <pc:spChg chg="mod">
          <ac:chgData name="Alexander Modestou" userId="14182a46-6ff7-49b2-a3d4-e6775f5c12c1" providerId="ADAL" clId="{3C3B0BBC-4250-4EA5-879E-0DAEC895FD0C}" dt="2022-03-16T16:22:51.153" v="2903" actId="21"/>
          <ac:spMkLst>
            <pc:docMk/>
            <pc:sldMk cId="1149930821" sldId="513"/>
            <ac:spMk id="8" creationId="{00000000-0000-0000-0000-000000000000}"/>
          </ac:spMkLst>
        </pc:spChg>
        <pc:graphicFrameChg chg="add mod modGraphic">
          <ac:chgData name="Alexander Modestou" userId="14182a46-6ff7-49b2-a3d4-e6775f5c12c1" providerId="ADAL" clId="{3C3B0BBC-4250-4EA5-879E-0DAEC895FD0C}" dt="2022-03-21T17:03:45.026" v="4788" actId="2084"/>
          <ac:graphicFrameMkLst>
            <pc:docMk/>
            <pc:sldMk cId="1149930821" sldId="513"/>
            <ac:graphicFrameMk id="3" creationId="{7BB246EF-D7FD-4ABE-A57A-A0726B513EC0}"/>
          </ac:graphicFrameMkLst>
        </pc:graphicFrameChg>
        <pc:graphicFrameChg chg="add del mod modGraphic">
          <ac:chgData name="Alexander Modestou" userId="14182a46-6ff7-49b2-a3d4-e6775f5c12c1" providerId="ADAL" clId="{3C3B0BBC-4250-4EA5-879E-0DAEC895FD0C}" dt="2022-03-21T16:41:33.082" v="4086" actId="478"/>
          <ac:graphicFrameMkLst>
            <pc:docMk/>
            <pc:sldMk cId="1149930821" sldId="513"/>
            <ac:graphicFrameMk id="5" creationId="{43507B13-EF64-4986-BD0E-AA9728BEB611}"/>
          </ac:graphicFrameMkLst>
        </pc:graphicFrameChg>
        <pc:picChg chg="del mod">
          <ac:chgData name="Alexander Modestou" userId="14182a46-6ff7-49b2-a3d4-e6775f5c12c1" providerId="ADAL" clId="{3C3B0BBC-4250-4EA5-879E-0DAEC895FD0C}" dt="2022-03-16T16:21:36.888" v="2863" actId="478"/>
          <ac:picMkLst>
            <pc:docMk/>
            <pc:sldMk cId="1149930821" sldId="513"/>
            <ac:picMk id="3" creationId="{CDA48556-0E61-4980-AE44-BE00944E9550}"/>
          </ac:picMkLst>
        </pc:picChg>
      </pc:sldChg>
      <pc:sldChg chg="modSp add mod">
        <pc:chgData name="Alexander Modestou" userId="14182a46-6ff7-49b2-a3d4-e6775f5c12c1" providerId="ADAL" clId="{3C3B0BBC-4250-4EA5-879E-0DAEC895FD0C}" dt="2022-03-16T15:07:22.322" v="53" actId="20577"/>
        <pc:sldMkLst>
          <pc:docMk/>
          <pc:sldMk cId="3037578733" sldId="518"/>
        </pc:sldMkLst>
        <pc:spChg chg="mod">
          <ac:chgData name="Alexander Modestou" userId="14182a46-6ff7-49b2-a3d4-e6775f5c12c1" providerId="ADAL" clId="{3C3B0BBC-4250-4EA5-879E-0DAEC895FD0C}" dt="2022-03-16T15:07:22.322" v="53" actId="20577"/>
          <ac:spMkLst>
            <pc:docMk/>
            <pc:sldMk cId="3037578733" sldId="518"/>
            <ac:spMk id="2" creationId="{00000000-0000-0000-0000-000000000000}"/>
          </ac:spMkLst>
        </pc:spChg>
        <pc:spChg chg="mod">
          <ac:chgData name="Alexander Modestou" userId="14182a46-6ff7-49b2-a3d4-e6775f5c12c1" providerId="ADAL" clId="{3C3B0BBC-4250-4EA5-879E-0DAEC895FD0C}" dt="2022-03-16T15:07:03.902" v="50" actId="255"/>
          <ac:spMkLst>
            <pc:docMk/>
            <pc:sldMk cId="3037578733" sldId="518"/>
            <ac:spMk id="8" creationId="{00000000-0000-0000-0000-000000000000}"/>
          </ac:spMkLst>
        </pc:spChg>
      </pc:sldChg>
      <pc:sldChg chg="del">
        <pc:chgData name="Alexander Modestou" userId="14182a46-6ff7-49b2-a3d4-e6775f5c12c1" providerId="ADAL" clId="{3C3B0BBC-4250-4EA5-879E-0DAEC895FD0C}" dt="2022-03-16T16:24:36.612" v="2937" actId="47"/>
        <pc:sldMkLst>
          <pc:docMk/>
          <pc:sldMk cId="2600895141" sldId="521"/>
        </pc:sldMkLst>
      </pc:sldChg>
      <pc:sldChg chg="add">
        <pc:chgData name="Alexander Modestou" userId="14182a46-6ff7-49b2-a3d4-e6775f5c12c1" providerId="ADAL" clId="{3C3B0BBC-4250-4EA5-879E-0DAEC895FD0C}" dt="2022-03-16T16:41:19.367" v="2966"/>
        <pc:sldMkLst>
          <pc:docMk/>
          <pc:sldMk cId="546060135" sldId="524"/>
        </pc:sldMkLst>
      </pc:sldChg>
      <pc:sldChg chg="modSp add del mod">
        <pc:chgData name="Alexander Modestou" userId="14182a46-6ff7-49b2-a3d4-e6775f5c12c1" providerId="ADAL" clId="{3C3B0BBC-4250-4EA5-879E-0DAEC895FD0C}" dt="2022-03-16T16:50:14.128" v="3089" actId="47"/>
        <pc:sldMkLst>
          <pc:docMk/>
          <pc:sldMk cId="2898486769" sldId="525"/>
        </pc:sldMkLst>
        <pc:spChg chg="mod">
          <ac:chgData name="Alexander Modestou" userId="14182a46-6ff7-49b2-a3d4-e6775f5c12c1" providerId="ADAL" clId="{3C3B0BBC-4250-4EA5-879E-0DAEC895FD0C}" dt="2022-03-16T16:48:50.850" v="3088" actId="27636"/>
          <ac:spMkLst>
            <pc:docMk/>
            <pc:sldMk cId="2898486769" sldId="525"/>
            <ac:spMk id="4" creationId="{BD1DA4B2-AED4-427D-8718-120014F882BC}"/>
          </ac:spMkLst>
        </pc:spChg>
      </pc:sldChg>
      <pc:sldChg chg="del">
        <pc:chgData name="Alexander Modestou" userId="14182a46-6ff7-49b2-a3d4-e6775f5c12c1" providerId="ADAL" clId="{3C3B0BBC-4250-4EA5-879E-0DAEC895FD0C}" dt="2022-03-16T15:07:07.288" v="51" actId="47"/>
        <pc:sldMkLst>
          <pc:docMk/>
          <pc:sldMk cId="1110849363" sldId="526"/>
        </pc:sldMkLst>
      </pc:sldChg>
      <pc:sldChg chg="add">
        <pc:chgData name="Alexander Modestou" userId="14182a46-6ff7-49b2-a3d4-e6775f5c12c1" providerId="ADAL" clId="{3C3B0BBC-4250-4EA5-879E-0DAEC895FD0C}" dt="2022-03-16T15:53:47.240" v="2584"/>
        <pc:sldMkLst>
          <pc:docMk/>
          <pc:sldMk cId="4067288236" sldId="527"/>
        </pc:sldMkLst>
      </pc:sldChg>
      <pc:sldChg chg="add del ord">
        <pc:chgData name="Alexander Modestou" userId="14182a46-6ff7-49b2-a3d4-e6775f5c12c1" providerId="ADAL" clId="{3C3B0BBC-4250-4EA5-879E-0DAEC895FD0C}" dt="2022-03-16T16:16:58.837" v="2825" actId="47"/>
        <pc:sldMkLst>
          <pc:docMk/>
          <pc:sldMk cId="82146646" sldId="528"/>
        </pc:sldMkLst>
      </pc:sldChg>
      <pc:sldChg chg="add">
        <pc:chgData name="Alexander Modestou" userId="14182a46-6ff7-49b2-a3d4-e6775f5c12c1" providerId="ADAL" clId="{3C3B0BBC-4250-4EA5-879E-0DAEC895FD0C}" dt="2022-03-21T17:27:20.003" v="4956"/>
        <pc:sldMkLst>
          <pc:docMk/>
          <pc:sldMk cId="122405934" sldId="530"/>
        </pc:sldMkLst>
      </pc:sldChg>
      <pc:sldChg chg="modSp add mod">
        <pc:chgData name="Alexander Modestou" userId="14182a46-6ff7-49b2-a3d4-e6775f5c12c1" providerId="ADAL" clId="{3C3B0BBC-4250-4EA5-879E-0DAEC895FD0C}" dt="2022-03-21T17:09:46.268" v="4826" actId="113"/>
        <pc:sldMkLst>
          <pc:docMk/>
          <pc:sldMk cId="2135890535" sldId="531"/>
        </pc:sldMkLst>
        <pc:spChg chg="mod">
          <ac:chgData name="Alexander Modestou" userId="14182a46-6ff7-49b2-a3d4-e6775f5c12c1" providerId="ADAL" clId="{3C3B0BBC-4250-4EA5-879E-0DAEC895FD0C}" dt="2022-03-21T17:09:46.268" v="4826" actId="113"/>
          <ac:spMkLst>
            <pc:docMk/>
            <pc:sldMk cId="2135890535" sldId="531"/>
            <ac:spMk id="7" creationId="{2757B522-116A-4C67-977D-1B437CE2D20C}"/>
          </ac:spMkLst>
        </pc:spChg>
      </pc:sldChg>
      <pc:sldChg chg="addSp delSp modSp add mod modShow">
        <pc:chgData name="Alexander Modestou" userId="14182a46-6ff7-49b2-a3d4-e6775f5c12c1" providerId="ADAL" clId="{3C3B0BBC-4250-4EA5-879E-0DAEC895FD0C}" dt="2022-03-21T17:35:35.033" v="5410" actId="729"/>
        <pc:sldMkLst>
          <pc:docMk/>
          <pc:sldMk cId="330893854" sldId="536"/>
        </pc:sldMkLst>
        <pc:spChg chg="mod">
          <ac:chgData name="Alexander Modestou" userId="14182a46-6ff7-49b2-a3d4-e6775f5c12c1" providerId="ADAL" clId="{3C3B0BBC-4250-4EA5-879E-0DAEC895FD0C}" dt="2022-03-21T16:53:13.329" v="4192" actId="207"/>
          <ac:spMkLst>
            <pc:docMk/>
            <pc:sldMk cId="330893854" sldId="536"/>
            <ac:spMk id="4" creationId="{BD1DA4B2-AED4-427D-8718-120014F882BC}"/>
          </ac:spMkLst>
        </pc:spChg>
        <pc:graphicFrameChg chg="add mod">
          <ac:chgData name="Alexander Modestou" userId="14182a46-6ff7-49b2-a3d4-e6775f5c12c1" providerId="ADAL" clId="{3C3B0BBC-4250-4EA5-879E-0DAEC895FD0C}" dt="2022-03-16T16:53:28.630" v="3692" actId="255"/>
          <ac:graphicFrameMkLst>
            <pc:docMk/>
            <pc:sldMk cId="330893854" sldId="536"/>
            <ac:graphicFrameMk id="6" creationId="{58DCDF32-0DB8-420D-9D73-13BB220DD083}"/>
          </ac:graphicFrameMkLst>
        </pc:graphicFrameChg>
        <pc:graphicFrameChg chg="del">
          <ac:chgData name="Alexander Modestou" userId="14182a46-6ff7-49b2-a3d4-e6775f5c12c1" providerId="ADAL" clId="{3C3B0BBC-4250-4EA5-879E-0DAEC895FD0C}" dt="2022-03-16T16:50:32.229" v="3091" actId="478"/>
          <ac:graphicFrameMkLst>
            <pc:docMk/>
            <pc:sldMk cId="330893854" sldId="536"/>
            <ac:graphicFrameMk id="7" creationId="{58DCDF32-0DB8-420D-9D73-13BB220DD083}"/>
          </ac:graphicFrameMkLst>
        </pc:graphicFrameChg>
      </pc:sldChg>
      <pc:sldChg chg="addSp delSp modSp add mod">
        <pc:chgData name="Alexander Modestou" userId="14182a46-6ff7-49b2-a3d4-e6775f5c12c1" providerId="ADAL" clId="{3C3B0BBC-4250-4EA5-879E-0DAEC895FD0C}" dt="2022-03-21T19:37:48.860" v="5434" actId="27918"/>
        <pc:sldMkLst>
          <pc:docMk/>
          <pc:sldMk cId="1056701198" sldId="539"/>
        </pc:sldMkLst>
        <pc:spChg chg="mod">
          <ac:chgData name="Alexander Modestou" userId="14182a46-6ff7-49b2-a3d4-e6775f5c12c1" providerId="ADAL" clId="{3C3B0BBC-4250-4EA5-879E-0DAEC895FD0C}" dt="2022-03-21T16:47:05.804" v="4156" actId="20577"/>
          <ac:spMkLst>
            <pc:docMk/>
            <pc:sldMk cId="1056701198" sldId="539"/>
            <ac:spMk id="7" creationId="{376E1DA3-94F1-46B0-81FE-72FB66BDE6B1}"/>
          </ac:spMkLst>
        </pc:spChg>
        <pc:graphicFrameChg chg="add del mod">
          <ac:chgData name="Alexander Modestou" userId="14182a46-6ff7-49b2-a3d4-e6775f5c12c1" providerId="ADAL" clId="{3C3B0BBC-4250-4EA5-879E-0DAEC895FD0C}" dt="2022-03-21T16:47:08.780" v="4157" actId="478"/>
          <ac:graphicFrameMkLst>
            <pc:docMk/>
            <pc:sldMk cId="1056701198" sldId="539"/>
            <ac:graphicFrameMk id="3" creationId="{CDAF2F8E-81F1-43B3-9C8C-7CDBB1A30B54}"/>
          </ac:graphicFrameMkLst>
        </pc:graphicFrameChg>
        <pc:graphicFrameChg chg="del">
          <ac:chgData name="Alexander Modestou" userId="14182a46-6ff7-49b2-a3d4-e6775f5c12c1" providerId="ADAL" clId="{3C3B0BBC-4250-4EA5-879E-0DAEC895FD0C}" dt="2022-03-16T20:49:38.996" v="3708" actId="478"/>
          <ac:graphicFrameMkLst>
            <pc:docMk/>
            <pc:sldMk cId="1056701198" sldId="539"/>
            <ac:graphicFrameMk id="5" creationId="{00000000-0008-0000-0500-000002000000}"/>
          </ac:graphicFrameMkLst>
        </pc:graphicFrameChg>
        <pc:graphicFrameChg chg="add mod">
          <ac:chgData name="Alexander Modestou" userId="14182a46-6ff7-49b2-a3d4-e6775f5c12c1" providerId="ADAL" clId="{3C3B0BBC-4250-4EA5-879E-0DAEC895FD0C}" dt="2022-03-21T16:47:18.035" v="4159" actId="1076"/>
          <ac:graphicFrameMkLst>
            <pc:docMk/>
            <pc:sldMk cId="1056701198" sldId="539"/>
            <ac:graphicFrameMk id="5" creationId="{39755643-99A8-40D2-9A28-3B69C1F21058}"/>
          </ac:graphicFrameMkLst>
        </pc:graphicFrameChg>
        <pc:graphicFrameChg chg="del">
          <ac:chgData name="Alexander Modestou" userId="14182a46-6ff7-49b2-a3d4-e6775f5c12c1" providerId="ADAL" clId="{3C3B0BBC-4250-4EA5-879E-0DAEC895FD0C}" dt="2022-03-16T20:50:21.041" v="3714" actId="478"/>
          <ac:graphicFrameMkLst>
            <pc:docMk/>
            <pc:sldMk cId="1056701198" sldId="539"/>
            <ac:graphicFrameMk id="6" creationId="{43B16DD3-184A-48F3-A3B2-6702CDFDFDD1}"/>
          </ac:graphicFrameMkLst>
        </pc:graphicFrameChg>
        <pc:graphicFrameChg chg="add del mod modGraphic">
          <ac:chgData name="Alexander Modestou" userId="14182a46-6ff7-49b2-a3d4-e6775f5c12c1" providerId="ADAL" clId="{3C3B0BBC-4250-4EA5-879E-0DAEC895FD0C}" dt="2022-03-21T16:46:25.288" v="4147" actId="478"/>
          <ac:graphicFrameMkLst>
            <pc:docMk/>
            <pc:sldMk cId="1056701198" sldId="539"/>
            <ac:graphicFrameMk id="8" creationId="{00000000-0008-0000-0500-000002000000}"/>
          </ac:graphicFrameMkLst>
        </pc:graphicFrameChg>
        <pc:graphicFrameChg chg="add mod modGraphic">
          <ac:chgData name="Alexander Modestou" userId="14182a46-6ff7-49b2-a3d4-e6775f5c12c1" providerId="ADAL" clId="{3C3B0BBC-4250-4EA5-879E-0DAEC895FD0C}" dt="2022-03-21T16:47:00.331" v="4155" actId="1076"/>
          <ac:graphicFrameMkLst>
            <pc:docMk/>
            <pc:sldMk cId="1056701198" sldId="539"/>
            <ac:graphicFrameMk id="9" creationId="{00000000-0008-0000-0500-000002000000}"/>
          </ac:graphicFrameMkLst>
        </pc:graphicFrameChg>
      </pc:sldChg>
      <pc:sldChg chg="addSp delSp modSp add mod">
        <pc:chgData name="Alexander Modestou" userId="14182a46-6ff7-49b2-a3d4-e6775f5c12c1" providerId="ADAL" clId="{3C3B0BBC-4250-4EA5-879E-0DAEC895FD0C}" dt="2022-03-21T19:33:43.917" v="5433" actId="27918"/>
        <pc:sldMkLst>
          <pc:docMk/>
          <pc:sldMk cId="3579324444" sldId="541"/>
        </pc:sldMkLst>
        <pc:spChg chg="del mod">
          <ac:chgData name="Alexander Modestou" userId="14182a46-6ff7-49b2-a3d4-e6775f5c12c1" providerId="ADAL" clId="{3C3B0BBC-4250-4EA5-879E-0DAEC895FD0C}" dt="2022-03-16T20:51:22.959" v="3725" actId="478"/>
          <ac:spMkLst>
            <pc:docMk/>
            <pc:sldMk cId="3579324444" sldId="541"/>
            <ac:spMk id="7" creationId="{376E1DA3-94F1-46B0-81FE-72FB66BDE6B1}"/>
          </ac:spMkLst>
        </pc:spChg>
        <pc:spChg chg="add mod">
          <ac:chgData name="Alexander Modestou" userId="14182a46-6ff7-49b2-a3d4-e6775f5c12c1" providerId="ADAL" clId="{3C3B0BBC-4250-4EA5-879E-0DAEC895FD0C}" dt="2022-03-21T16:48:09.468" v="4169" actId="20577"/>
          <ac:spMkLst>
            <pc:docMk/>
            <pc:sldMk cId="3579324444" sldId="541"/>
            <ac:spMk id="11" creationId="{A9598C2F-11A3-4876-B017-52EF68463C46}"/>
          </ac:spMkLst>
        </pc:spChg>
        <pc:graphicFrameChg chg="add del mod">
          <ac:chgData name="Alexander Modestou" userId="14182a46-6ff7-49b2-a3d4-e6775f5c12c1" providerId="ADAL" clId="{3C3B0BBC-4250-4EA5-879E-0DAEC895FD0C}" dt="2022-03-21T16:47:54.349" v="4165" actId="478"/>
          <ac:graphicFrameMkLst>
            <pc:docMk/>
            <pc:sldMk cId="3579324444" sldId="541"/>
            <ac:graphicFrameMk id="3" creationId="{43E38F5C-B81D-4F53-AC50-692C728796A7}"/>
          </ac:graphicFrameMkLst>
        </pc:graphicFrameChg>
        <pc:graphicFrameChg chg="add mod">
          <ac:chgData name="Alexander Modestou" userId="14182a46-6ff7-49b2-a3d4-e6775f5c12c1" providerId="ADAL" clId="{3C3B0BBC-4250-4EA5-879E-0DAEC895FD0C}" dt="2022-03-21T16:48:02.691" v="4167" actId="1076"/>
          <ac:graphicFrameMkLst>
            <pc:docMk/>
            <pc:sldMk cId="3579324444" sldId="541"/>
            <ac:graphicFrameMk id="5" creationId="{1E6A4D21-D6B3-4E10-BFFB-BA7B81D47B73}"/>
          </ac:graphicFrameMkLst>
        </pc:graphicFrameChg>
        <pc:graphicFrameChg chg="add mod">
          <ac:chgData name="Alexander Modestou" userId="14182a46-6ff7-49b2-a3d4-e6775f5c12c1" providerId="ADAL" clId="{3C3B0BBC-4250-4EA5-879E-0DAEC895FD0C}" dt="2022-03-21T16:47:47.147" v="4164" actId="14100"/>
          <ac:graphicFrameMkLst>
            <pc:docMk/>
            <pc:sldMk cId="3579324444" sldId="541"/>
            <ac:graphicFrameMk id="7" creationId="{00000000-0008-0000-0700-000004000000}"/>
          </ac:graphicFrameMkLst>
        </pc:graphicFrameChg>
        <pc:graphicFrameChg chg="del">
          <ac:chgData name="Alexander Modestou" userId="14182a46-6ff7-49b2-a3d4-e6775f5c12c1" providerId="ADAL" clId="{3C3B0BBC-4250-4EA5-879E-0DAEC895FD0C}" dt="2022-03-16T20:50:54.645" v="3717" actId="478"/>
          <ac:graphicFrameMkLst>
            <pc:docMk/>
            <pc:sldMk cId="3579324444" sldId="541"/>
            <ac:graphicFrameMk id="8" creationId="{00000000-0008-0000-0700-000004000000}"/>
          </ac:graphicFrameMkLst>
        </pc:graphicFrameChg>
        <pc:graphicFrameChg chg="del">
          <ac:chgData name="Alexander Modestou" userId="14182a46-6ff7-49b2-a3d4-e6775f5c12c1" providerId="ADAL" clId="{3C3B0BBC-4250-4EA5-879E-0DAEC895FD0C}" dt="2022-03-16T20:51:09.217" v="3721" actId="478"/>
          <ac:graphicFrameMkLst>
            <pc:docMk/>
            <pc:sldMk cId="3579324444" sldId="541"/>
            <ac:graphicFrameMk id="9" creationId="{E7BA59B2-908D-4E3A-AF1A-D568AAB102A8}"/>
          </ac:graphicFrameMkLst>
        </pc:graphicFrameChg>
        <pc:graphicFrameChg chg="add del mod">
          <ac:chgData name="Alexander Modestou" userId="14182a46-6ff7-49b2-a3d4-e6775f5c12c1" providerId="ADAL" clId="{3C3B0BBC-4250-4EA5-879E-0DAEC895FD0C}" dt="2022-03-21T16:47:30.944" v="4160" actId="478"/>
          <ac:graphicFrameMkLst>
            <pc:docMk/>
            <pc:sldMk cId="3579324444" sldId="541"/>
            <ac:graphicFrameMk id="10" creationId="{00000000-0008-0000-0700-000004000000}"/>
          </ac:graphicFrameMkLst>
        </pc:graphicFrameChg>
      </pc:sldChg>
      <pc:sldChg chg="addSp delSp modSp add mod">
        <pc:chgData name="Alexander Modestou" userId="14182a46-6ff7-49b2-a3d4-e6775f5c12c1" providerId="ADAL" clId="{3C3B0BBC-4250-4EA5-879E-0DAEC895FD0C}" dt="2022-03-21T18:24:44.268" v="5425" actId="27918"/>
        <pc:sldMkLst>
          <pc:docMk/>
          <pc:sldMk cId="1206430996" sldId="542"/>
        </pc:sldMkLst>
        <pc:spChg chg="del mod">
          <ac:chgData name="Alexander Modestou" userId="14182a46-6ff7-49b2-a3d4-e6775f5c12c1" providerId="ADAL" clId="{3C3B0BBC-4250-4EA5-879E-0DAEC895FD0C}" dt="2022-03-16T21:03:33.803" v="3746" actId="478"/>
          <ac:spMkLst>
            <pc:docMk/>
            <pc:sldMk cId="1206430996" sldId="542"/>
            <ac:spMk id="7" creationId="{376E1DA3-94F1-46B0-81FE-72FB66BDE6B1}"/>
          </ac:spMkLst>
        </pc:spChg>
        <pc:spChg chg="add mod">
          <ac:chgData name="Alexander Modestou" userId="14182a46-6ff7-49b2-a3d4-e6775f5c12c1" providerId="ADAL" clId="{3C3B0BBC-4250-4EA5-879E-0DAEC895FD0C}" dt="2022-03-21T16:50:41.459" v="4179" actId="20577"/>
          <ac:spMkLst>
            <pc:docMk/>
            <pc:sldMk cId="1206430996" sldId="542"/>
            <ac:spMk id="11" creationId="{FA4C602A-83C9-429D-879D-5191F56E4590}"/>
          </ac:spMkLst>
        </pc:spChg>
        <pc:graphicFrameChg chg="add mod">
          <ac:chgData name="Alexander Modestou" userId="14182a46-6ff7-49b2-a3d4-e6775f5c12c1" providerId="ADAL" clId="{3C3B0BBC-4250-4EA5-879E-0DAEC895FD0C}" dt="2022-03-21T16:50:39.058" v="4177" actId="1076"/>
          <ac:graphicFrameMkLst>
            <pc:docMk/>
            <pc:sldMk cId="1206430996" sldId="542"/>
            <ac:graphicFrameMk id="3" creationId="{0EBC6BAD-6D18-4995-886F-95A72390629E}"/>
          </ac:graphicFrameMkLst>
        </pc:graphicFrameChg>
        <pc:graphicFrameChg chg="add del mod">
          <ac:chgData name="Alexander Modestou" userId="14182a46-6ff7-49b2-a3d4-e6775f5c12c1" providerId="ADAL" clId="{3C3B0BBC-4250-4EA5-879E-0DAEC895FD0C}" dt="2022-03-16T21:03:21.599" v="3743"/>
          <ac:graphicFrameMkLst>
            <pc:docMk/>
            <pc:sldMk cId="1206430996" sldId="542"/>
            <ac:graphicFrameMk id="3" creationId="{C4EAF54C-D852-45D0-B29C-F1F386313B91}"/>
          </ac:graphicFrameMkLst>
        </pc:graphicFrameChg>
        <pc:graphicFrameChg chg="del mod">
          <ac:chgData name="Alexander Modestou" userId="14182a46-6ff7-49b2-a3d4-e6775f5c12c1" providerId="ADAL" clId="{3C3B0BBC-4250-4EA5-879E-0DAEC895FD0C}" dt="2022-03-16T21:03:19.684" v="3741" actId="478"/>
          <ac:graphicFrameMkLst>
            <pc:docMk/>
            <pc:sldMk cId="1206430996" sldId="542"/>
            <ac:graphicFrameMk id="5" creationId="{A75DE302-7CEE-47E6-9174-612C37ADCEB2}"/>
          </ac:graphicFrameMkLst>
        </pc:graphicFrameChg>
        <pc:graphicFrameChg chg="add del mod">
          <ac:chgData name="Alexander Modestou" userId="14182a46-6ff7-49b2-a3d4-e6775f5c12c1" providerId="ADAL" clId="{3C3B0BBC-4250-4EA5-879E-0DAEC895FD0C}" dt="2022-03-21T16:50:33.724" v="4175" actId="478"/>
          <ac:graphicFrameMkLst>
            <pc:docMk/>
            <pc:sldMk cId="1206430996" sldId="542"/>
            <ac:graphicFrameMk id="6" creationId="{67AA3667-CF20-4322-A8CD-5C63A38752B3}"/>
          </ac:graphicFrameMkLst>
        </pc:graphicFrameChg>
        <pc:graphicFrameChg chg="add mod">
          <ac:chgData name="Alexander Modestou" userId="14182a46-6ff7-49b2-a3d4-e6775f5c12c1" providerId="ADAL" clId="{3C3B0BBC-4250-4EA5-879E-0DAEC895FD0C}" dt="2022-03-21T16:48:38.962" v="4174" actId="1076"/>
          <ac:graphicFrameMkLst>
            <pc:docMk/>
            <pc:sldMk cId="1206430996" sldId="542"/>
            <ac:graphicFrameMk id="7" creationId="{00000000-0008-0000-0A00-000003000000}"/>
          </ac:graphicFrameMkLst>
        </pc:graphicFrameChg>
        <pc:graphicFrameChg chg="add mod">
          <ac:chgData name="Alexander Modestou" userId="14182a46-6ff7-49b2-a3d4-e6775f5c12c1" providerId="ADAL" clId="{3C3B0BBC-4250-4EA5-879E-0DAEC895FD0C}" dt="2022-03-16T21:02:55.387" v="3733"/>
          <ac:graphicFrameMkLst>
            <pc:docMk/>
            <pc:sldMk cId="1206430996" sldId="542"/>
            <ac:graphicFrameMk id="8" creationId="{00000000-0008-0000-0A00-000003000000}"/>
          </ac:graphicFrameMkLst>
        </pc:graphicFrameChg>
        <pc:graphicFrameChg chg="add del mod">
          <ac:chgData name="Alexander Modestou" userId="14182a46-6ff7-49b2-a3d4-e6775f5c12c1" providerId="ADAL" clId="{3C3B0BBC-4250-4EA5-879E-0DAEC895FD0C}" dt="2022-03-21T16:48:24.097" v="4170" actId="478"/>
          <ac:graphicFrameMkLst>
            <pc:docMk/>
            <pc:sldMk cId="1206430996" sldId="542"/>
            <ac:graphicFrameMk id="9" creationId="{00000000-0008-0000-0A00-000003000000}"/>
          </ac:graphicFrameMkLst>
        </pc:graphicFrameChg>
        <pc:graphicFrameChg chg="del">
          <ac:chgData name="Alexander Modestou" userId="14182a46-6ff7-49b2-a3d4-e6775f5c12c1" providerId="ADAL" clId="{3C3B0BBC-4250-4EA5-879E-0DAEC895FD0C}" dt="2022-03-16T21:02:52.440" v="3731" actId="478"/>
          <ac:graphicFrameMkLst>
            <pc:docMk/>
            <pc:sldMk cId="1206430996" sldId="542"/>
            <ac:graphicFrameMk id="10" creationId="{00000000-0008-0000-0A00-000003000000}"/>
          </ac:graphicFrameMkLst>
        </pc:graphicFrameChg>
      </pc:sldChg>
      <pc:sldChg chg="addSp delSp modSp add mod">
        <pc:chgData name="Alexander Modestou" userId="14182a46-6ff7-49b2-a3d4-e6775f5c12c1" providerId="ADAL" clId="{3C3B0BBC-4250-4EA5-879E-0DAEC895FD0C}" dt="2022-03-21T16:51:00.818" v="4184" actId="20577"/>
        <pc:sldMkLst>
          <pc:docMk/>
          <pc:sldMk cId="3314769667" sldId="543"/>
        </pc:sldMkLst>
        <pc:spChg chg="mod">
          <ac:chgData name="Alexander Modestou" userId="14182a46-6ff7-49b2-a3d4-e6775f5c12c1" providerId="ADAL" clId="{3C3B0BBC-4250-4EA5-879E-0DAEC895FD0C}" dt="2022-03-21T16:51:00.818" v="4184" actId="20577"/>
          <ac:spMkLst>
            <pc:docMk/>
            <pc:sldMk cId="3314769667" sldId="543"/>
            <ac:spMk id="3" creationId="{64057C07-AB97-4455-A563-54194B4746CC}"/>
          </ac:spMkLst>
        </pc:spChg>
        <pc:spChg chg="del mod">
          <ac:chgData name="Alexander Modestou" userId="14182a46-6ff7-49b2-a3d4-e6775f5c12c1" providerId="ADAL" clId="{3C3B0BBC-4250-4EA5-879E-0DAEC895FD0C}" dt="2022-03-16T21:04:59.925" v="3762"/>
          <ac:spMkLst>
            <pc:docMk/>
            <pc:sldMk cId="3314769667" sldId="543"/>
            <ac:spMk id="6" creationId="{ABA98D6E-29F6-427A-B1B3-FB2A2B240F9B}"/>
          </ac:spMkLst>
        </pc:spChg>
        <pc:spChg chg="add mod">
          <ac:chgData name="Alexander Modestou" userId="14182a46-6ff7-49b2-a3d4-e6775f5c12c1" providerId="ADAL" clId="{3C3B0BBC-4250-4EA5-879E-0DAEC895FD0C}" dt="2022-03-16T21:10:22.543" v="4012" actId="1076"/>
          <ac:spMkLst>
            <pc:docMk/>
            <pc:sldMk cId="3314769667" sldId="543"/>
            <ac:spMk id="9" creationId="{287049AA-CB02-4428-B732-A54421D04E8E}"/>
          </ac:spMkLst>
        </pc:spChg>
        <pc:graphicFrameChg chg="add mod">
          <ac:chgData name="Alexander Modestou" userId="14182a46-6ff7-49b2-a3d4-e6775f5c12c1" providerId="ADAL" clId="{3C3B0BBC-4250-4EA5-879E-0DAEC895FD0C}" dt="2022-03-16T21:10:13.371" v="4010" actId="14100"/>
          <ac:graphicFrameMkLst>
            <pc:docMk/>
            <pc:sldMk cId="3314769667" sldId="543"/>
            <ac:graphicFrameMk id="7" creationId="{00000000-0008-0000-1200-000004000000}"/>
          </ac:graphicFrameMkLst>
        </pc:graphicFrameChg>
        <pc:graphicFrameChg chg="del">
          <ac:chgData name="Alexander Modestou" userId="14182a46-6ff7-49b2-a3d4-e6775f5c12c1" providerId="ADAL" clId="{3C3B0BBC-4250-4EA5-879E-0DAEC895FD0C}" dt="2022-03-16T21:03:55.714" v="3748" actId="478"/>
          <ac:graphicFrameMkLst>
            <pc:docMk/>
            <pc:sldMk cId="3314769667" sldId="543"/>
            <ac:graphicFrameMk id="8" creationId="{00000000-0008-0000-1200-000004000000}"/>
          </ac:graphicFrameMkLst>
        </pc:graphicFrameChg>
      </pc:sldChg>
      <pc:sldChg chg="del">
        <pc:chgData name="Alexander Modestou" userId="14182a46-6ff7-49b2-a3d4-e6775f5c12c1" providerId="ADAL" clId="{3C3B0BBC-4250-4EA5-879E-0DAEC895FD0C}" dt="2022-03-16T16:42:29.176" v="2968" actId="47"/>
        <pc:sldMkLst>
          <pc:docMk/>
          <pc:sldMk cId="4183440102" sldId="544"/>
        </pc:sldMkLst>
      </pc:sldChg>
      <pc:sldChg chg="del">
        <pc:chgData name="Alexander Modestou" userId="14182a46-6ff7-49b2-a3d4-e6775f5c12c1" providerId="ADAL" clId="{3C3B0BBC-4250-4EA5-879E-0DAEC895FD0C}" dt="2022-03-16T15:53:26.437" v="2573" actId="47"/>
        <pc:sldMkLst>
          <pc:docMk/>
          <pc:sldMk cId="1716870301" sldId="547"/>
        </pc:sldMkLst>
      </pc:sldChg>
      <pc:sldChg chg="del">
        <pc:chgData name="Alexander Modestou" userId="14182a46-6ff7-49b2-a3d4-e6775f5c12c1" providerId="ADAL" clId="{3C3B0BBC-4250-4EA5-879E-0DAEC895FD0C}" dt="2022-03-16T15:03:22.055" v="30" actId="47"/>
        <pc:sldMkLst>
          <pc:docMk/>
          <pc:sldMk cId="1294243929" sldId="548"/>
        </pc:sldMkLst>
      </pc:sldChg>
      <pc:sldChg chg="del">
        <pc:chgData name="Alexander Modestou" userId="14182a46-6ff7-49b2-a3d4-e6775f5c12c1" providerId="ADAL" clId="{3C3B0BBC-4250-4EA5-879E-0DAEC895FD0C}" dt="2022-03-16T15:03:23.955" v="31" actId="47"/>
        <pc:sldMkLst>
          <pc:docMk/>
          <pc:sldMk cId="2547057699" sldId="549"/>
        </pc:sldMkLst>
      </pc:sldChg>
      <pc:sldChg chg="del">
        <pc:chgData name="Alexander Modestou" userId="14182a46-6ff7-49b2-a3d4-e6775f5c12c1" providerId="ADAL" clId="{3C3B0BBC-4250-4EA5-879E-0DAEC895FD0C}" dt="2022-03-16T16:40:15.308" v="2965" actId="47"/>
        <pc:sldMkLst>
          <pc:docMk/>
          <pc:sldMk cId="2857984783" sldId="550"/>
        </pc:sldMkLst>
      </pc:sldChg>
      <pc:sldChg chg="modSp add del mod">
        <pc:chgData name="Alexander Modestou" userId="14182a46-6ff7-49b2-a3d4-e6775f5c12c1" providerId="ADAL" clId="{3C3B0BBC-4250-4EA5-879E-0DAEC895FD0C}" dt="2022-03-16T16:18:14.893" v="2860" actId="47"/>
        <pc:sldMkLst>
          <pc:docMk/>
          <pc:sldMk cId="943404608" sldId="551"/>
        </pc:sldMkLst>
        <pc:spChg chg="mod">
          <ac:chgData name="Alexander Modestou" userId="14182a46-6ff7-49b2-a3d4-e6775f5c12c1" providerId="ADAL" clId="{3C3B0BBC-4250-4EA5-879E-0DAEC895FD0C}" dt="2022-03-16T15:53:34.775" v="2583" actId="20577"/>
          <ac:spMkLst>
            <pc:docMk/>
            <pc:sldMk cId="943404608" sldId="551"/>
            <ac:spMk id="2" creationId="{8136E187-3D7A-4986-9D2E-DBCB60CC8071}"/>
          </ac:spMkLst>
        </pc:spChg>
        <pc:spChg chg="mod">
          <ac:chgData name="Alexander Modestou" userId="14182a46-6ff7-49b2-a3d4-e6775f5c12c1" providerId="ADAL" clId="{3C3B0BBC-4250-4EA5-879E-0DAEC895FD0C}" dt="2022-03-16T15:53:10.586" v="2572" actId="20577"/>
          <ac:spMkLst>
            <pc:docMk/>
            <pc:sldMk cId="943404608" sldId="551"/>
            <ac:spMk id="4" creationId="{BD1DA4B2-AED4-427D-8718-120014F882BC}"/>
          </ac:spMkLst>
        </pc:spChg>
      </pc:sldChg>
      <pc:sldChg chg="modSp add mod">
        <pc:chgData name="Alexander Modestou" userId="14182a46-6ff7-49b2-a3d4-e6775f5c12c1" providerId="ADAL" clId="{3C3B0BBC-4250-4EA5-879E-0DAEC895FD0C}" dt="2022-03-21T17:34:16.168" v="5409" actId="113"/>
        <pc:sldMkLst>
          <pc:docMk/>
          <pc:sldMk cId="3692359357" sldId="552"/>
        </pc:sldMkLst>
        <pc:spChg chg="mod">
          <ac:chgData name="Alexander Modestou" userId="14182a46-6ff7-49b2-a3d4-e6775f5c12c1" providerId="ADAL" clId="{3C3B0BBC-4250-4EA5-879E-0DAEC895FD0C}" dt="2022-03-16T16:17:28.711" v="2851" actId="20577"/>
          <ac:spMkLst>
            <pc:docMk/>
            <pc:sldMk cId="3692359357" sldId="552"/>
            <ac:spMk id="2" creationId="{00000000-0000-0000-0000-000000000000}"/>
          </ac:spMkLst>
        </pc:spChg>
        <pc:spChg chg="mod">
          <ac:chgData name="Alexander Modestou" userId="14182a46-6ff7-49b2-a3d4-e6775f5c12c1" providerId="ADAL" clId="{3C3B0BBC-4250-4EA5-879E-0DAEC895FD0C}" dt="2022-03-21T17:34:16.168" v="5409" actId="113"/>
          <ac:spMkLst>
            <pc:docMk/>
            <pc:sldMk cId="3692359357" sldId="552"/>
            <ac:spMk id="7" creationId="{2757B522-116A-4C67-977D-1B437CE2D20C}"/>
          </ac:spMkLst>
        </pc:spChg>
      </pc:sldChg>
      <pc:sldChg chg="addSp delSp modSp add mod ord">
        <pc:chgData name="Alexander Modestou" userId="14182a46-6ff7-49b2-a3d4-e6775f5c12c1" providerId="ADAL" clId="{3C3B0BBC-4250-4EA5-879E-0DAEC895FD0C}" dt="2022-03-21T16:43:59.685" v="4144" actId="14100"/>
        <pc:sldMkLst>
          <pc:docMk/>
          <pc:sldMk cId="3104710079" sldId="553"/>
        </pc:sldMkLst>
        <pc:graphicFrameChg chg="add del mod">
          <ac:chgData name="Alexander Modestou" userId="14182a46-6ff7-49b2-a3d4-e6775f5c12c1" providerId="ADAL" clId="{3C3B0BBC-4250-4EA5-879E-0DAEC895FD0C}" dt="2022-03-21T16:43:49.823" v="4139" actId="478"/>
          <ac:graphicFrameMkLst>
            <pc:docMk/>
            <pc:sldMk cId="3104710079" sldId="553"/>
            <ac:graphicFrameMk id="3" creationId="{E614FA73-DE0F-4417-AA4D-9F7072B22203}"/>
          </ac:graphicFrameMkLst>
        </pc:graphicFrameChg>
        <pc:graphicFrameChg chg="add del mod">
          <ac:chgData name="Alexander Modestou" userId="14182a46-6ff7-49b2-a3d4-e6775f5c12c1" providerId="ADAL" clId="{3C3B0BBC-4250-4EA5-879E-0DAEC895FD0C}" dt="2022-03-21T16:43:51.311" v="4141"/>
          <ac:graphicFrameMkLst>
            <pc:docMk/>
            <pc:sldMk cId="3104710079" sldId="553"/>
            <ac:graphicFrameMk id="5" creationId="{1BD66308-0F3E-4141-A502-72379BB277BE}"/>
          </ac:graphicFrameMkLst>
        </pc:graphicFrameChg>
        <pc:graphicFrameChg chg="del">
          <ac:chgData name="Alexander Modestou" userId="14182a46-6ff7-49b2-a3d4-e6775f5c12c1" providerId="ADAL" clId="{3C3B0BBC-4250-4EA5-879E-0DAEC895FD0C}" dt="2022-03-16T16:37:04.761" v="2962" actId="478"/>
          <ac:graphicFrameMkLst>
            <pc:docMk/>
            <pc:sldMk cId="3104710079" sldId="553"/>
            <ac:graphicFrameMk id="5" creationId="{43507B13-EF64-4986-BD0E-AA9728BEB611}"/>
          </ac:graphicFrameMkLst>
        </pc:graphicFrameChg>
        <pc:graphicFrameChg chg="add mod modGraphic">
          <ac:chgData name="Alexander Modestou" userId="14182a46-6ff7-49b2-a3d4-e6775f5c12c1" providerId="ADAL" clId="{3C3B0BBC-4250-4EA5-879E-0DAEC895FD0C}" dt="2022-03-21T16:43:59.685" v="4144" actId="14100"/>
          <ac:graphicFrameMkLst>
            <pc:docMk/>
            <pc:sldMk cId="3104710079" sldId="553"/>
            <ac:graphicFrameMk id="6" creationId="{47A6C017-DD94-4476-AE3C-1D7B52CEA95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psnc-my.sharepoint.com/personal/alexander_modestou_dpsnc_net/Documents/BudgetDevelopment_FY22-23/BudgetLineItems_0224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psnc-my.sharepoint.com/personal/alexander_modestou_dpsnc_net/Documents/BudgetDevelopment_FY22-23/ESSER_Fund_Update_0210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psnc-my.sharepoint.com/personal/alexander_modestou_dpsnc_net/Documents/BudgetDevelopment_FY22-23/ESSER_Fund_Update_0210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psnc-my.sharepoint.com/personal/alexander_modestou_dpsnc_net/Documents/BudgetDevelopment_FY22-23/ESSER_Fund_Update_0210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1.bin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dpsnc-my.sharepoint.com/personal/alexander_modestou_dpsnc_net/Documents/BudgetDevelopment_FY22-23/FY23_budget_at_a_glance_03242022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https://dpsnc-my.sharepoint.com/personal/alexander_modestou_dpsnc_net/Documents/BudgetDevelopment_FY22-23/FY23_budget_at_a_glance_03242022.xlsx" TargetMode="External"/><Relationship Id="rId4" Type="http://schemas.openxmlformats.org/officeDocument/2006/relationships/themeOverride" Target="../theme/themeOverride2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dpsnc-my.sharepoint.com/personal/alexander_modestou_dpsnc_net/Documents/BudgetDevelopment_FY22-23/FY23_budget_at_a_glance_03242022.xlsx" TargetMode="External"/><Relationship Id="rId4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Durham</a:t>
            </a:r>
            <a:r>
              <a:rPr lang="en-US" sz="1400" b="1" baseline="0"/>
              <a:t> County </a:t>
            </a:r>
            <a:r>
              <a:rPr lang="en-US" sz="1400" b="1"/>
              <a:t>K-12 Public School Enrollment Trends</a:t>
            </a:r>
          </a:p>
          <a:p>
            <a:pPr>
              <a:defRPr/>
            </a:pPr>
            <a:r>
              <a:rPr lang="en-US" sz="1200"/>
              <a:t>(FY 2012-13</a:t>
            </a:r>
            <a:r>
              <a:rPr lang="en-US" sz="1200" baseline="0"/>
              <a:t> to FY 2021-22 and FY 2022-23 Projection)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ADM_DPS!$B$52</c:f>
              <c:strCache>
                <c:ptCount val="1"/>
                <c:pt idx="0">
                  <c:v> TOTAL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8B0-4FB5-A800-AAAA45486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ADM_DPS!$A$57:$A$67</c:f>
              <c:strCache>
                <c:ptCount val="11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2020-21</c:v>
                </c:pt>
                <c:pt idx="9">
                  <c:v>2021-22</c:v>
                </c:pt>
                <c:pt idx="10">
                  <c:v>2022-23 Projection</c:v>
                </c:pt>
              </c:strCache>
              <c:extLst/>
            </c:strRef>
          </c:cat>
          <c:val>
            <c:numRef>
              <c:f>ADM_DPS!$B$57:$B$67</c:f>
              <c:numCache>
                <c:formatCode>#,##0_);[Red]\(#,##0\)</c:formatCode>
                <c:ptCount val="11"/>
                <c:pt idx="0">
                  <c:v>36581</c:v>
                </c:pt>
                <c:pt idx="1">
                  <c:v>38080</c:v>
                </c:pt>
                <c:pt idx="2">
                  <c:v>38987</c:v>
                </c:pt>
                <c:pt idx="3">
                  <c:v>39448</c:v>
                </c:pt>
                <c:pt idx="4">
                  <c:v>39686</c:v>
                </c:pt>
                <c:pt idx="5">
                  <c:v>39687</c:v>
                </c:pt>
                <c:pt idx="6">
                  <c:v>39477</c:v>
                </c:pt>
                <c:pt idx="7">
                  <c:v>40145</c:v>
                </c:pt>
                <c:pt idx="8">
                  <c:v>39070</c:v>
                </c:pt>
                <c:pt idx="9">
                  <c:v>38817</c:v>
                </c:pt>
                <c:pt idx="10">
                  <c:v>39132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8B0-4FB5-A800-AAAA454862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80995375"/>
        <c:axId val="1380993711"/>
      </c:barChart>
      <c:lineChart>
        <c:grouping val="standard"/>
        <c:varyColors val="0"/>
        <c:ser>
          <c:idx val="1"/>
          <c:order val="1"/>
          <c:tx>
            <c:strRef>
              <c:f>ADM_DPS!$C$52</c:f>
              <c:strCache>
                <c:ptCount val="1"/>
                <c:pt idx="0">
                  <c:v> DPS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8B0-4FB5-A800-AAAA45486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ADM_DPS!$A$57:$A$67</c:f>
              <c:strCache>
                <c:ptCount val="11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2020-21</c:v>
                </c:pt>
                <c:pt idx="9">
                  <c:v>2021-22</c:v>
                </c:pt>
                <c:pt idx="10">
                  <c:v>2022-23 Projection</c:v>
                </c:pt>
              </c:strCache>
              <c:extLst/>
            </c:strRef>
          </c:cat>
          <c:val>
            <c:numRef>
              <c:f>ADM_DPS!$C$57:$C$67</c:f>
              <c:numCache>
                <c:formatCode>#,##0_);[Red]\(#,##0\)</c:formatCode>
                <c:ptCount val="11"/>
                <c:pt idx="0">
                  <c:v>33072</c:v>
                </c:pt>
                <c:pt idx="1">
                  <c:v>33296</c:v>
                </c:pt>
                <c:pt idx="2">
                  <c:v>33750</c:v>
                </c:pt>
                <c:pt idx="3">
                  <c:v>33501</c:v>
                </c:pt>
                <c:pt idx="4">
                  <c:v>33275</c:v>
                </c:pt>
                <c:pt idx="5">
                  <c:v>33181</c:v>
                </c:pt>
                <c:pt idx="6">
                  <c:v>32520</c:v>
                </c:pt>
                <c:pt idx="7">
                  <c:v>33024</c:v>
                </c:pt>
                <c:pt idx="8">
                  <c:v>31603</c:v>
                </c:pt>
                <c:pt idx="9">
                  <c:v>31432</c:v>
                </c:pt>
                <c:pt idx="10">
                  <c:v>31620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28B0-4FB5-A800-AAAA454862CA}"/>
            </c:ext>
          </c:extLst>
        </c:ser>
        <c:ser>
          <c:idx val="2"/>
          <c:order val="2"/>
          <c:tx>
            <c:strRef>
              <c:f>ADM_DPS!$D$52</c:f>
              <c:strCache>
                <c:ptCount val="1"/>
                <c:pt idx="0">
                  <c:v>  Charter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8B0-4FB5-A800-AAAA45486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ADM_DPS!$A$57:$A$67</c:f>
              <c:strCache>
                <c:ptCount val="11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2020-21</c:v>
                </c:pt>
                <c:pt idx="9">
                  <c:v>2021-22</c:v>
                </c:pt>
                <c:pt idx="10">
                  <c:v>2022-23 Projection</c:v>
                </c:pt>
              </c:strCache>
              <c:extLst/>
            </c:strRef>
          </c:cat>
          <c:val>
            <c:numRef>
              <c:f>ADM_DPS!$D$57:$D$67</c:f>
              <c:numCache>
                <c:formatCode>#,##0_);[Red]\(#,##0\)</c:formatCode>
                <c:ptCount val="11"/>
                <c:pt idx="0">
                  <c:v>3509</c:v>
                </c:pt>
                <c:pt idx="1">
                  <c:v>4784</c:v>
                </c:pt>
                <c:pt idx="2">
                  <c:v>5237</c:v>
                </c:pt>
                <c:pt idx="3">
                  <c:v>5947</c:v>
                </c:pt>
                <c:pt idx="4">
                  <c:v>6411</c:v>
                </c:pt>
                <c:pt idx="5">
                  <c:v>6506</c:v>
                </c:pt>
                <c:pt idx="6">
                  <c:v>6957</c:v>
                </c:pt>
                <c:pt idx="7">
                  <c:v>7121</c:v>
                </c:pt>
                <c:pt idx="8">
                  <c:v>7467</c:v>
                </c:pt>
                <c:pt idx="9">
                  <c:v>7385</c:v>
                </c:pt>
                <c:pt idx="10">
                  <c:v>7512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28B0-4FB5-A800-AAAA454862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80995375"/>
        <c:axId val="1380993711"/>
      </c:lineChart>
      <c:catAx>
        <c:axId val="138099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993711"/>
        <c:crosses val="autoZero"/>
        <c:auto val="1"/>
        <c:lblAlgn val="ctr"/>
        <c:lblOffset val="100"/>
        <c:noMultiLvlLbl val="0"/>
      </c:catAx>
      <c:valAx>
        <c:axId val="138099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99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Current &amp; Proposed DPS Teacher Salary Supplement </a:t>
            </a:r>
          </a:p>
          <a:p>
            <a:pPr>
              <a:defRPr b="1"/>
            </a:pPr>
            <a:r>
              <a:rPr lang="en-US" sz="1400" b="1"/>
              <a:t>w/ Comparison to Wake, Orange, &amp; Chapel Hill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Summary!$I$72</c:f>
              <c:strCache>
                <c:ptCount val="1"/>
                <c:pt idx="0">
                  <c:v>DPS 
2016-17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Summary!$H$73:$H$104</c:f>
              <c:strCach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31+</c:v>
                </c:pt>
              </c:strCache>
            </c:strRef>
          </c:cat>
          <c:val>
            <c:numRef>
              <c:f>Summary!$I$73:$I$104</c:f>
              <c:numCache>
                <c:formatCode>"$"#,##0_);[Red]\("$"#,##0\)</c:formatCode>
                <c:ptCount val="32"/>
                <c:pt idx="0">
                  <c:v>4375</c:v>
                </c:pt>
                <c:pt idx="1">
                  <c:v>4468.75</c:v>
                </c:pt>
                <c:pt idx="2">
                  <c:v>4500</c:v>
                </c:pt>
                <c:pt idx="3">
                  <c:v>4531.25</c:v>
                </c:pt>
                <c:pt idx="4">
                  <c:v>4593.75</c:v>
                </c:pt>
                <c:pt idx="5">
                  <c:v>4656.25</c:v>
                </c:pt>
                <c:pt idx="6">
                  <c:v>4750</c:v>
                </c:pt>
                <c:pt idx="7">
                  <c:v>4812.5</c:v>
                </c:pt>
                <c:pt idx="8">
                  <c:v>4875</c:v>
                </c:pt>
                <c:pt idx="9">
                  <c:v>4937.5</c:v>
                </c:pt>
                <c:pt idx="10">
                  <c:v>5433.75</c:v>
                </c:pt>
                <c:pt idx="11">
                  <c:v>5637.5000000000009</c:v>
                </c:pt>
                <c:pt idx="12">
                  <c:v>5845.0000000000009</c:v>
                </c:pt>
                <c:pt idx="13">
                  <c:v>6056.2499999999991</c:v>
                </c:pt>
                <c:pt idx="14">
                  <c:v>6271.25</c:v>
                </c:pt>
                <c:pt idx="15">
                  <c:v>6674.375</c:v>
                </c:pt>
                <c:pt idx="16">
                  <c:v>6787.5</c:v>
                </c:pt>
                <c:pt idx="17">
                  <c:v>6900.625</c:v>
                </c:pt>
                <c:pt idx="18">
                  <c:v>7013.75</c:v>
                </c:pt>
                <c:pt idx="19">
                  <c:v>7126.875</c:v>
                </c:pt>
                <c:pt idx="20">
                  <c:v>7680</c:v>
                </c:pt>
                <c:pt idx="21">
                  <c:v>7800</c:v>
                </c:pt>
                <c:pt idx="22">
                  <c:v>7920</c:v>
                </c:pt>
                <c:pt idx="23">
                  <c:v>8040.0000000000009</c:v>
                </c:pt>
                <c:pt idx="24">
                  <c:v>8160.0000000000009</c:v>
                </c:pt>
                <c:pt idx="25">
                  <c:v>8797.5</c:v>
                </c:pt>
                <c:pt idx="26">
                  <c:v>8925</c:v>
                </c:pt>
                <c:pt idx="27">
                  <c:v>9052.5</c:v>
                </c:pt>
                <c:pt idx="28">
                  <c:v>9180</c:v>
                </c:pt>
                <c:pt idx="29">
                  <c:v>9307.5</c:v>
                </c:pt>
                <c:pt idx="30">
                  <c:v>9435</c:v>
                </c:pt>
                <c:pt idx="31">
                  <c:v>9435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6B-4D4B-BA0F-76E1F70A9516}"/>
            </c:ext>
          </c:extLst>
        </c:ser>
        <c:ser>
          <c:idx val="1"/>
          <c:order val="1"/>
          <c:tx>
            <c:strRef>
              <c:f>Summary!$J$72</c:f>
              <c:strCache>
                <c:ptCount val="1"/>
                <c:pt idx="0">
                  <c:v>DPS
2021-22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Summary!$H$73:$H$104</c:f>
              <c:strCach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31+</c:v>
                </c:pt>
              </c:strCache>
            </c:strRef>
          </c:cat>
          <c:val>
            <c:numRef>
              <c:f>Summary!$J$73:$J$104</c:f>
              <c:numCache>
                <c:formatCode>"$"#,##0_);[Red]\("$"#,##0\)</c:formatCode>
                <c:ptCount val="32"/>
                <c:pt idx="0">
                  <c:v>5675</c:v>
                </c:pt>
                <c:pt idx="1">
                  <c:v>5675</c:v>
                </c:pt>
                <c:pt idx="2">
                  <c:v>5830</c:v>
                </c:pt>
                <c:pt idx="3">
                  <c:v>5985</c:v>
                </c:pt>
                <c:pt idx="4">
                  <c:v>6140</c:v>
                </c:pt>
                <c:pt idx="5">
                  <c:v>6295</c:v>
                </c:pt>
                <c:pt idx="6">
                  <c:v>6450</c:v>
                </c:pt>
                <c:pt idx="7">
                  <c:v>6605</c:v>
                </c:pt>
                <c:pt idx="8">
                  <c:v>6760</c:v>
                </c:pt>
                <c:pt idx="9">
                  <c:v>6915</c:v>
                </c:pt>
                <c:pt idx="10">
                  <c:v>7070</c:v>
                </c:pt>
                <c:pt idx="11">
                  <c:v>7225</c:v>
                </c:pt>
                <c:pt idx="12">
                  <c:v>7380</c:v>
                </c:pt>
                <c:pt idx="13">
                  <c:v>7535</c:v>
                </c:pt>
                <c:pt idx="14">
                  <c:v>7690</c:v>
                </c:pt>
                <c:pt idx="15">
                  <c:v>7845</c:v>
                </c:pt>
                <c:pt idx="16">
                  <c:v>8000</c:v>
                </c:pt>
                <c:pt idx="17">
                  <c:v>8155</c:v>
                </c:pt>
                <c:pt idx="18">
                  <c:v>8310</c:v>
                </c:pt>
                <c:pt idx="19">
                  <c:v>8465</c:v>
                </c:pt>
                <c:pt idx="20">
                  <c:v>8620</c:v>
                </c:pt>
                <c:pt idx="21">
                  <c:v>8775</c:v>
                </c:pt>
                <c:pt idx="22">
                  <c:v>8930</c:v>
                </c:pt>
                <c:pt idx="23">
                  <c:v>9085</c:v>
                </c:pt>
                <c:pt idx="24">
                  <c:v>9240</c:v>
                </c:pt>
                <c:pt idx="25">
                  <c:v>9395</c:v>
                </c:pt>
                <c:pt idx="26">
                  <c:v>9550</c:v>
                </c:pt>
                <c:pt idx="27">
                  <c:v>9705</c:v>
                </c:pt>
                <c:pt idx="28">
                  <c:v>9860</c:v>
                </c:pt>
                <c:pt idx="29">
                  <c:v>10015</c:v>
                </c:pt>
                <c:pt idx="30">
                  <c:v>10170</c:v>
                </c:pt>
                <c:pt idx="31">
                  <c:v>10325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6B-4D4B-BA0F-76E1F70A9516}"/>
            </c:ext>
          </c:extLst>
        </c:ser>
        <c:ser>
          <c:idx val="2"/>
          <c:order val="2"/>
          <c:tx>
            <c:strRef>
              <c:f>Summary!$K$72</c:f>
              <c:strCache>
                <c:ptCount val="1"/>
                <c:pt idx="0">
                  <c:v>DPS
2022-23 
Proposal</c:v>
                </c:pt>
              </c:strCache>
            </c:strRef>
          </c:tx>
          <c:spPr>
            <a:ln w="38100" cap="rnd">
              <a:solidFill>
                <a:srgbClr val="4F81BD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Summary!$H$73:$H$104</c:f>
              <c:strCach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31+</c:v>
                </c:pt>
              </c:strCache>
            </c:strRef>
          </c:cat>
          <c:val>
            <c:numRef>
              <c:f>Summary!$K$73:$K$104</c:f>
              <c:numCache>
                <c:formatCode>"$"#,##0_);[Red]\("$"#,##0\)</c:formatCode>
                <c:ptCount val="32"/>
                <c:pt idx="0">
                  <c:v>6500</c:v>
                </c:pt>
                <c:pt idx="1">
                  <c:v>6655</c:v>
                </c:pt>
                <c:pt idx="2">
                  <c:v>6810</c:v>
                </c:pt>
                <c:pt idx="3">
                  <c:v>6965</c:v>
                </c:pt>
                <c:pt idx="4">
                  <c:v>7120</c:v>
                </c:pt>
                <c:pt idx="5">
                  <c:v>7275</c:v>
                </c:pt>
                <c:pt idx="6">
                  <c:v>7430</c:v>
                </c:pt>
                <c:pt idx="7">
                  <c:v>7585</c:v>
                </c:pt>
                <c:pt idx="8">
                  <c:v>7740</c:v>
                </c:pt>
                <c:pt idx="9">
                  <c:v>7895</c:v>
                </c:pt>
                <c:pt idx="10">
                  <c:v>8050</c:v>
                </c:pt>
                <c:pt idx="11">
                  <c:v>8205</c:v>
                </c:pt>
                <c:pt idx="12">
                  <c:v>8360</c:v>
                </c:pt>
                <c:pt idx="13">
                  <c:v>8515</c:v>
                </c:pt>
                <c:pt idx="14">
                  <c:v>8670</c:v>
                </c:pt>
                <c:pt idx="15">
                  <c:v>8825</c:v>
                </c:pt>
                <c:pt idx="16">
                  <c:v>8980</c:v>
                </c:pt>
                <c:pt idx="17">
                  <c:v>9135</c:v>
                </c:pt>
                <c:pt idx="18">
                  <c:v>9290</c:v>
                </c:pt>
                <c:pt idx="19">
                  <c:v>9445</c:v>
                </c:pt>
                <c:pt idx="20">
                  <c:v>9600</c:v>
                </c:pt>
                <c:pt idx="21">
                  <c:v>9755</c:v>
                </c:pt>
                <c:pt idx="22">
                  <c:v>9910</c:v>
                </c:pt>
                <c:pt idx="23">
                  <c:v>10065</c:v>
                </c:pt>
                <c:pt idx="24">
                  <c:v>10220</c:v>
                </c:pt>
                <c:pt idx="25">
                  <c:v>10375</c:v>
                </c:pt>
                <c:pt idx="26">
                  <c:v>10600</c:v>
                </c:pt>
                <c:pt idx="27">
                  <c:v>10825</c:v>
                </c:pt>
                <c:pt idx="28">
                  <c:v>11050</c:v>
                </c:pt>
                <c:pt idx="29">
                  <c:v>11275</c:v>
                </c:pt>
                <c:pt idx="30">
                  <c:v>11500</c:v>
                </c:pt>
                <c:pt idx="31">
                  <c:v>11725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6B-4D4B-BA0F-76E1F70A9516}"/>
            </c:ext>
          </c:extLst>
        </c:ser>
        <c:ser>
          <c:idx val="3"/>
          <c:order val="3"/>
          <c:tx>
            <c:strRef>
              <c:f>Summary!$L$72</c:f>
              <c:strCache>
                <c:ptCount val="1"/>
                <c:pt idx="0">
                  <c:v>WCPSS
2021-22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Summary!$H$73:$H$104</c:f>
              <c:strCach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31+</c:v>
                </c:pt>
              </c:strCache>
            </c:strRef>
          </c:cat>
          <c:val>
            <c:numRef>
              <c:f>Summary!$L$73:$L$104</c:f>
              <c:numCache>
                <c:formatCode>"$"#,##0_);[Red]\("$"#,##0\)</c:formatCode>
                <c:ptCount val="32"/>
                <c:pt idx="0">
                  <c:v>6432</c:v>
                </c:pt>
                <c:pt idx="1">
                  <c:v>6437</c:v>
                </c:pt>
                <c:pt idx="2">
                  <c:v>6621</c:v>
                </c:pt>
                <c:pt idx="3">
                  <c:v>6680</c:v>
                </c:pt>
                <c:pt idx="4">
                  <c:v>6960</c:v>
                </c:pt>
                <c:pt idx="5">
                  <c:v>6965</c:v>
                </c:pt>
                <c:pt idx="6">
                  <c:v>7152</c:v>
                </c:pt>
                <c:pt idx="7">
                  <c:v>7157</c:v>
                </c:pt>
                <c:pt idx="8">
                  <c:v>7343</c:v>
                </c:pt>
                <c:pt idx="9">
                  <c:v>7450</c:v>
                </c:pt>
                <c:pt idx="10">
                  <c:v>7685</c:v>
                </c:pt>
                <c:pt idx="11">
                  <c:v>7690</c:v>
                </c:pt>
                <c:pt idx="12">
                  <c:v>7971</c:v>
                </c:pt>
                <c:pt idx="13">
                  <c:v>7976</c:v>
                </c:pt>
                <c:pt idx="14">
                  <c:v>8482</c:v>
                </c:pt>
                <c:pt idx="15">
                  <c:v>8487</c:v>
                </c:pt>
                <c:pt idx="16">
                  <c:v>8865</c:v>
                </c:pt>
                <c:pt idx="17">
                  <c:v>9007</c:v>
                </c:pt>
                <c:pt idx="18">
                  <c:v>9196</c:v>
                </c:pt>
                <c:pt idx="19">
                  <c:v>9441</c:v>
                </c:pt>
                <c:pt idx="20">
                  <c:v>9635</c:v>
                </c:pt>
                <c:pt idx="21">
                  <c:v>9635</c:v>
                </c:pt>
                <c:pt idx="22">
                  <c:v>9829</c:v>
                </c:pt>
                <c:pt idx="23">
                  <c:v>9829</c:v>
                </c:pt>
                <c:pt idx="24">
                  <c:v>10353</c:v>
                </c:pt>
                <c:pt idx="25">
                  <c:v>10363</c:v>
                </c:pt>
                <c:pt idx="26">
                  <c:v>10891</c:v>
                </c:pt>
                <c:pt idx="27">
                  <c:v>10891</c:v>
                </c:pt>
                <c:pt idx="28">
                  <c:v>10891</c:v>
                </c:pt>
                <c:pt idx="29">
                  <c:v>12086</c:v>
                </c:pt>
                <c:pt idx="30">
                  <c:v>12086</c:v>
                </c:pt>
                <c:pt idx="31">
                  <c:v>12617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6B-4D4B-BA0F-76E1F70A9516}"/>
            </c:ext>
          </c:extLst>
        </c:ser>
        <c:ser>
          <c:idx val="4"/>
          <c:order val="4"/>
          <c:tx>
            <c:strRef>
              <c:f>Summary!$M$72</c:f>
              <c:strCache>
                <c:ptCount val="1"/>
                <c:pt idx="0">
                  <c:v>CHCCS
2021-22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Summary!$H$73:$H$104</c:f>
              <c:strCach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31+</c:v>
                </c:pt>
              </c:strCache>
            </c:strRef>
          </c:cat>
          <c:val>
            <c:numRef>
              <c:f>Summary!$M$73:$M$104</c:f>
              <c:numCache>
                <c:formatCode>"$"#,##0_);[Red]\("$"#,##0\)</c:formatCode>
                <c:ptCount val="32"/>
                <c:pt idx="0">
                  <c:v>5950</c:v>
                </c:pt>
                <c:pt idx="1">
                  <c:v>6120</c:v>
                </c:pt>
                <c:pt idx="2">
                  <c:v>6290</c:v>
                </c:pt>
                <c:pt idx="3">
                  <c:v>6460.0000000000009</c:v>
                </c:pt>
                <c:pt idx="4">
                  <c:v>6630.0000000000009</c:v>
                </c:pt>
                <c:pt idx="5">
                  <c:v>6800.0000000000009</c:v>
                </c:pt>
                <c:pt idx="6">
                  <c:v>6970.0000000000009</c:v>
                </c:pt>
                <c:pt idx="7">
                  <c:v>7140.0000000000009</c:v>
                </c:pt>
                <c:pt idx="8">
                  <c:v>7310.0000000000009</c:v>
                </c:pt>
                <c:pt idx="9">
                  <c:v>7480.0000000000009</c:v>
                </c:pt>
                <c:pt idx="10">
                  <c:v>7650.0000000000009</c:v>
                </c:pt>
                <c:pt idx="11">
                  <c:v>7820.0000000000009</c:v>
                </c:pt>
                <c:pt idx="12">
                  <c:v>7990.0000000000009</c:v>
                </c:pt>
                <c:pt idx="13">
                  <c:v>8160.0000000000009</c:v>
                </c:pt>
                <c:pt idx="14">
                  <c:v>8330</c:v>
                </c:pt>
                <c:pt idx="15">
                  <c:v>8500</c:v>
                </c:pt>
                <c:pt idx="16">
                  <c:v>8500</c:v>
                </c:pt>
                <c:pt idx="17">
                  <c:v>8500</c:v>
                </c:pt>
                <c:pt idx="18">
                  <c:v>8500</c:v>
                </c:pt>
                <c:pt idx="19">
                  <c:v>8500</c:v>
                </c:pt>
                <c:pt idx="20">
                  <c:v>10500</c:v>
                </c:pt>
                <c:pt idx="21">
                  <c:v>10500</c:v>
                </c:pt>
                <c:pt idx="22">
                  <c:v>10500</c:v>
                </c:pt>
                <c:pt idx="23">
                  <c:v>10500</c:v>
                </c:pt>
                <c:pt idx="24">
                  <c:v>10500</c:v>
                </c:pt>
                <c:pt idx="25">
                  <c:v>13520</c:v>
                </c:pt>
                <c:pt idx="26">
                  <c:v>13520</c:v>
                </c:pt>
                <c:pt idx="27">
                  <c:v>13520</c:v>
                </c:pt>
                <c:pt idx="28">
                  <c:v>13520</c:v>
                </c:pt>
                <c:pt idx="29">
                  <c:v>13520</c:v>
                </c:pt>
                <c:pt idx="30">
                  <c:v>13520</c:v>
                </c:pt>
                <c:pt idx="31">
                  <c:v>13520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6B-4D4B-BA0F-76E1F70A9516}"/>
            </c:ext>
          </c:extLst>
        </c:ser>
        <c:ser>
          <c:idx val="5"/>
          <c:order val="5"/>
          <c:tx>
            <c:strRef>
              <c:f>Summary!$N$72</c:f>
              <c:strCache>
                <c:ptCount val="1"/>
                <c:pt idx="0">
                  <c:v>Orange
2021-22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Summary!$H$73:$H$104</c:f>
              <c:strCach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31+</c:v>
                </c:pt>
              </c:strCache>
            </c:strRef>
          </c:cat>
          <c:val>
            <c:numRef>
              <c:f>Summary!$N$73:$N$104</c:f>
              <c:numCache>
                <c:formatCode>"$"#,##0_);[Red]\("$"#,##0\)</c:formatCode>
                <c:ptCount val="32"/>
                <c:pt idx="0">
                  <c:v>4200</c:v>
                </c:pt>
                <c:pt idx="1">
                  <c:v>4320</c:v>
                </c:pt>
                <c:pt idx="2">
                  <c:v>4440</c:v>
                </c:pt>
                <c:pt idx="3">
                  <c:v>4560</c:v>
                </c:pt>
                <c:pt idx="4">
                  <c:v>4680</c:v>
                </c:pt>
                <c:pt idx="5">
                  <c:v>4800</c:v>
                </c:pt>
                <c:pt idx="6">
                  <c:v>5740.0000000000009</c:v>
                </c:pt>
                <c:pt idx="7">
                  <c:v>5880.0000000000009</c:v>
                </c:pt>
                <c:pt idx="8">
                  <c:v>6020.0000000000009</c:v>
                </c:pt>
                <c:pt idx="9">
                  <c:v>6160.0000000000009</c:v>
                </c:pt>
                <c:pt idx="10">
                  <c:v>6300.0000000000009</c:v>
                </c:pt>
                <c:pt idx="11">
                  <c:v>6440.0000000000009</c:v>
                </c:pt>
                <c:pt idx="12">
                  <c:v>6580.0000000000009</c:v>
                </c:pt>
                <c:pt idx="13">
                  <c:v>6720.0000000000009</c:v>
                </c:pt>
                <c:pt idx="14">
                  <c:v>7840</c:v>
                </c:pt>
                <c:pt idx="15">
                  <c:v>8000</c:v>
                </c:pt>
                <c:pt idx="16">
                  <c:v>8000</c:v>
                </c:pt>
                <c:pt idx="17">
                  <c:v>8000</c:v>
                </c:pt>
                <c:pt idx="18">
                  <c:v>8000</c:v>
                </c:pt>
                <c:pt idx="19">
                  <c:v>8000</c:v>
                </c:pt>
                <c:pt idx="20">
                  <c:v>9000</c:v>
                </c:pt>
                <c:pt idx="21">
                  <c:v>9000</c:v>
                </c:pt>
                <c:pt idx="22">
                  <c:v>9000</c:v>
                </c:pt>
                <c:pt idx="23">
                  <c:v>9000</c:v>
                </c:pt>
                <c:pt idx="24">
                  <c:v>9000</c:v>
                </c:pt>
                <c:pt idx="25">
                  <c:v>9360</c:v>
                </c:pt>
                <c:pt idx="26">
                  <c:v>9360</c:v>
                </c:pt>
                <c:pt idx="27">
                  <c:v>9360</c:v>
                </c:pt>
                <c:pt idx="28">
                  <c:v>9360</c:v>
                </c:pt>
                <c:pt idx="29">
                  <c:v>9360</c:v>
                </c:pt>
                <c:pt idx="30">
                  <c:v>9360</c:v>
                </c:pt>
                <c:pt idx="31">
                  <c:v>9360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D6B-4D4B-BA0F-76E1F70A9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5856496"/>
        <c:axId val="995849424"/>
      </c:lineChart>
      <c:catAx>
        <c:axId val="99585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849424"/>
        <c:crosses val="autoZero"/>
        <c:auto val="1"/>
        <c:lblAlgn val="ctr"/>
        <c:lblOffset val="100"/>
        <c:noMultiLvlLbl val="0"/>
      </c:catAx>
      <c:valAx>
        <c:axId val="995849424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856496"/>
        <c:crosses val="autoZero"/>
        <c:crossBetween val="between"/>
      </c:valAx>
      <c:spPr>
        <a:noFill/>
        <a:ln w="381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/>
              <a:t>FY 2022-23 Superintendent's Proposed Budget</a:t>
            </a:r>
            <a:r>
              <a:rPr lang="en-US" sz="1300" b="1" baseline="0" dirty="0"/>
              <a:t>- Personnel Summary </a:t>
            </a:r>
            <a:br>
              <a:rPr lang="en-US" sz="1300" b="1" baseline="0" dirty="0"/>
            </a:br>
            <a:r>
              <a:rPr lang="en-US" sz="1300" b="1" baseline="0" dirty="0"/>
              <a:t>(Full-Time Equivalent Positions)</a:t>
            </a:r>
            <a:endParaRPr lang="en-US" sz="13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'FTE Summary'!$C$14</c:f>
              <c:strCache>
                <c:ptCount val="1"/>
                <c:pt idx="0">
                  <c:v>FTEs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'FTE Summary'!$B$15:$B$21</c:f>
              <c:strCache>
                <c:ptCount val="7"/>
                <c:pt idx="0">
                  <c:v>Before/After School Care</c:v>
                </c:pt>
                <c:pt idx="1">
                  <c:v>Central Admin.</c:v>
                </c:pt>
                <c:pt idx="2">
                  <c:v>School Leadership</c:v>
                </c:pt>
                <c:pt idx="3">
                  <c:v>Technical &amp; Administrative Support</c:v>
                </c:pt>
                <c:pt idx="4">
                  <c:v>Operational Support</c:v>
                </c:pt>
                <c:pt idx="5">
                  <c:v>Instructional Support</c:v>
                </c:pt>
                <c:pt idx="6">
                  <c:v>Teachers</c:v>
                </c:pt>
              </c:strCache>
            </c:strRef>
          </c:cat>
          <c:val>
            <c:numRef>
              <c:f>'FTE Summary'!$C$15:$C$21</c:f>
              <c:numCache>
                <c:formatCode>#,##0</c:formatCode>
                <c:ptCount val="7"/>
                <c:pt idx="0">
                  <c:v>81.214999999999975</c:v>
                </c:pt>
                <c:pt idx="1">
                  <c:v>103</c:v>
                </c:pt>
                <c:pt idx="2">
                  <c:v>167</c:v>
                </c:pt>
                <c:pt idx="3">
                  <c:v>320.63</c:v>
                </c:pt>
                <c:pt idx="4">
                  <c:v>801.67499999999995</c:v>
                </c:pt>
                <c:pt idx="5">
                  <c:v>1217.3685999999993</c:v>
                </c:pt>
                <c:pt idx="6">
                  <c:v>2581.0000000000005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A-4973-8D82-CCB2AE6AF5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2758575"/>
        <c:axId val="1342763567"/>
      </c:barChart>
      <c:catAx>
        <c:axId val="1342758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2763567"/>
        <c:crosses val="autoZero"/>
        <c:auto val="1"/>
        <c:lblAlgn val="ctr"/>
        <c:lblOffset val="100"/>
        <c:noMultiLvlLbl val="0"/>
      </c:catAx>
      <c:valAx>
        <c:axId val="1342763567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275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Summary of CRRSA and ARP K-12 Emergency Relief Funding Allocations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ESSERSummary!$F$15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D8-4840-8DA0-44608226B5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D8-4840-8DA0-44608226B5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D8-4840-8DA0-44608226B5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D8-4840-8DA0-44608226B5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D8-4840-8DA0-44608226B5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D8-4840-8DA0-44608226B5E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D8-4840-8DA0-44608226B5E8}"/>
                </c:ext>
              </c:extLst>
            </c:dLbl>
            <c:dLbl>
              <c:idx val="2"/>
              <c:layout>
                <c:manualLayout>
                  <c:x val="0.11847836328151289"/>
                  <c:y val="1.63106029939775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D8-4840-8DA0-44608226B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ESSERSummary!$E$16:$E$21</c:f>
              <c:strCache>
                <c:ptCount val="6"/>
                <c:pt idx="0">
                  <c:v>Operational Services</c:v>
                </c:pt>
                <c:pt idx="1">
                  <c:v>Academic Services</c:v>
                </c:pt>
                <c:pt idx="2">
                  <c:v>Staff Recruitment and Retention</c:v>
                </c:pt>
                <c:pt idx="3">
                  <c:v>School-Level Strategies</c:v>
                </c:pt>
                <c:pt idx="4">
                  <c:v>Administrative Services</c:v>
                </c:pt>
                <c:pt idx="5">
                  <c:v>Ancillary Services</c:v>
                </c:pt>
              </c:strCache>
            </c:strRef>
          </c:cat>
          <c:val>
            <c:numRef>
              <c:f>ESSERSummary!$F$16:$F$21</c:f>
              <c:numCache>
                <c:formatCode>"$"#,##0</c:formatCode>
                <c:ptCount val="6"/>
                <c:pt idx="0">
                  <c:v>53744539.486098617</c:v>
                </c:pt>
                <c:pt idx="1">
                  <c:v>53261914.347761869</c:v>
                </c:pt>
                <c:pt idx="2">
                  <c:v>28267514.478950534</c:v>
                </c:pt>
                <c:pt idx="3">
                  <c:v>13332546.454341946</c:v>
                </c:pt>
                <c:pt idx="4">
                  <c:v>1669359.7068099566</c:v>
                </c:pt>
                <c:pt idx="5">
                  <c:v>640793.52603701537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D8-4840-8DA0-44608226B5E8}"/>
            </c:ext>
          </c:extLst>
        </c:ser>
        <c:ser>
          <c:idx val="1"/>
          <c:order val="1"/>
          <c:tx>
            <c:strRef>
              <c:f>ESSERSummary!$G$15</c:f>
              <c:strCache>
                <c:ptCount val="1"/>
                <c:pt idx="0">
                  <c:v>Percent of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3D8-4840-8DA0-44608226B5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3D8-4840-8DA0-44608226B5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3D8-4840-8DA0-44608226B5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3D8-4840-8DA0-44608226B5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3D8-4840-8DA0-44608226B5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3D8-4840-8DA0-44608226B5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ESSERSummary!$E$16:$E$21</c:f>
              <c:strCache>
                <c:ptCount val="6"/>
                <c:pt idx="0">
                  <c:v>Operational Services</c:v>
                </c:pt>
                <c:pt idx="1">
                  <c:v>Academic Services</c:v>
                </c:pt>
                <c:pt idx="2">
                  <c:v>Staff Recruitment and Retention</c:v>
                </c:pt>
                <c:pt idx="3">
                  <c:v>School-Level Strategies</c:v>
                </c:pt>
                <c:pt idx="4">
                  <c:v>Administrative Services</c:v>
                </c:pt>
                <c:pt idx="5">
                  <c:v>Ancillary Services</c:v>
                </c:pt>
              </c:strCache>
            </c:strRef>
          </c:cat>
          <c:val>
            <c:numRef>
              <c:f>ESSERSummary!$G$16:$G$21</c:f>
              <c:numCache>
                <c:formatCode>0.0%</c:formatCode>
                <c:ptCount val="6"/>
                <c:pt idx="0">
                  <c:v>0.35612063397860494</c:v>
                </c:pt>
                <c:pt idx="1">
                  <c:v>0.35292267616034229</c:v>
                </c:pt>
                <c:pt idx="2">
                  <c:v>8.834376368779856E-2</c:v>
                </c:pt>
                <c:pt idx="3">
                  <c:v>0.18730545044203165</c:v>
                </c:pt>
                <c:pt idx="4">
                  <c:v>1.1061466761311993E-2</c:v>
                </c:pt>
                <c:pt idx="5">
                  <c:v>4.246008969910571E-3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3D8-4840-8DA0-44608226B5E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Summary of CRRSA and ARP K-12 Emergency Relief Funding Allocations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ESSERSummary!$F$15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03-4ABB-8FC6-7D0A87749F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03-4ABB-8FC6-7D0A87749F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03-4ABB-8FC6-7D0A87749F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03-4ABB-8FC6-7D0A87749F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03-4ABB-8FC6-7D0A87749F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03-4ABB-8FC6-7D0A87749F7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A03-4ABB-8FC6-7D0A87749F7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A03-4ABB-8FC6-7D0A87749F73}"/>
                </c:ext>
              </c:extLst>
            </c:dLbl>
            <c:dLbl>
              <c:idx val="2"/>
              <c:layout>
                <c:manualLayout>
                  <c:x val="0.11847836328151289"/>
                  <c:y val="1.63106029939775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03-4ABB-8FC6-7D0A87749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ESSERSummary!$E$16:$E$21</c:f>
              <c:strCache>
                <c:ptCount val="6"/>
                <c:pt idx="0">
                  <c:v>Operational Services</c:v>
                </c:pt>
                <c:pt idx="1">
                  <c:v>Academic Services</c:v>
                </c:pt>
                <c:pt idx="2">
                  <c:v>Staff Recruitment and Retention</c:v>
                </c:pt>
                <c:pt idx="3">
                  <c:v>School-Level Strategies</c:v>
                </c:pt>
                <c:pt idx="4">
                  <c:v>Administrative Services</c:v>
                </c:pt>
                <c:pt idx="5">
                  <c:v>Ancillary Services</c:v>
                </c:pt>
              </c:strCache>
            </c:strRef>
          </c:cat>
          <c:val>
            <c:numRef>
              <c:f>ESSERSummary!$F$16:$F$21</c:f>
              <c:numCache>
                <c:formatCode>"$"#,##0</c:formatCode>
                <c:ptCount val="6"/>
                <c:pt idx="0">
                  <c:v>53744539.486098617</c:v>
                </c:pt>
                <c:pt idx="1">
                  <c:v>53261914.347761869</c:v>
                </c:pt>
                <c:pt idx="2">
                  <c:v>28267514.478950534</c:v>
                </c:pt>
                <c:pt idx="3">
                  <c:v>13332546.454341946</c:v>
                </c:pt>
                <c:pt idx="4">
                  <c:v>1669359.7068099566</c:v>
                </c:pt>
                <c:pt idx="5">
                  <c:v>640793.52603701537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03-4ABB-8FC6-7D0A87749F73}"/>
            </c:ext>
          </c:extLst>
        </c:ser>
        <c:ser>
          <c:idx val="1"/>
          <c:order val="1"/>
          <c:tx>
            <c:strRef>
              <c:f>ESSERSummary!$G$15</c:f>
              <c:strCache>
                <c:ptCount val="1"/>
                <c:pt idx="0">
                  <c:v>Percent of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A03-4ABB-8FC6-7D0A87749F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A03-4ABB-8FC6-7D0A87749F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2A03-4ABB-8FC6-7D0A87749F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2A03-4ABB-8FC6-7D0A87749F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2A03-4ABB-8FC6-7D0A87749F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2A03-4ABB-8FC6-7D0A87749F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ESSERSummary!$E$16:$E$21</c:f>
              <c:strCache>
                <c:ptCount val="6"/>
                <c:pt idx="0">
                  <c:v>Operational Services</c:v>
                </c:pt>
                <c:pt idx="1">
                  <c:v>Academic Services</c:v>
                </c:pt>
                <c:pt idx="2">
                  <c:v>Staff Recruitment and Retention</c:v>
                </c:pt>
                <c:pt idx="3">
                  <c:v>School-Level Strategies</c:v>
                </c:pt>
                <c:pt idx="4">
                  <c:v>Administrative Services</c:v>
                </c:pt>
                <c:pt idx="5">
                  <c:v>Ancillary Services</c:v>
                </c:pt>
              </c:strCache>
            </c:strRef>
          </c:cat>
          <c:val>
            <c:numRef>
              <c:f>ESSERSummary!$G$16:$G$21</c:f>
              <c:numCache>
                <c:formatCode>0.0%</c:formatCode>
                <c:ptCount val="6"/>
                <c:pt idx="0">
                  <c:v>0.35612063397860494</c:v>
                </c:pt>
                <c:pt idx="1">
                  <c:v>0.35292267616034229</c:v>
                </c:pt>
                <c:pt idx="2">
                  <c:v>8.834376368779856E-2</c:v>
                </c:pt>
                <c:pt idx="3">
                  <c:v>0.18730545044203165</c:v>
                </c:pt>
                <c:pt idx="4">
                  <c:v>1.1061466761311993E-2</c:v>
                </c:pt>
                <c:pt idx="5">
                  <c:v>4.246008969910571E-3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A03-4ABB-8FC6-7D0A87749F7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Summary of CRRSA and ARP K-12 Emergency Relief Funding Allocations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ESSERSummary!$F$15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D9-46C7-99C0-620E8BBD0E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D9-46C7-99C0-620E8BBD0E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D9-46C7-99C0-620E8BBD0E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D9-46C7-99C0-620E8BBD0E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D9-46C7-99C0-620E8BBD0E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D9-46C7-99C0-620E8BBD0EC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BD9-46C7-99C0-620E8BBD0EC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BD9-46C7-99C0-620E8BBD0ECE}"/>
                </c:ext>
              </c:extLst>
            </c:dLbl>
            <c:dLbl>
              <c:idx val="2"/>
              <c:layout>
                <c:manualLayout>
                  <c:x val="0.11847836328151289"/>
                  <c:y val="1.6310602993977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D9-46C7-99C0-620E8BBD0E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ESSERSummary!$E$16:$E$21</c:f>
              <c:strCache>
                <c:ptCount val="6"/>
                <c:pt idx="0">
                  <c:v>Operational Services</c:v>
                </c:pt>
                <c:pt idx="1">
                  <c:v>Academic Services</c:v>
                </c:pt>
                <c:pt idx="2">
                  <c:v>Staff Recruitment and Retention</c:v>
                </c:pt>
                <c:pt idx="3">
                  <c:v>School-Level Strategies</c:v>
                </c:pt>
                <c:pt idx="4">
                  <c:v>Administrative Services</c:v>
                </c:pt>
                <c:pt idx="5">
                  <c:v>Ancillary Services</c:v>
                </c:pt>
              </c:strCache>
            </c:strRef>
          </c:cat>
          <c:val>
            <c:numRef>
              <c:f>ESSERSummary!$F$16:$F$21</c:f>
              <c:numCache>
                <c:formatCode>"$"#,##0</c:formatCode>
                <c:ptCount val="6"/>
                <c:pt idx="0">
                  <c:v>53744539.486098617</c:v>
                </c:pt>
                <c:pt idx="1">
                  <c:v>53261914.347761869</c:v>
                </c:pt>
                <c:pt idx="2">
                  <c:v>28267514.478950534</c:v>
                </c:pt>
                <c:pt idx="3">
                  <c:v>13332546.454341946</c:v>
                </c:pt>
                <c:pt idx="4">
                  <c:v>1669359.7068099566</c:v>
                </c:pt>
                <c:pt idx="5">
                  <c:v>640793.52603701537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D9-46C7-99C0-620E8BBD0ECE}"/>
            </c:ext>
          </c:extLst>
        </c:ser>
        <c:ser>
          <c:idx val="1"/>
          <c:order val="1"/>
          <c:tx>
            <c:strRef>
              <c:f>ESSERSummary!$G$15</c:f>
              <c:strCache>
                <c:ptCount val="1"/>
                <c:pt idx="0">
                  <c:v>Percent of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BD9-46C7-99C0-620E8BBD0E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BD9-46C7-99C0-620E8BBD0E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2BD9-46C7-99C0-620E8BBD0E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2BD9-46C7-99C0-620E8BBD0E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2BD9-46C7-99C0-620E8BBD0E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2BD9-46C7-99C0-620E8BBD0E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ESSERSummary!$E$16:$E$21</c:f>
              <c:strCache>
                <c:ptCount val="6"/>
                <c:pt idx="0">
                  <c:v>Operational Services</c:v>
                </c:pt>
                <c:pt idx="1">
                  <c:v>Academic Services</c:v>
                </c:pt>
                <c:pt idx="2">
                  <c:v>Staff Recruitment and Retention</c:v>
                </c:pt>
                <c:pt idx="3">
                  <c:v>School-Level Strategies</c:v>
                </c:pt>
                <c:pt idx="4">
                  <c:v>Administrative Services</c:v>
                </c:pt>
                <c:pt idx="5">
                  <c:v>Ancillary Services</c:v>
                </c:pt>
              </c:strCache>
            </c:strRef>
          </c:cat>
          <c:val>
            <c:numRef>
              <c:f>ESSERSummary!$G$16:$G$21</c:f>
              <c:numCache>
                <c:formatCode>0.0%</c:formatCode>
                <c:ptCount val="6"/>
                <c:pt idx="0">
                  <c:v>0.35612063397860494</c:v>
                </c:pt>
                <c:pt idx="1">
                  <c:v>0.35292267616034229</c:v>
                </c:pt>
                <c:pt idx="2">
                  <c:v>8.834376368779856E-2</c:v>
                </c:pt>
                <c:pt idx="3">
                  <c:v>0.18730545044203165</c:v>
                </c:pt>
                <c:pt idx="4">
                  <c:v>1.1061466761311993E-2</c:v>
                </c:pt>
                <c:pt idx="5">
                  <c:v>4.246008969910571E-3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BD9-46C7-99C0-620E8BBD0EC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Trends in State Health Insurance Costs and Retirement Contribution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PowerPoint]Revised for actual 2009-2019'!$T$16</c:f>
              <c:strCache>
                <c:ptCount val="1"/>
                <c:pt idx="0">
                  <c:v>Hospital Insurance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PowerPoint]Revised for actual 2009-2019'!$R$17:$R$31</c:f>
              <c:strCache>
                <c:ptCount val="12"/>
                <c:pt idx="0">
                  <c:v>2011-12 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  <c:pt idx="8">
                  <c:v>2019-20</c:v>
                </c:pt>
                <c:pt idx="9">
                  <c:v>2020-21</c:v>
                </c:pt>
                <c:pt idx="10">
                  <c:v>2021-22</c:v>
                </c:pt>
                <c:pt idx="11">
                  <c:v>2022-23 Estimate</c:v>
                </c:pt>
              </c:strCache>
              <c:extLst/>
            </c:strRef>
          </c:cat>
          <c:val>
            <c:numRef>
              <c:f>'[Chart in Microsoft PowerPoint]Revised for actual 2009-2019'!$T$17:$T$31</c:f>
              <c:numCache>
                <c:formatCode>"$"#,##0</c:formatCode>
                <c:ptCount val="12"/>
                <c:pt idx="0">
                  <c:v>4931</c:v>
                </c:pt>
                <c:pt idx="1">
                  <c:v>5192</c:v>
                </c:pt>
                <c:pt idx="2">
                  <c:v>5285</c:v>
                </c:pt>
                <c:pt idx="3">
                  <c:v>5378</c:v>
                </c:pt>
                <c:pt idx="4">
                  <c:v>5471</c:v>
                </c:pt>
                <c:pt idx="5">
                  <c:v>5659</c:v>
                </c:pt>
                <c:pt idx="6">
                  <c:v>5869</c:v>
                </c:pt>
                <c:pt idx="7">
                  <c:v>6104</c:v>
                </c:pt>
                <c:pt idx="8">
                  <c:v>6206</c:v>
                </c:pt>
                <c:pt idx="9">
                  <c:v>6326</c:v>
                </c:pt>
                <c:pt idx="10">
                  <c:v>7019</c:v>
                </c:pt>
                <c:pt idx="11">
                  <c:v>7500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FDE-47AC-AC4C-5A490DB55A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14938304"/>
        <c:axId val="1314918336"/>
      </c:barChart>
      <c:lineChart>
        <c:grouping val="stacked"/>
        <c:varyColors val="0"/>
        <c:ser>
          <c:idx val="0"/>
          <c:order val="0"/>
          <c:tx>
            <c:strRef>
              <c:f>'[Chart in Microsoft PowerPoint]Revised for actual 2009-2019'!$S$16</c:f>
              <c:strCache>
                <c:ptCount val="1"/>
                <c:pt idx="0">
                  <c:v>Retirement Rate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PowerPoint]Revised for actual 2009-2019'!$R$17:$R$31</c:f>
              <c:strCache>
                <c:ptCount val="12"/>
                <c:pt idx="0">
                  <c:v>2011-12 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  <c:pt idx="8">
                  <c:v>2019-20</c:v>
                </c:pt>
                <c:pt idx="9">
                  <c:v>2020-21</c:v>
                </c:pt>
                <c:pt idx="10">
                  <c:v>2021-22</c:v>
                </c:pt>
                <c:pt idx="11">
                  <c:v>2022-23 Estimate</c:v>
                </c:pt>
              </c:strCache>
              <c:extLst/>
            </c:strRef>
          </c:cat>
          <c:val>
            <c:numRef>
              <c:f>'[Chart in Microsoft PowerPoint]Revised for actual 2009-2019'!$S$17:$S$31</c:f>
              <c:numCache>
                <c:formatCode>0.0%</c:formatCode>
                <c:ptCount val="12"/>
                <c:pt idx="0">
                  <c:v>0.13120000000000001</c:v>
                </c:pt>
                <c:pt idx="1">
                  <c:v>0.14230000000000001</c:v>
                </c:pt>
                <c:pt idx="2">
                  <c:v>0.1469</c:v>
                </c:pt>
                <c:pt idx="3">
                  <c:v>0.15210000000000001</c:v>
                </c:pt>
                <c:pt idx="4">
                  <c:v>0.1532</c:v>
                </c:pt>
                <c:pt idx="5">
                  <c:v>0.1633</c:v>
                </c:pt>
                <c:pt idx="6">
                  <c:v>0.17130000000000001</c:v>
                </c:pt>
                <c:pt idx="7">
                  <c:v>0.18859999999999999</c:v>
                </c:pt>
                <c:pt idx="8">
                  <c:v>0.19700000000000001</c:v>
                </c:pt>
                <c:pt idx="9">
                  <c:v>0.21679999999999999</c:v>
                </c:pt>
                <c:pt idx="10">
                  <c:v>0.22889999999999999</c:v>
                </c:pt>
                <c:pt idx="11">
                  <c:v>0.245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FDE-47AC-AC4C-5A490DB55A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23639552"/>
        <c:axId val="1123639136"/>
      </c:lineChart>
      <c:valAx>
        <c:axId val="13149183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Employer Health Insurance Contribution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938304"/>
        <c:crosses val="max"/>
        <c:crossBetween val="between"/>
      </c:valAx>
      <c:catAx>
        <c:axId val="131493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918336"/>
        <c:crosses val="autoZero"/>
        <c:auto val="1"/>
        <c:lblAlgn val="ctr"/>
        <c:lblOffset val="100"/>
        <c:noMultiLvlLbl val="0"/>
      </c:catAx>
      <c:valAx>
        <c:axId val="1123639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Retirement</a:t>
                </a:r>
                <a:r>
                  <a:rPr lang="en-US" sz="1200" baseline="0"/>
                  <a:t> Contirbution Rate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39552"/>
        <c:crosses val="autoZero"/>
        <c:crossBetween val="between"/>
      </c:valAx>
      <c:catAx>
        <c:axId val="11236395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12363913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'Fund Summary'!$B$4:$C$10</cx:f>
        <cx:lvl ptCount="7">
          <cx:pt idx="0">State</cx:pt>
          <cx:pt idx="1">Local</cx:pt>
          <cx:pt idx="2">Federal (recurring)</cx:pt>
          <cx:pt idx="3">Federal - COVID Relief</cx:pt>
          <cx:pt idx="4">Capital Fund</cx:pt>
          <cx:pt idx="5">Child Nutrition Fund</cx:pt>
          <cx:pt idx="6">Grant</cx:pt>
        </cx:lvl>
        <cx:lvl ptCount="7">
          <cx:pt idx="0">General Funds</cx:pt>
          <cx:pt idx="1">General Funds</cx:pt>
          <cx:pt idx="2">General Funds</cx:pt>
          <cx:pt idx="3">Special Funds</cx:pt>
          <cx:pt idx="4">Special Funds</cx:pt>
          <cx:pt idx="5">Special Funds</cx:pt>
          <cx:pt idx="6">Special Funds</cx:pt>
        </cx:lvl>
      </cx:strDim>
      <cx:numDim type="size">
        <cx:f>'Fund Summary'!$D$4:$D$10</cx:f>
        <cx:lvl ptCount="7" formatCode="&quot;$&quot;#,##0">
          <cx:pt idx="0">234143178</cx:pt>
          <cx:pt idx="1">151572926</cx:pt>
          <cx:pt idx="2">38545050</cx:pt>
          <cx:pt idx="3">112223022.13999999</cx:pt>
          <cx:pt idx="4">109358533.995</cx:pt>
          <cx:pt idx="5">19039716</cx:pt>
          <cx:pt idx="6">13490355.659999996</cx:pt>
        </cx:lvl>
      </cx:numDim>
    </cx:data>
    <cx:data id="1">
      <cx:strDim type="cat">
        <cx:f>'Fund Summary'!$B$4:$C$10</cx:f>
        <cx:lvl ptCount="7">
          <cx:pt idx="0">State</cx:pt>
          <cx:pt idx="1">Local</cx:pt>
          <cx:pt idx="2">Federal (recurring)</cx:pt>
          <cx:pt idx="3">Federal - COVID Relief</cx:pt>
          <cx:pt idx="4">Capital Fund</cx:pt>
          <cx:pt idx="5">Child Nutrition Fund</cx:pt>
          <cx:pt idx="6">Grant</cx:pt>
        </cx:lvl>
        <cx:lvl ptCount="7">
          <cx:pt idx="0">General Funds</cx:pt>
          <cx:pt idx="1">General Funds</cx:pt>
          <cx:pt idx="2">General Funds</cx:pt>
          <cx:pt idx="3">Special Funds</cx:pt>
          <cx:pt idx="4">Special Funds</cx:pt>
          <cx:pt idx="5">Special Funds</cx:pt>
          <cx:pt idx="6">Special Funds</cx:pt>
        </cx:lvl>
      </cx:strDim>
      <cx:numDim type="size">
        <cx:f>'Fund Summary'!$F$4:$F$10</cx:f>
        <cx:lvl ptCount="7" formatCode="0.0%">
          <cx:pt idx="0">0.34515414574925651</cx:pt>
          <cx:pt idx="1">0.22343603703988879</cx:pt>
          <cx:pt idx="2">0.056819865175027136</cx:pt>
          <cx:pt idx="3">0.16542972411577841</cx:pt>
          <cx:pt idx="4">0.16120713703405554</cx:pt>
          <cx:pt idx="5">0.028066745174563451</cx:pt>
          <cx:pt idx="6">0.019886345711430237</cx:pt>
        </cx:lvl>
      </cx:numDim>
    </cx:data>
  </cx:chartData>
  <cx:chart>
    <cx:plotArea>
      <cx:plotAreaRegion>
        <cx:series layoutId="treemap" uniqueId="{651EB0F9-508A-4620-8F09-4BCA5876725B}" formatIdx="0">
          <cx:tx>
            <cx:txData>
              <cx:f>'Fund Summary'!$D$3</cx:f>
              <cx:v>Amount</cx:v>
            </cx:txData>
          </cx:tx>
          <cx:dataLabels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1" value="1"/>
            <cx:separator>
</cx:separator>
            <cx:dataLabel idx="6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lang="en-US" sz="1200" b="0" i="0" u="none" strike="noStrike" kern="1200" baseline="0">
                      <a:solidFill>
                        <a:sysClr val="window" lastClr="FFFFFF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pPr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Capital Fund
$109,358,534</a:t>
                  </a:r>
                </a:p>
              </cx:txPr>
              <cx:visibility seriesName="0" categoryName="1" value="1"/>
              <cx:separator>
</cx:separator>
            </cx:dataLabel>
            <cx:dataLabel idx="7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lang="en-US" sz="1000" b="0" i="0" u="none" strike="noStrike" kern="1200" baseline="0">
                      <a:solidFill>
                        <a:sysClr val="window" lastClr="FFFFFF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Child Nutrition Fund
$19,039,716</a:t>
                  </a:r>
                </a:p>
              </cx:txPr>
              <cx:visibility seriesName="0" categoryName="1" value="1"/>
              <cx:separator>
</cx:separator>
            </cx:dataLabel>
            <cx:dataLabel idx="8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800"/>
                  </a:pPr>
                  <a:r>
                    <a:rPr lang="en-US" sz="800">
                      <a:latin typeface="Arial" panose="020B0604020202020204" pitchFamily="34" charset="0"/>
                      <a:cs typeface="Arial" panose="020B0604020202020204" pitchFamily="34" charset="0"/>
                    </a:rPr>
                    <a:t>Grant
$13,490,356</a:t>
                  </a:r>
                </a:p>
              </cx:txPr>
              <cx:visibility seriesName="0" categoryName="1" value="1"/>
              <cx:separator>
</cx:separator>
            </cx:dataLabel>
            <cx:dataLabelHidden idx="0"/>
          </cx:dataLabels>
          <cx:dataId val="0"/>
          <cx:layoutPr/>
        </cx:series>
        <cx:series layoutId="treemap" hidden="1" uniqueId="{B36B19CF-A3E0-496F-9921-BA8897F156F1}" formatIdx="1">
          <cx:tx>
            <cx:txData>
              <cx:f>'Fund Summary'!$F$3</cx:f>
              <cx:v>% of Total</cx:v>
            </cx:txData>
          </cx:tx>
          <cx:dataLabels>
            <cx:visibility seriesName="0" categoryName="1" value="0"/>
          </cx:dataLabels>
          <cx:dataId val="1"/>
          <cx:layoutPr/>
        </cx:series>
      </cx:plotAreaRegion>
    </cx:plotArea>
    <cx:legend pos="t" align="ctr" overlay="0">
      <cx:txPr>
        <a:bodyPr spcFirstLastPara="1" vertOverflow="ellipsis" wrap="square" lIns="0" tIns="0" rIns="0" bIns="0" anchor="ctr" anchorCtr="1"/>
        <a:lstStyle/>
        <a:p>
          <a:pPr>
            <a:defRPr lang="en-US" sz="1000" b="0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'Purpose Summary'!$B$13:$B$19</cx:f>
        <cx:lvl ptCount="7">
          <cx:pt idx="0">School-Based Instructional Services</cx:pt>
          <cx:pt idx="1">Capital Investments</cx:pt>
          <cx:pt idx="2">Operational Support</cx:pt>
          <cx:pt idx="3">Administrative &amp; Instructional Support</cx:pt>
          <cx:pt idx="4">Indirect Cost and Transfers</cx:pt>
          <cx:pt idx="5">Ancillary Services</cx:pt>
          <cx:pt idx="6">Information Technology </cx:pt>
        </cx:lvl>
      </cx:strDim>
      <cx:numDim type="size">
        <cx:f>'Purpose Summary'!$C$13:$C$19</cx:f>
        <cx:lvl ptCount="7" formatCode="&quot;$&quot;#,##0">
          <cx:pt idx="0">407069180.58999997</cx:pt>
          <cx:pt idx="1">133634045.995</cx:pt>
          <cx:pt idx="2">64593568.5</cx:pt>
          <cx:pt idx="3">25094196.670000002</cx:pt>
          <cx:pt idx="4">5409208.9600000009</cx:pt>
          <cx:pt idx="5">27215830.24000001</cx:pt>
          <cx:pt idx="6">15356750.84</cx:pt>
        </cx:lvl>
      </cx:numDim>
    </cx:data>
  </cx:chartData>
  <cx:chart>
    <cx:plotArea>
      <cx:plotAreaRegion>
        <cx:series layoutId="treemap" uniqueId="{A1A9791D-DA19-4550-9E72-394A78627EA9}">
          <cx:tx>
            <cx:txData>
              <cx:f>'Purpose Summary'!$C$12</cx:f>
              <cx:v>Current Budget</cx:v>
            </cx:txData>
          </cx:tx>
          <cx:dataLabels pos="inEnd">
            <cx:visibility seriesName="0" categoryName="1" value="1"/>
            <cx:separator>
</cx:separator>
            <cx:dataLabelHidden idx="4"/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'Object Summary'!$A$3:$B$8</cx:f>
        <cx:lvl ptCount="6">
          <cx:pt idx="0">Salaries</cx:pt>
          <cx:pt idx="1">Benefits</cx:pt>
          <cx:pt idx="2">Purchased Services</cx:pt>
          <cx:pt idx="3">Supplies and Materials</cx:pt>
          <cx:pt idx="4">Transfers</cx:pt>
          <cx:pt idx="5">Capital Investments</cx:pt>
        </cx:lvl>
        <cx:lvl ptCount="6">
          <cx:pt idx="0">Personnel</cx:pt>
          <cx:pt idx="1">Personnel</cx:pt>
          <cx:pt idx="2">Non-Personnel</cx:pt>
          <cx:pt idx="3">Non-Personnel</cx:pt>
          <cx:pt idx="4">Non-Personnel</cx:pt>
          <cx:pt idx="5">Non-Personnel</cx:pt>
        </cx:lvl>
      </cx:strDim>
      <cx:numDim type="size">
        <cx:f>'Object Summary'!$C$3:$C$8</cx:f>
        <cx:lvl ptCount="6" formatCode="&quot;$&quot;#,##0">
          <cx:pt idx="0">320871236.63999999</cx:pt>
          <cx:pt idx="1">128118751.5</cx:pt>
          <cx:pt idx="2">43548758.079999998</cx:pt>
          <cx:pt idx="3">49672022.847499989</cx:pt>
          <cx:pt idx="4">464592</cx:pt>
          <cx:pt idx="5">135697420.72750005</cx:pt>
        </cx:lvl>
      </cx:numDim>
    </cx:data>
  </cx:chartData>
  <cx:chart>
    <cx:plotArea>
      <cx:plotAreaRegion>
        <cx:series layoutId="treemap" uniqueId="{876CEFCB-CA26-4668-B004-8067A276767E}">
          <cx:tx>
            <cx:txData>
              <cx:f>'Object Summary'!$C$2</cx:f>
              <cx:v>Budgeted Amount</cx:v>
            </cx:txData>
          </cx:tx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3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 sz="13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1" value="1"/>
            <cx:separator>
</cx:separator>
            <cx:dataLabel idx="4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lang="en-US" sz="1100" b="0" i="0" u="none" strike="noStrike" kern="1200" baseline="0">
                      <a:solidFill>
                        <a:sysClr val="window" lastClr="FFFFFF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pPr>
                  <a:r>
                    <a:rPr lang="en-US" sz="1100">
                      <a:latin typeface="Arial" panose="020B0604020202020204" pitchFamily="34" charset="0"/>
                      <a:cs typeface="Arial" panose="020B0604020202020204" pitchFamily="34" charset="0"/>
                    </a:rPr>
                    <a:t>Purchased Services
$43,548,758</a:t>
                  </a:r>
                </a:p>
              </cx:txPr>
              <cx:visibility seriesName="0" categoryName="1" value="1"/>
              <cx:separator>
</cx:separator>
            </cx:dataLabel>
            <cx:dataLabel idx="5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100"/>
                  </a:pPr>
                  <a:r>
                    <a:rPr lang="en-US" sz="1100">
                      <a:latin typeface="Arial" panose="020B0604020202020204" pitchFamily="34" charset="0"/>
                      <a:cs typeface="Arial" panose="020B0604020202020204" pitchFamily="34" charset="0"/>
                    </a:rPr>
                    <a:t>Supplies and Materials
$49,672,023</a:t>
                  </a:r>
                </a:p>
              </cx:txPr>
              <cx:visibility seriesName="0" categoryName="1" value="1"/>
              <cx:separator>
</cx:separator>
            </cx:dataLabel>
            <cx:dataLabel idx="7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Capital Investments
$135,697,421</a:t>
                  </a:r>
                </a:p>
              </cx:txPr>
              <cx:visibility seriesName="0" categoryName="1" value="1"/>
              <cx:separator>
</cx:separator>
            </cx:dataLabel>
            <cx:dataLabelHidden idx="0"/>
            <cx:dataLabelHidden idx="3"/>
          </cx:dataLabels>
          <cx:dataId val="0"/>
          <cx:layoutPr>
            <cx:parentLabelLayout val="overlapping"/>
          </cx:layoutPr>
        </cx:series>
      </cx:plotAreaRegion>
    </cx:plotArea>
    <cx:legend pos="t" align="ctr" overlay="0">
      <cx:txPr>
        <a:bodyPr spcFirstLastPara="1" vertOverflow="ellipsis" wrap="square" lIns="0" tIns="0" rIns="0" bIns="0" anchor="ctr" anchorCtr="1"/>
        <a:lstStyle/>
        <a:p>
          <a:pPr>
            <a:defRPr sz="13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47939AB-E4D3-44F9-9C92-A30726C59F0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96A11BA7-D2CC-47B9-9702-4A2C325E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0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/>
          <a:lstStyle>
            <a:lvl1pPr algn="r">
              <a:defRPr sz="1200"/>
            </a:lvl1pPr>
          </a:lstStyle>
          <a:p>
            <a:fld id="{0EE9EA42-623C-45E6-B6F5-F6541EAD83C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9" tIns="46577" rIns="93149" bIns="465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49" tIns="46577" rIns="93149" bIns="465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 anchor="b"/>
          <a:lstStyle>
            <a:lvl1pPr algn="r">
              <a:defRPr sz="1200"/>
            </a:lvl1pPr>
          </a:lstStyle>
          <a:p>
            <a:fld id="{F1229F4D-B961-47FD-87FB-0176E65E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Charter school growth has slowed in Durham as well during the pandemic, and is projected to grow slightly in 2022-23, driven primarily by Excelsior and Discovery Charter.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09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98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0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remaining $2.5M is budgeted for high-quality school curriculum beyond what can be support with existing state and local funds, as well as contracted services for SEL and other student supports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HR recruitment support includes: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2">
                    <a:lumMod val="75000"/>
                  </a:schemeClr>
                </a:solidFill>
                <a:latin typeface="+mn-lt"/>
              </a:rPr>
              <a:t>including Latinx recruitment, testing reimbursement, TA to teacher program support, EC recruitment, and transitional support efforts.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7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Charter school growth has slowed in Durham as well during the pandemic, and is projected to grow slightly in 2022-23, driven primarily by Excelsior and Discovery Charter.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4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Charter school growth has slowed in Durham as well during the pandemic, and is projected to grow slightly in 2022-23, driven primarily by Excelsior and Discovery Charter.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8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DPS will continue to use non-recurring ESSER funds in FY 2022-23 for additional school support staff such as mental health counselors and school counselors.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local support be required to maintain these positions in subsequent fiscal years if the state does not increase instructional support allotments.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DPS will continue to use non-recurring ESSER funds in FY 2022-23 for additional school support staff such as mental health counselors and school counselors.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local support be required to maintain these positions in subsequent fiscal years if the state does not increase instructional support allotments.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0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7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>
                <a:solidFill>
                  <a:schemeClr val="tx2">
                    <a:lumMod val="75000"/>
                  </a:schemeClr>
                </a:solidFill>
                <a:latin typeface="+mn-lt"/>
              </a:rPr>
              <a:t>The CARES act also includes smaller, more targeted allotments in specific areas: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Program code 165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Digital Curricula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$232K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utilized for Nearpod software.</a:t>
            </a:r>
            <a:b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0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Program code 166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Learning Management System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$23K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utilized for Canvas subscriptions.</a:t>
            </a:r>
            <a:b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0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Program code 167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Exceptional Children grants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$208K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budgeted for enhanced summer programming.</a:t>
            </a:r>
            <a:b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0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Program code 169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Specialized Instructional Support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$680K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is allotted to support temporary employment or contracted services for school counselors, school nurses, school psychologists, and school socials workers. </a:t>
            </a:r>
            <a:b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0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Program code 170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Supplemental Instructional Services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+mn-lt"/>
              </a:rPr>
              <a:t>$509K 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+mn-lt"/>
              </a:rPr>
              <a:t>–  is allotted for support the academic needs of at-risk students. </a:t>
            </a:r>
            <a:endParaRPr lang="en-US" sz="1000">
              <a:solidFill>
                <a:schemeClr val="tx2"/>
              </a:solidFill>
              <a:latin typeface="+mn-l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29F4D-B961-47FD-87FB-0176E65E83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3822" y="1702425"/>
            <a:ext cx="6516356" cy="1705477"/>
          </a:xfrm>
        </p:spPr>
        <p:txBody>
          <a:bodyPr/>
          <a:lstStyle>
            <a:lvl1pPr algn="ctr">
              <a:lnSpc>
                <a:spcPct val="110000"/>
              </a:lnSpc>
              <a:defRPr sz="4400" b="1">
                <a:solidFill>
                  <a:srgbClr val="959CA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86601"/>
            <a:ext cx="9144000" cy="437977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959CA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5029-89C5-4496-A5F0-FF1EC271B5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1313822" y="3411298"/>
            <a:ext cx="6516356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1313822" y="1702425"/>
            <a:ext cx="6516356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19" name="Picture 18" descr="DPS 2-color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2095" y="3896827"/>
            <a:ext cx="3539811" cy="11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5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1DA6-8EDA-477B-9277-2EDB85C30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5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0E97-817A-4037-830E-8C3BAA0182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1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39CC-0910-4AEF-B4F0-AA41CE423F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9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2144-10C9-47FD-BA77-AB5513E249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7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1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3822" y="1702425"/>
            <a:ext cx="6516356" cy="1705477"/>
          </a:xfrm>
        </p:spPr>
        <p:txBody>
          <a:bodyPr/>
          <a:lstStyle>
            <a:lvl1pPr algn="ctr">
              <a:lnSpc>
                <a:spcPct val="110000"/>
              </a:lnSpc>
              <a:defRPr sz="4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86601"/>
            <a:ext cx="9144000" cy="437977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5D0-8748-4B19-B727-4EDB37AC0E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1313822" y="3411298"/>
            <a:ext cx="6516356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1313822" y="1702425"/>
            <a:ext cx="6516356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19" name="Picture 18" descr="DPS 2-color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2095" y="3896827"/>
            <a:ext cx="3539811" cy="11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PS 2-color Spark only.png"/>
          <p:cNvPicPr>
            <a:picLocks noChangeAspect="1"/>
          </p:cNvPicPr>
          <p:nvPr userDrawn="1"/>
        </p:nvPicPr>
        <p:blipFill>
          <a:blip r:embed="rId2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7564" y="274638"/>
            <a:ext cx="7019235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E607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7" y="1829914"/>
            <a:ext cx="8369292" cy="427815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04D65"/>
                </a:solidFill>
                <a:latin typeface="Arial"/>
                <a:cs typeface="Arial"/>
              </a:defRPr>
            </a:lvl1pPr>
            <a:lvl2pPr marL="800100" indent="-342900">
              <a:buFont typeface="Lucida Grande"/>
              <a:buChar char="&gt;"/>
              <a:defRPr sz="2400">
                <a:solidFill>
                  <a:srgbClr val="959CA2"/>
                </a:solidFill>
                <a:latin typeface="Arial"/>
                <a:cs typeface="Arial"/>
              </a:defRPr>
            </a:lvl2pPr>
            <a:lvl3pPr marL="1138238" indent="-223838">
              <a:buFont typeface="Lucida Grande"/>
              <a:buChar char="&gt;"/>
              <a:defRPr sz="2000">
                <a:solidFill>
                  <a:srgbClr val="959CA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0891-8EB0-4DCD-A33F-64480D438B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8" y="261538"/>
            <a:ext cx="966578" cy="133866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67564" y="1600200"/>
            <a:ext cx="7019236" cy="0"/>
          </a:xfrm>
          <a:prstGeom prst="line">
            <a:avLst/>
          </a:prstGeom>
          <a:ln>
            <a:solidFill>
              <a:srgbClr val="CB3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18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CB3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119" y="2348405"/>
            <a:ext cx="60345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9CB-5148-4818-ADD0-ABF1116460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777854" y="364983"/>
            <a:ext cx="1" cy="599136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2" y="2176299"/>
            <a:ext cx="1222011" cy="16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2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1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119" y="2348405"/>
            <a:ext cx="60345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D85-91A7-4733-9063-B6B9FD6DDD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777854" y="364983"/>
            <a:ext cx="1" cy="599136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2" y="2176299"/>
            <a:ext cx="1222011" cy="16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3400" y="274638"/>
            <a:ext cx="6964203" cy="1143000"/>
          </a:xfrm>
        </p:spPr>
        <p:txBody>
          <a:bodyPr/>
          <a:lstStyle>
            <a:lvl1pPr>
              <a:defRPr>
                <a:solidFill>
                  <a:srgbClr val="3E60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980F-D8D4-4004-B696-AF26F8EEBC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333846" y="274638"/>
            <a:ext cx="1026" cy="6307275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8" name="Picture 7" descr="DPS 2-color Spark only.png"/>
          <p:cNvPicPr>
            <a:picLocks noChangeAspect="1"/>
          </p:cNvPicPr>
          <p:nvPr userDrawn="1"/>
        </p:nvPicPr>
        <p:blipFill>
          <a:blip r:embed="rId3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8" y="2271025"/>
            <a:ext cx="966578" cy="13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FBE7-004F-4003-BC80-EACABF38A4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9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0560-DAE3-434E-9352-7B06970306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2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FB17-3CD0-4CD2-8D92-3B93D0FD8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DPS 2-color Spark only.png"/>
          <p:cNvPicPr>
            <a:picLocks noChangeAspect="1"/>
          </p:cNvPicPr>
          <p:nvPr userDrawn="1"/>
        </p:nvPicPr>
        <p:blipFill>
          <a:blip r:embed="rId2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E8C53A-E87F-4ACA-B1EA-290A9671F5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4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3E6078"/>
          </a:solidFill>
          <a:latin typeface="Arial"/>
          <a:ea typeface="+mj-ea"/>
          <a:cs typeface="Arial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04D65"/>
          </a:solidFill>
          <a:latin typeface="Arial"/>
          <a:ea typeface="+mn-ea"/>
          <a:cs typeface="Arial"/>
        </a:defRPr>
      </a:lvl1pPr>
      <a:lvl2pPr marL="627063" indent="-287338" algn="l" defTabSz="457200" rtl="0" eaLnBrk="1" latinLnBrk="0" hangingPunct="1">
        <a:spcBef>
          <a:spcPct val="20000"/>
        </a:spcBef>
        <a:buFont typeface="Lucida Grande"/>
        <a:buChar char="&gt;"/>
        <a:defRPr sz="2800" kern="1200">
          <a:solidFill>
            <a:srgbClr val="959CA2"/>
          </a:solidFill>
          <a:latin typeface="Arial"/>
          <a:ea typeface="+mn-ea"/>
          <a:cs typeface="Arial"/>
        </a:defRPr>
      </a:lvl2pPr>
      <a:lvl3pPr marL="1022350" indent="-223838" algn="l" defTabSz="457200" rtl="0" eaLnBrk="1" latinLnBrk="0" hangingPunct="1">
        <a:spcBef>
          <a:spcPct val="20000"/>
        </a:spcBef>
        <a:buFont typeface="Lucida Grande"/>
        <a:buChar char="&gt;"/>
        <a:tabLst/>
        <a:defRPr sz="2400" kern="1200">
          <a:solidFill>
            <a:srgbClr val="959CA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i.nc.gov/districts-schools/district-operations/financial-and-business-services/covid-fun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2057400"/>
            <a:ext cx="8382000" cy="16002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en-US" sz="39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sz="39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7600" dirty="0">
              <a:solidFill>
                <a:schemeClr val="tx2"/>
              </a:solidFill>
              <a:effectLst/>
            </a:endParaRPr>
          </a:p>
          <a:p>
            <a:pPr algn="ctr">
              <a:defRPr/>
            </a:pPr>
            <a:r>
              <a:rPr lang="en-US" sz="16000" dirty="0">
                <a:solidFill>
                  <a:schemeClr val="tx2"/>
                </a:solidFill>
                <a:effectLst/>
              </a:rPr>
              <a:t>Superintendent’s Proposed Budget</a:t>
            </a:r>
          </a:p>
          <a:p>
            <a:pPr algn="ctr">
              <a:defRPr/>
            </a:pPr>
            <a:r>
              <a:rPr lang="en-US" sz="16000" dirty="0">
                <a:solidFill>
                  <a:schemeClr val="tx2"/>
                </a:solidFill>
                <a:effectLst/>
              </a:rPr>
              <a:t>Fiscal Year 2022-23</a:t>
            </a:r>
            <a:br>
              <a:rPr lang="en-US" sz="49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br>
              <a:rPr lang="en-US" sz="39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sz="39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900" b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86200" y="3886200"/>
            <a:ext cx="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24, 2022</a:t>
            </a:r>
          </a:p>
        </p:txBody>
      </p:sp>
    </p:spTree>
    <p:extLst>
      <p:ext uri="{BB962C8B-B14F-4D97-AF65-F5344CB8AC3E}">
        <p14:creationId xmlns:p14="http://schemas.microsoft.com/office/powerpoint/2010/main" val="178181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63562"/>
          </a:xfrm>
        </p:spPr>
        <p:txBody>
          <a:bodyPr anchor="t"/>
          <a:lstStyle/>
          <a:p>
            <a:pPr algn="ctr"/>
            <a:r>
              <a:rPr lang="en-US" sz="2800" dirty="0"/>
              <a:t>Budget Summary by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4C602A-83C9-429D-879D-5191F56E4590}"/>
              </a:ext>
            </a:extLst>
          </p:cNvPr>
          <p:cNvSpPr/>
          <p:nvPr/>
        </p:nvSpPr>
        <p:spPr>
          <a:xfrm>
            <a:off x="1898901" y="6239811"/>
            <a:ext cx="6553200" cy="23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*Excludes $33.0M in local revenues passed through to charter schools serving an estimated 7,512 Durham students in FY 2022-23</a:t>
            </a:r>
            <a:r>
              <a:rPr lang="en-US" sz="9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0000000-0008-0000-0A00-000003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0796371"/>
                  </p:ext>
                </p:extLst>
              </p:nvPr>
            </p:nvGraphicFramePr>
            <p:xfrm>
              <a:off x="1336373" y="724276"/>
              <a:ext cx="7678255" cy="3657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0000000-0008-0000-0A00-000003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6373" y="724276"/>
                <a:ext cx="7678255" cy="3657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BC6BAD-6D18-4995-886F-95A723906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75135"/>
              </p:ext>
            </p:extLst>
          </p:nvPr>
        </p:nvGraphicFramePr>
        <p:xfrm>
          <a:off x="2622800" y="4496456"/>
          <a:ext cx="5105400" cy="1628775"/>
        </p:xfrm>
        <a:graphic>
          <a:graphicData uri="http://schemas.openxmlformats.org/drawingml/2006/table">
            <a:tbl>
              <a:tblPr/>
              <a:tblGrid>
                <a:gridCol w="1510361">
                  <a:extLst>
                    <a:ext uri="{9D8B030D-6E8A-4147-A177-3AD203B41FA5}">
                      <a16:colId xmlns:a16="http://schemas.microsoft.com/office/drawing/2014/main" val="1761664138"/>
                    </a:ext>
                  </a:extLst>
                </a:gridCol>
                <a:gridCol w="1167674">
                  <a:extLst>
                    <a:ext uri="{9D8B030D-6E8A-4147-A177-3AD203B41FA5}">
                      <a16:colId xmlns:a16="http://schemas.microsoft.com/office/drawing/2014/main" val="1653897417"/>
                    </a:ext>
                  </a:extLst>
                </a:gridCol>
                <a:gridCol w="723450">
                  <a:extLst>
                    <a:ext uri="{9D8B030D-6E8A-4147-A177-3AD203B41FA5}">
                      <a16:colId xmlns:a16="http://schemas.microsoft.com/office/drawing/2014/main" val="772587230"/>
                    </a:ext>
                  </a:extLst>
                </a:gridCol>
                <a:gridCol w="1703915">
                  <a:extLst>
                    <a:ext uri="{9D8B030D-6E8A-4147-A177-3AD203B41FA5}">
                      <a16:colId xmlns:a16="http://schemas.microsoft.com/office/drawing/2014/main" val="704158146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Non-Capital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6729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$320,871,237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7881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$128,118,752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4543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Purchased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$43,548,758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4009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 and Materials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$49,672,023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46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Investments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$135,697,421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2696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$464,592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0073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$678,372,782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409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43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63562"/>
          </a:xfrm>
        </p:spPr>
        <p:txBody>
          <a:bodyPr anchor="t"/>
          <a:lstStyle/>
          <a:p>
            <a:pPr algn="ctr"/>
            <a:r>
              <a:rPr lang="en-US" sz="2800" dirty="0"/>
              <a:t>DPS Personnel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057C07-AB97-4455-A563-54194B4746CC}"/>
              </a:ext>
            </a:extLst>
          </p:cNvPr>
          <p:cNvSpPr/>
          <p:nvPr/>
        </p:nvSpPr>
        <p:spPr>
          <a:xfrm>
            <a:off x="1486150" y="3312461"/>
            <a:ext cx="7315200" cy="23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Durham Public Schools is the third largest employer in the county with 5,272 full-time equivalent employees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1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831270"/>
              </p:ext>
            </p:extLst>
          </p:nvPr>
        </p:nvGraphicFramePr>
        <p:xfrm>
          <a:off x="1486150" y="797861"/>
          <a:ext cx="7473699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87049AA-CB02-4428-B732-A54421D04E8E}"/>
              </a:ext>
            </a:extLst>
          </p:cNvPr>
          <p:cNvSpPr txBox="1"/>
          <p:nvPr/>
        </p:nvSpPr>
        <p:spPr>
          <a:xfrm>
            <a:off x="1438651" y="3545538"/>
            <a:ext cx="7568696" cy="2921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Teachers – 2,581 (49.0% of all DPS employees)</a:t>
            </a:r>
            <a:r>
              <a:rPr lang="en-US" sz="1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Includes regular classroom instruction, art/music/PE, career and technical education, and specialized instruction for students with disabilities, English language learners, and academically gifted students.</a:t>
            </a:r>
            <a:b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Instructional Support Personnel – 1,217 (23.1% of all DPS employees)</a:t>
            </a:r>
            <a:r>
              <a:rPr lang="en-US" sz="1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Includes teacher assistants, math and literacy coaches, instructional facilitators, librarians, guidance counselors, social workers, nurses, psychologists, school-based specialists, speech pathologists, physical and occupational therapists, psychologists, audiologists, bus monitors, interpreters, translators, and teacher mentors.</a:t>
            </a:r>
            <a:b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Operational Support Personnel – 802 (15.2% of all DPS employees)</a:t>
            </a:r>
            <a:r>
              <a:rPr lang="en-US" sz="1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Includes bus drivers, custodians, cafeteria workers, and skilled trades.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br>
              <a:rPr lang="en-US" sz="6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Technical &amp; Administrative Support Personnel – 321 (6.1% of all DPS employees)</a:t>
            </a:r>
            <a:r>
              <a:rPr lang="en-US" sz="1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Primarily school-based administrative support staff including treasurers, data managers, IT technicians, and secretaries, along with centralized administrative staff in finance, human resources, operations, and academic support services.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br>
              <a:rPr lang="en-US" sz="6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School Leadership – 167 (3.2% of all DPS employees)</a:t>
            </a:r>
            <a:r>
              <a:rPr lang="en-US" sz="1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Includes principals, assistant principals, and assistant principal interns. </a:t>
            </a:r>
            <a:b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Centralized Administrators – 103 (2.0% of all DPS employees)</a:t>
            </a:r>
            <a:r>
              <a:rPr lang="en-US" sz="1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Includes senior DPS leadership and other centralized directors, supervisors, and administrative specialists across academic, administrative, and operational support services. </a:t>
            </a:r>
            <a:b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Before &amp; After School Care Program – 81 (1.5% of all DPS employees) - </a:t>
            </a:r>
            <a:r>
              <a:rPr lang="en-US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includes group leaders, site managers, and administrative support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6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17526"/>
          </a:xfrm>
        </p:spPr>
        <p:txBody>
          <a:bodyPr anchor="t"/>
          <a:lstStyle/>
          <a:p>
            <a:pPr algn="ctr"/>
            <a:r>
              <a:rPr lang="en-US" sz="2800" dirty="0"/>
              <a:t>Budget Calendar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82332" y="914399"/>
            <a:ext cx="7609268" cy="5807076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March: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Present Superintendent’s Proposed Budget at BOE work session or regular meeting.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Public hearing on the FY 2022-23 Superintendent’s Proposed Budget.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Provide FY 2022-23 school planning allotments to principals.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April: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Public hearing on the FY 2022-23 Superintendent’s Proposed Budget.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BOE adopts the FY 2022-23 Superintendent’s Proposed Budget with revisions if necessary.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Allotment meetings with school principals.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May/June: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Durham County Manager’s Proposed Budget Presentation: May 9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Durham County Budget Work Sessions: May 17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June 8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18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Durham County Budget Public Hearing: May 23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endParaRPr lang="en-US" sz="18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Durham County Budget Adoption: June 13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th.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Interim Budget Resolution presented to Board of Education for FY 2022-23.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7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Discussion &amp;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4960C7B2-4CA8-4B75-8895-EE71B0DB9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08" y="3834182"/>
            <a:ext cx="4057095" cy="2704730"/>
          </a:xfrm>
          <a:prstGeom prst="rect">
            <a:avLst/>
          </a:prstGeom>
        </p:spPr>
      </p:pic>
      <p:pic>
        <p:nvPicPr>
          <p:cNvPr id="9" name="Picture 8" descr="A picture containing text, person, standing, posing&#10;&#10;Description automatically generated">
            <a:extLst>
              <a:ext uri="{FF2B5EF4-FFF2-40B4-BE49-F238E27FC236}">
                <a16:creationId xmlns:a16="http://schemas.microsoft.com/office/drawing/2014/main" id="{5949FC0E-1B05-4B9F-AEB1-8BEE86689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00" y="1218706"/>
            <a:ext cx="3656492" cy="24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857500"/>
            <a:ext cx="6964203" cy="1143000"/>
          </a:xfrm>
        </p:spPr>
        <p:txBody>
          <a:bodyPr/>
          <a:lstStyle/>
          <a:p>
            <a:pPr algn="ctr"/>
            <a:r>
              <a:rPr lang="en-US" sz="3200" dirty="0"/>
              <a:t>Federal COVID-19 Relief Funds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17526"/>
          </a:xfrm>
        </p:spPr>
        <p:txBody>
          <a:bodyPr anchor="t"/>
          <a:lstStyle/>
          <a:p>
            <a:pPr algn="ctr"/>
            <a:r>
              <a:rPr lang="en-US" sz="2800"/>
              <a:t>COVID-Related Appropriations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82332" y="914399"/>
            <a:ext cx="7609268" cy="5807076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major acts of congress provide K-12 public school districts with Coronavirus Response and Recovery funding:</a:t>
            </a:r>
          </a:p>
          <a:p>
            <a:pPr marL="735013" lvl="1" indent="-4000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Coronavirus Aid, Relief, and Economic Security (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enacted in May 2020.</a:t>
            </a:r>
          </a:p>
          <a:p>
            <a:pPr marL="735013" lvl="1" indent="-4000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Coronavirus Response and Relief Supplemental Appropriation (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CRRSA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enacted in December 2020.</a:t>
            </a:r>
          </a:p>
          <a:p>
            <a:pPr marL="735013" lvl="1" indent="-4000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Recovery Plan (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ARP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enacted in March 2021.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act includes an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 and Secondary Schools Education Relief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subsection that provides funding for K-12 education. The allocations are denoted as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 – I for CARES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 II for CRRSA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 – III for ARP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ESSER allocation for each act is for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K-12 Emergency Relief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provide school districts with the greatest flexibility on the use of funds. </a:t>
            </a:r>
          </a:p>
          <a:p>
            <a:pPr marL="677863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CARES Act – ESSER I  – K-12 Emergency Relief – PRC 163 – $11.9M – expires Sep. 30, 2022</a:t>
            </a:r>
          </a:p>
          <a:p>
            <a:pPr marL="677863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CRRSA Act – ESSER II – K-12 Emergency Relief – PRC 171 – $46.5M – expires Sep. 30, 2023</a:t>
            </a:r>
          </a:p>
          <a:p>
            <a:pPr marL="677863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 Act – ESSER III – K-12 Emergency Relief – PRC 181 – $104.3M – expires Sep. 30, 2024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8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17526"/>
          </a:xfrm>
        </p:spPr>
        <p:txBody>
          <a:bodyPr anchor="t"/>
          <a:lstStyle/>
          <a:p>
            <a:pPr algn="ctr"/>
            <a:r>
              <a:rPr lang="en-US" sz="2800"/>
              <a:t>CARES Act Appropriations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407067" y="4343399"/>
            <a:ext cx="7533068" cy="2348259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CARES Act funds were allotted to districts in the Spring of 2020 and enabled DPS to quickly pivot to a 1:1 district (device to student ratio) to support remote learning in the height of the pandemic.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DPS expended more than 60 percent of CARES Act funds in FY 2020-21, primarily on student devices and internet connectivity.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Remaining funds budgeted in the 2021-22 academic year are supporting student device refresh, educational software for digital learning, and specialized instructional support services.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7326B6-3EE6-4B7C-8A1F-398450FD484B}"/>
              </a:ext>
            </a:extLst>
          </p:cNvPr>
          <p:cNvGraphicFramePr>
            <a:graphicFrameLocks noGrp="1"/>
          </p:cNvGraphicFramePr>
          <p:nvPr/>
        </p:nvGraphicFramePr>
        <p:xfrm>
          <a:off x="1407068" y="771566"/>
          <a:ext cx="7533068" cy="3052206"/>
        </p:xfrm>
        <a:graphic>
          <a:graphicData uri="http://schemas.openxmlformats.org/drawingml/2006/table">
            <a:tbl>
              <a:tblPr/>
              <a:tblGrid>
                <a:gridCol w="662333">
                  <a:extLst>
                    <a:ext uri="{9D8B030D-6E8A-4147-A177-3AD203B41FA5}">
                      <a16:colId xmlns:a16="http://schemas.microsoft.com/office/drawing/2014/main" val="1075014837"/>
                    </a:ext>
                  </a:extLst>
                </a:gridCol>
                <a:gridCol w="2015320">
                  <a:extLst>
                    <a:ext uri="{9D8B030D-6E8A-4147-A177-3AD203B41FA5}">
                      <a16:colId xmlns:a16="http://schemas.microsoft.com/office/drawing/2014/main" val="399218278"/>
                    </a:ext>
                  </a:extLst>
                </a:gridCol>
                <a:gridCol w="771364">
                  <a:extLst>
                    <a:ext uri="{9D8B030D-6E8A-4147-A177-3AD203B41FA5}">
                      <a16:colId xmlns:a16="http://schemas.microsoft.com/office/drawing/2014/main" val="1740852380"/>
                    </a:ext>
                  </a:extLst>
                </a:gridCol>
                <a:gridCol w="772358">
                  <a:extLst>
                    <a:ext uri="{9D8B030D-6E8A-4147-A177-3AD203B41FA5}">
                      <a16:colId xmlns:a16="http://schemas.microsoft.com/office/drawing/2014/main" val="1491150469"/>
                    </a:ext>
                  </a:extLst>
                </a:gridCol>
                <a:gridCol w="976543">
                  <a:extLst>
                    <a:ext uri="{9D8B030D-6E8A-4147-A177-3AD203B41FA5}">
                      <a16:colId xmlns:a16="http://schemas.microsoft.com/office/drawing/2014/main" val="1770180460"/>
                    </a:ext>
                  </a:extLst>
                </a:gridCol>
                <a:gridCol w="754602">
                  <a:extLst>
                    <a:ext uri="{9D8B030D-6E8A-4147-A177-3AD203B41FA5}">
                      <a16:colId xmlns:a16="http://schemas.microsoft.com/office/drawing/2014/main" val="27071000"/>
                    </a:ext>
                  </a:extLst>
                </a:gridCol>
                <a:gridCol w="763898">
                  <a:extLst>
                    <a:ext uri="{9D8B030D-6E8A-4147-A177-3AD203B41FA5}">
                      <a16:colId xmlns:a16="http://schemas.microsoft.com/office/drawing/2014/main" val="3930626993"/>
                    </a:ext>
                  </a:extLst>
                </a:gridCol>
                <a:gridCol w="816650">
                  <a:extLst>
                    <a:ext uri="{9D8B030D-6E8A-4147-A177-3AD203B41FA5}">
                      <a16:colId xmlns:a16="http://schemas.microsoft.com/office/drawing/2014/main" val="3191344565"/>
                    </a:ext>
                  </a:extLst>
                </a:gridCol>
              </a:tblGrid>
              <a:tr h="187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of CARES Act Appropriations and Expenditures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60862"/>
                  </a:ext>
                </a:extLst>
              </a:tr>
              <a:tr h="950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Legislation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Description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Allotment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2020-21 Expenditures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2021-22 YTD Expenditures and Encumbrances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Remaining (as of 03/21/2022)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Remaining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Expiration Date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07221"/>
                  </a:ext>
                </a:extLst>
              </a:tr>
              <a:tr h="29433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CARES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 - K-12 Emergency Relief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$11,927,439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$8,199,368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$3,132,114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$595,957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9/30/2022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037157"/>
                  </a:ext>
                </a:extLst>
              </a:tr>
              <a:tr h="178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 - Digital Curricula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$231,621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$112,454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$116,366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$2,801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6796"/>
                  </a:ext>
                </a:extLst>
              </a:tr>
              <a:tr h="322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 - Learning Management System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$23,188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$23,188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02533"/>
                  </a:ext>
                </a:extLst>
              </a:tr>
              <a:tr h="178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 - Exceptional Children Grants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$208,277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$208,277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377534"/>
                  </a:ext>
                </a:extLst>
              </a:tr>
              <a:tr h="322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GEER I - Specialized Instructional Support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$766,236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$86,688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$330,354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$349,194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392132"/>
                  </a:ext>
                </a:extLst>
              </a:tr>
              <a:tr h="322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GEER I - Supplemental Instructional Services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$520,290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$11,065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$209,807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$299,418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847971"/>
                  </a:ext>
                </a:extLst>
              </a:tr>
              <a:tr h="294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$13,677,051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$8,409,576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$3,811,829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$1,455,647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93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238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17526"/>
          </a:xfrm>
        </p:spPr>
        <p:txBody>
          <a:bodyPr anchor="t"/>
          <a:lstStyle/>
          <a:p>
            <a:pPr algn="ctr"/>
            <a:r>
              <a:rPr lang="en-US" sz="2800"/>
              <a:t>CRRSA and ARP Appropriations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E1EC8DF-799F-4544-980E-B87C8376602A}"/>
              </a:ext>
            </a:extLst>
          </p:cNvPr>
          <p:cNvGraphicFramePr>
            <a:graphicFrameLocks noGrp="1"/>
          </p:cNvGraphicFramePr>
          <p:nvPr/>
        </p:nvGraphicFramePr>
        <p:xfrm>
          <a:off x="1418684" y="757909"/>
          <a:ext cx="7572915" cy="4075663"/>
        </p:xfrm>
        <a:graphic>
          <a:graphicData uri="http://schemas.openxmlformats.org/drawingml/2006/table">
            <a:tbl>
              <a:tblPr/>
              <a:tblGrid>
                <a:gridCol w="714916">
                  <a:extLst>
                    <a:ext uri="{9D8B030D-6E8A-4147-A177-3AD203B41FA5}">
                      <a16:colId xmlns:a16="http://schemas.microsoft.com/office/drawing/2014/main" val="410027424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83033155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1214922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662770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9952151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342154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3348519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65746766"/>
                    </a:ext>
                  </a:extLst>
                </a:gridCol>
              </a:tblGrid>
              <a:tr h="18730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of Federal CRRSA and ARP Funds Allocated to Durham Public Schools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72330"/>
                  </a:ext>
                </a:extLst>
              </a:tr>
              <a:tr h="950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Legislation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Description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Allotment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2020-21 Expenditures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2021-22 YTD Expenditures &amp; Encumbrances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Remaining Balance 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(as of 03/21/22)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Remaining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Expiration Date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09522"/>
                  </a:ext>
                </a:extLst>
              </a:tr>
              <a:tr h="29433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CRRSA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II - K-12 Emergency Relief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$46,633,813 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$2,898,666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$16,531,138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$27,204,009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9/30/2023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110416"/>
                  </a:ext>
                </a:extLst>
              </a:tr>
              <a:tr h="356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II - Supplemental Contracted Instructional Support Funding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$215,112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$215,112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66013"/>
                  </a:ext>
                </a:extLst>
              </a:tr>
              <a:tr h="204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II - School Nutrition Covid Support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$234,251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$183,194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$51,057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568208"/>
                  </a:ext>
                </a:extLst>
              </a:tr>
              <a:tr h="178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II - Learning Loss Funding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$874,741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$874,741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12102"/>
                  </a:ext>
                </a:extLst>
              </a:tr>
              <a:tr h="178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II - Summer Career Accelerator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$567,109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$567,109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813613"/>
                  </a:ext>
                </a:extLst>
              </a:tr>
              <a:tr h="176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II - Competency-Based Assessment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$190,441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$190,441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143240"/>
                  </a:ext>
                </a:extLst>
              </a:tr>
              <a:tr h="2943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III - K-12 Emergency Relief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$104,282,855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$8,723,348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$95,559,507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9/30/2024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80970"/>
                  </a:ext>
                </a:extLst>
              </a:tr>
              <a:tr h="178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III - Homless Grant - I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$150,000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$150,000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03283"/>
                  </a:ext>
                </a:extLst>
              </a:tr>
              <a:tr h="178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III - Homeless Grant - II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$400,524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$400,524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01795"/>
                  </a:ext>
                </a:extLst>
              </a:tr>
              <a:tr h="178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III - IDEA Grants to States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$1,892,278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$1,892,278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74144"/>
                  </a:ext>
                </a:extLst>
              </a:tr>
              <a:tr h="178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ESSER III - IDEA Preschool Grants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$122,044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$122,044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2048"/>
                  </a:ext>
                </a:extLst>
              </a:tr>
              <a:tr h="294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$155,563,168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$2,898,666 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$25,856,901 </a:t>
                      </a:r>
                    </a:p>
                  </a:txBody>
                  <a:tcPr marL="16054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$126,807,601</a:t>
                      </a:r>
                    </a:p>
                  </a:txBody>
                  <a:tcPr marL="16054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9" marR="8919" marT="89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32869"/>
                  </a:ext>
                </a:extLst>
              </a:tr>
            </a:tbl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01F55F5-EB00-4A4C-B440-95B5B964F081}"/>
              </a:ext>
            </a:extLst>
          </p:cNvPr>
          <p:cNvSpPr txBox="1">
            <a:spLocks/>
          </p:cNvSpPr>
          <p:nvPr/>
        </p:nvSpPr>
        <p:spPr>
          <a:xfrm>
            <a:off x="1418684" y="5026574"/>
            <a:ext cx="7533068" cy="172076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K-12 Emergency Relief allotments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 CRRSA and ARP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total $150.9M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out of the $155.6M grand total and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allow for the greatest flexibility in the use of funds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b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remaining $4.6M in CRRSA and ARP grants are allocated more narrowly to support specific programs, with limited district flexibility.</a:t>
            </a:r>
            <a:b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Additional information may be found at the North Carolina Department of Public Instruction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hlinkClick r:id="rId3"/>
              </a:rPr>
              <a:t>COVID funds website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6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17526"/>
          </a:xfrm>
        </p:spPr>
        <p:txBody>
          <a:bodyPr anchor="t"/>
          <a:lstStyle/>
          <a:p>
            <a:pPr algn="ctr"/>
            <a:r>
              <a:rPr lang="en-US" sz="2800"/>
              <a:t>CRRSA and ARA Act Appropriations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70867" y="4512566"/>
            <a:ext cx="7609268" cy="224611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$53.7 M (35.6 percent) of ESSER II/III K-12 Emergency Relief funds are budgeted in Operational Services; major allocations include: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$34.34M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for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Facility Repairs and Improvements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to improve air quality and minimize virus transmission (including permanent outdoor learning spaces on each campus).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$8.93M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for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Education Technology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to support 1:1 implementation including hardware, software, IT technician staffing, cyber security upgrades, and network upgrades.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$6.23M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for enhanced school cleaning and disinfecting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$2.02M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for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transportation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to support extended day and summer programs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$1.14M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for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child nutrition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to support needs stemming from Covid-19.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91BE743-ACAF-4774-8B1A-1608BECA8413}"/>
              </a:ext>
            </a:extLst>
          </p:cNvPr>
          <p:cNvGraphicFramePr>
            <a:graphicFrameLocks/>
          </p:cNvGraphicFramePr>
          <p:nvPr/>
        </p:nvGraphicFramePr>
        <p:xfrm>
          <a:off x="1460751" y="792164"/>
          <a:ext cx="7429500" cy="372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094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17526"/>
          </a:xfrm>
        </p:spPr>
        <p:txBody>
          <a:bodyPr anchor="t"/>
          <a:lstStyle/>
          <a:p>
            <a:pPr algn="ctr"/>
            <a:r>
              <a:rPr lang="en-US" sz="2800"/>
              <a:t>CRRSA and ARA Act Appropriations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70867" y="4343400"/>
            <a:ext cx="7609268" cy="2415285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$53.3 M (35.3 percent) of ESSER II/III K-12 Emergency Relief funds are budgeted in Academic Services; major allocations include: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$25.1M for summer learning in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2021, 2022, and 2023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$17.1M for 100 temporary 2-year school-based positions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including 55 learning acceleration positions, 22 EC and ESL positions, 11 mental health counselors, 4 professional school counselors, and 8 student success coaches (for middle and high schools).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$7.1 for 40 districtwide and itinerant school-support positions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including 8 digital teaching and learning coaches, 10 media tech assistants, 10 behavioral support positions, 4 literacy integration specialist, 4 EC specialists, 3 MLRC positions, and an outdoor learning specialist.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54C609-C301-4064-A3BA-C16BC088BCBA}"/>
              </a:ext>
            </a:extLst>
          </p:cNvPr>
          <p:cNvGraphicFramePr>
            <a:graphicFrameLocks/>
          </p:cNvGraphicFramePr>
          <p:nvPr/>
        </p:nvGraphicFramePr>
        <p:xfrm>
          <a:off x="1517978" y="792164"/>
          <a:ext cx="7429500" cy="372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717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17526"/>
          </a:xfrm>
        </p:spPr>
        <p:txBody>
          <a:bodyPr anchor="t"/>
          <a:lstStyle/>
          <a:p>
            <a:pPr algn="ctr"/>
            <a:r>
              <a:rPr lang="en-US" sz="2800"/>
              <a:t>Enrollment Trends and 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3FDE31-0757-44E1-B466-9403FDC32CD5}"/>
              </a:ext>
            </a:extLst>
          </p:cNvPr>
          <p:cNvGraphicFramePr>
            <a:graphicFrameLocks/>
          </p:cNvGraphicFramePr>
          <p:nvPr/>
        </p:nvGraphicFramePr>
        <p:xfrm>
          <a:off x="1529366" y="792164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57B522-116A-4C67-977D-1B437CE2D20C}"/>
              </a:ext>
            </a:extLst>
          </p:cNvPr>
          <p:cNvSpPr txBox="1">
            <a:spLocks/>
          </p:cNvSpPr>
          <p:nvPr/>
        </p:nvSpPr>
        <p:spPr>
          <a:xfrm>
            <a:off x="1382332" y="4495800"/>
            <a:ext cx="7609268" cy="2225674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aggregate, current enrollment in North Carolina traditional school districts remains approximately four percent below 2019-20 (pre-Covid) levels.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DPS enrollment follows this statewide trend and is projected to remain approximately four percent below 2019-20 levels in FY 2022-23.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Enrollment projections are tempered by the lack of anticipated rebound in 2020-21.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opt-out decisions by families who previously attended or who were planning to enroll in DPS prior to the pandemic reverse strongly in 2022-23, actual enrollment could exceed projections.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expectation, however, of a state hold-harmless provision for enrollment in 2022-23; school districts must take this into account for the 2022-23 budget and allotments.</a:t>
            </a:r>
          </a:p>
        </p:txBody>
      </p:sp>
    </p:spTree>
    <p:extLst>
      <p:ext uri="{BB962C8B-B14F-4D97-AF65-F5344CB8AC3E}">
        <p14:creationId xmlns:p14="http://schemas.microsoft.com/office/powerpoint/2010/main" val="406728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17526"/>
          </a:xfrm>
        </p:spPr>
        <p:txBody>
          <a:bodyPr anchor="t"/>
          <a:lstStyle/>
          <a:p>
            <a:pPr algn="ctr"/>
            <a:r>
              <a:rPr lang="en-US" sz="2800"/>
              <a:t>CRRSA and ARA Act Appropriations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70867" y="4130674"/>
            <a:ext cx="7609268" cy="259080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Staff recruitment and retention initiatives: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 FY 2021-22, DPS offered new hire recruitment bonuses in certain hard-to-staff areas ranging from $1,500 to $8,000 to be paid out over three years.  The total estimated cost is approximately $3.5M.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DPS issued a $1,538.50 pre-tax retention bonuses in November 2021 and will issue two additional $1,500 retention bonuses in March 2022 and October 2022. The total estimated cost is $22.5M.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DPS also used $1.1M in ESSER funds to ensure that locally and federally funded teachers received the state-mandated teacher bonuses in the 2021 Appropriations Act.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$900K is budgeted for other HR initiatives, such at teacher assistant to teacher tuition reimbursement.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School-Level Strategies: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$12.8M is currently earmarked for funds that will be distributed to schools to support learning acceleration.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Administrative and Ancillary Services: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$1.6M for the COVID-19 team: 10 contract tracers, one communication specialist, and one team manager.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$600K in contingency funds to support for before and after school programs. 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3E3CDD-42F9-49E3-BEA1-D8445F2DAC55}"/>
              </a:ext>
            </a:extLst>
          </p:cNvPr>
          <p:cNvGraphicFramePr>
            <a:graphicFrameLocks/>
          </p:cNvGraphicFramePr>
          <p:nvPr/>
        </p:nvGraphicFramePr>
        <p:xfrm>
          <a:off x="1460751" y="792164"/>
          <a:ext cx="7429500" cy="372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5976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E187-3D7A-4986-9D2E-DBCB60CC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7159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Employee Benefit Cost Trends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72714-B9FE-40EA-8D1C-22050F34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DA4B2-AED4-427D-8718-120014F882BC}"/>
              </a:ext>
            </a:extLst>
          </p:cNvPr>
          <p:cNvSpPr txBox="1">
            <a:spLocks/>
          </p:cNvSpPr>
          <p:nvPr/>
        </p:nvSpPr>
        <p:spPr>
          <a:xfrm>
            <a:off x="1373214" y="5316244"/>
            <a:ext cx="7467600" cy="1127125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past five years, employee </a:t>
            </a: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costs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at an average </a:t>
            </a: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six percent per year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insurance costs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at 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percent per year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benefit costs continue to put added strain on the local budget each year, especially as Federal programs do not keep up with this inflationary pressure.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DCDF32-0DB8-420D-9D73-13BB220DD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149981"/>
              </p:ext>
            </p:extLst>
          </p:nvPr>
        </p:nvGraphicFramePr>
        <p:xfrm>
          <a:off x="1373214" y="1083075"/>
          <a:ext cx="7577981" cy="405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9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847" y="274638"/>
            <a:ext cx="7128237" cy="517526"/>
          </a:xfrm>
        </p:spPr>
        <p:txBody>
          <a:bodyPr anchor="t"/>
          <a:lstStyle/>
          <a:p>
            <a:pPr algn="ctr"/>
            <a:r>
              <a:rPr lang="en-US" sz="2800" dirty="0"/>
              <a:t>Enrollment Projections &amp; Budget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57B522-116A-4C67-977D-1B437CE2D20C}"/>
              </a:ext>
            </a:extLst>
          </p:cNvPr>
          <p:cNvSpPr txBox="1">
            <a:spLocks/>
          </p:cNvSpPr>
          <p:nvPr/>
        </p:nvSpPr>
        <p:spPr>
          <a:xfrm>
            <a:off x="1382332" y="1066800"/>
            <a:ext cx="7609268" cy="5654674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DPS will have some local savings from school allotment adjustments based on the enrollment projections but will also lose significant state funding. 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funds will need to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certain positions and fixed costs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each school that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decrease unless enrollment hits certain thresholds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DPS must also use local funds to absorb significant adverse impact from recent legislative changes, including: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HB-90 class size requirements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DPS must add additional teachers (without additional state funds) if Kindergarten, 1</a:t>
            </a:r>
            <a:r>
              <a:rPr lang="en-US" sz="1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2</a:t>
            </a:r>
            <a:r>
              <a:rPr lang="en-US" sz="1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/3</a:t>
            </a:r>
            <a:r>
              <a:rPr lang="en-US" sz="1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class sizes exceed 21, 19, or 20 students.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reduction of approximately $860K in state at-risk funds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a decline in overall Durham County poverty levels despite no significant decline in poverty levels among DPS families.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these reasons, the DPS local budget request does not include a reduction in local funding based on the short-term, pandemic-induced enrollment decline that is likely to continue in 2022-23.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9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847" y="274638"/>
            <a:ext cx="7128237" cy="517526"/>
          </a:xfrm>
        </p:spPr>
        <p:txBody>
          <a:bodyPr anchor="t"/>
          <a:lstStyle/>
          <a:p>
            <a:pPr algn="ctr"/>
            <a:r>
              <a:rPr lang="en-US" sz="2800" dirty="0"/>
              <a:t>Budget Request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57B522-116A-4C67-977D-1B437CE2D20C}"/>
              </a:ext>
            </a:extLst>
          </p:cNvPr>
          <p:cNvSpPr txBox="1">
            <a:spLocks/>
          </p:cNvSpPr>
          <p:nvPr/>
        </p:nvSpPr>
        <p:spPr>
          <a:xfrm>
            <a:off x="1382332" y="1066800"/>
            <a:ext cx="7609268" cy="5654674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The largest line item is a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$4M request to increase the starting teacher salary supplement from $5,675 to $6,500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with commensurate increases across the board.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Durham was one of five counties excluded from $100M in state ‘supplemental’ funding for higher teacher pay ranging from $400 to $4,000 per teacher.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The proposed increase will put our teacher salary supplement on par with Wake and Chapel Hill, the two highest paying districts in the state.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The local budget also includes: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Required funding to cover an anticipated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2.5% salary increase for certified and classified employees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and rapidly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escalating retirement and heath insurance cost increases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Operating costs for Lyons Farm Elementary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including custodial and front office personnel and estimated utility expenses.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 request for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seven additional IT technicians to support digital learning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 our schools as a one-to-one district.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Emergency Federal COVID-19 funds will continue to support </a:t>
            </a:r>
            <a:r>
              <a:rPr lang="en-US" sz="1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expanded summer learning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instructional support personnel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800" b="1" dirty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staff retention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800" b="1" dirty="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building improvements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and other </a:t>
            </a:r>
            <a:r>
              <a:rPr lang="en-US" sz="1800" b="1" dirty="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COVID-19 mitigation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efforts,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digital learning,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and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school-level supports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5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17526"/>
          </a:xfrm>
        </p:spPr>
        <p:txBody>
          <a:bodyPr anchor="t"/>
          <a:lstStyle/>
          <a:p>
            <a:pPr algn="ctr"/>
            <a:r>
              <a:rPr lang="en-US" sz="2800" dirty="0"/>
              <a:t>FY 2022-23 Local Funding Request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82332" y="5663952"/>
            <a:ext cx="7609268" cy="1057521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B246EF-D7FD-4ABE-A57A-A0726B513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293693"/>
              </p:ext>
            </p:extLst>
          </p:nvPr>
        </p:nvGraphicFramePr>
        <p:xfrm>
          <a:off x="1452622" y="792164"/>
          <a:ext cx="7398415" cy="5847843"/>
        </p:xfrm>
        <a:graphic>
          <a:graphicData uri="http://schemas.openxmlformats.org/drawingml/2006/table">
            <a:tbl>
              <a:tblPr/>
              <a:tblGrid>
                <a:gridCol w="1681195">
                  <a:extLst>
                    <a:ext uri="{9D8B030D-6E8A-4147-A177-3AD203B41FA5}">
                      <a16:colId xmlns:a16="http://schemas.microsoft.com/office/drawing/2014/main" val="1398263884"/>
                    </a:ext>
                  </a:extLst>
                </a:gridCol>
                <a:gridCol w="4811698">
                  <a:extLst>
                    <a:ext uri="{9D8B030D-6E8A-4147-A177-3AD203B41FA5}">
                      <a16:colId xmlns:a16="http://schemas.microsoft.com/office/drawing/2014/main" val="4218828473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308890761"/>
                    </a:ext>
                  </a:extLst>
                </a:gridCol>
              </a:tblGrid>
              <a:tr h="2126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Local Budget Requirements for DPS and Charter Schools - FY 2022-23</a:t>
                      </a:r>
                    </a:p>
                  </a:txBody>
                  <a:tcPr marL="112271" marR="112271" marT="56136" marB="561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3788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0" marR="6850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2271" marR="112271" marT="56136" marB="5613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4065354"/>
                  </a:ext>
                </a:extLst>
              </a:tr>
              <a:tr h="150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0" marR="6850" marT="68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Line-Item Description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642180"/>
                  </a:ext>
                </a:extLst>
              </a:tr>
              <a:tr h="13837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DPS Anticipated State Salary/Benefit and Fixed Cost Increases</a:t>
                      </a:r>
                    </a:p>
                  </a:txBody>
                  <a:tcPr marL="112271" marR="112271" marT="56136" marB="561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Certified Salary Increase (2.5% estimate for FY 2022-23)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$875,000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885115"/>
                  </a:ext>
                </a:extLst>
              </a:tr>
              <a:tr h="138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Classified Salary Increase (2.5% estimate for FY 2022-23)</a:t>
                      </a:r>
                      <a:endParaRPr lang="en-US"/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$850,000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49419"/>
                  </a:ext>
                </a:extLst>
              </a:tr>
              <a:tr h="269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 driver pay increases implemented in October 2021 due to national shortage - new range is $17.43-$24.60/hr.</a:t>
                      </a:r>
                      <a:endParaRPr lang="en-US"/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$1,050,000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962622"/>
                  </a:ext>
                </a:extLst>
              </a:tr>
              <a:tr h="138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Retirement (22.89% to 24.5%)</a:t>
                      </a:r>
                      <a:endParaRPr lang="en-US"/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$750,000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289683"/>
                  </a:ext>
                </a:extLst>
              </a:tr>
              <a:tr h="138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 Insurance ($7,019 to $7,500)</a:t>
                      </a:r>
                      <a:endParaRPr lang="en-US"/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$975,000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141039"/>
                  </a:ext>
                </a:extLst>
              </a:tr>
              <a:tr h="269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Utilities, Property/Liability Insurance, Workers Compensation, and Other Contract Increases</a:t>
                      </a:r>
                      <a:endParaRPr lang="en-US" dirty="0"/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$800,000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908664"/>
                  </a:ext>
                </a:extLst>
              </a:tr>
              <a:tr h="269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  <a:endParaRPr lang="en-US" dirty="0"/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$5,300,000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683244"/>
                  </a:ext>
                </a:extLst>
              </a:tr>
              <a:tr h="138378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850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850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1653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071941"/>
                  </a:ext>
                </a:extLst>
              </a:tr>
              <a:tr h="2740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Teacher Salary Supplement Increase</a:t>
                      </a:r>
                    </a:p>
                  </a:txBody>
                  <a:tcPr marL="112271" marR="112271" marT="56136" marB="561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Increase starting supplement from $5,675 to $6,500 with commensurate increases for all years of experience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$4,000,000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396771"/>
                  </a:ext>
                </a:extLst>
              </a:tr>
              <a:tr h="269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  <a:endParaRPr lang="en-US" dirty="0"/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$4,000,000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644263"/>
                  </a:ext>
                </a:extLst>
              </a:tr>
              <a:tr h="107917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850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850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1653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948025"/>
                  </a:ext>
                </a:extLst>
              </a:tr>
              <a:tr h="1383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Lyons Farm Elementary</a:t>
                      </a:r>
                    </a:p>
                  </a:txBody>
                  <a:tcPr marL="112271" marR="112271" marT="56136" marB="561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 FTE custodial positions for the 85,000 sq. ft. facility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$180,000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59848"/>
                  </a:ext>
                </a:extLst>
              </a:tr>
              <a:tr h="269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FTE front office staff (treasurer, data manager, and administrative assistant)</a:t>
                      </a:r>
                      <a:endParaRPr lang="en-US" dirty="0"/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$195,000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97544"/>
                  </a:ext>
                </a:extLst>
              </a:tr>
              <a:tr h="138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Assistant Principal</a:t>
                      </a:r>
                      <a:endParaRPr lang="en-US" dirty="0"/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$110,000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365188"/>
                  </a:ext>
                </a:extLst>
              </a:tr>
              <a:tr h="150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  <a:endParaRPr lang="en-US" dirty="0"/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$485,000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771192"/>
                  </a:ext>
                </a:extLst>
              </a:tr>
              <a:tr h="138378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850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850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1653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686832"/>
                  </a:ext>
                </a:extLst>
              </a:tr>
              <a:tr h="2699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Information Technology</a:t>
                      </a:r>
                    </a:p>
                  </a:txBody>
                  <a:tcPr marL="112271" marR="112271" marT="56136" marB="561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workstation technicians to phase-in local support of 1:1 initiative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$515,000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846784"/>
                  </a:ext>
                </a:extLst>
              </a:tr>
              <a:tr h="150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  <a:endParaRPr lang="en-US" dirty="0"/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$515,000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195294"/>
                  </a:ext>
                </a:extLst>
              </a:tr>
              <a:tr h="138378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850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850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1653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804167"/>
                  </a:ext>
                </a:extLst>
              </a:tr>
              <a:tr h="2699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DPS Annual Operating Requirements </a:t>
                      </a:r>
                    </a:p>
                  </a:txBody>
                  <a:tcPr marL="112271" marR="112271" marT="56136" marB="561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$10,300,000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154625"/>
                  </a:ext>
                </a:extLst>
              </a:tr>
              <a:tr h="138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0" marR="6850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0" marR="6850" marT="6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0" marR="6850" marT="6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10456"/>
                  </a:ext>
                </a:extLst>
              </a:tr>
              <a:tr h="4014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Charter School Requirements</a:t>
                      </a:r>
                    </a:p>
                  </a:txBody>
                  <a:tcPr marL="112271" marR="112271" marT="56136" marB="561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Additional charter funds associated with requested DPS operating budget increase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(based on 19.2% of total Durham County K-12 enrollment)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53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$2,575,000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013941"/>
                  </a:ext>
                </a:extLst>
              </a:tr>
              <a:tr h="269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Charter School New Money Requirements</a:t>
                      </a:r>
                      <a:endParaRPr lang="en-US"/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$2,575,000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30180"/>
                  </a:ext>
                </a:extLst>
              </a:tr>
              <a:tr h="138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0" marR="6850" marT="68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850" marT="6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0" marR="6850" marT="68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392844"/>
                  </a:ext>
                </a:extLst>
              </a:tr>
              <a:tr h="2699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</a:p>
                  </a:txBody>
                  <a:tcPr marL="112271" marR="112271" marT="56136" marB="561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$12,875,000</a:t>
                      </a:r>
                    </a:p>
                  </a:txBody>
                  <a:tcPr marL="6850" marR="61653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5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93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17526"/>
          </a:xfrm>
        </p:spPr>
        <p:txBody>
          <a:bodyPr anchor="t"/>
          <a:lstStyle/>
          <a:p>
            <a:pPr algn="ctr"/>
            <a:r>
              <a:rPr lang="en-US" sz="2800" dirty="0"/>
              <a:t>FY 2022-23 Local Funding Request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82332" y="5663952"/>
            <a:ext cx="7609268" cy="1057521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A6C017-DD94-4476-AE3C-1D7B52CEA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056246"/>
              </p:ext>
            </p:extLst>
          </p:nvPr>
        </p:nvGraphicFramePr>
        <p:xfrm>
          <a:off x="1483064" y="1028282"/>
          <a:ext cx="7350220" cy="4828640"/>
        </p:xfrm>
        <a:graphic>
          <a:graphicData uri="http://schemas.openxmlformats.org/drawingml/2006/table">
            <a:tbl>
              <a:tblPr/>
              <a:tblGrid>
                <a:gridCol w="1470044">
                  <a:extLst>
                    <a:ext uri="{9D8B030D-6E8A-4147-A177-3AD203B41FA5}">
                      <a16:colId xmlns:a16="http://schemas.microsoft.com/office/drawing/2014/main" val="331040191"/>
                    </a:ext>
                  </a:extLst>
                </a:gridCol>
                <a:gridCol w="1470044">
                  <a:extLst>
                    <a:ext uri="{9D8B030D-6E8A-4147-A177-3AD203B41FA5}">
                      <a16:colId xmlns:a16="http://schemas.microsoft.com/office/drawing/2014/main" val="785905176"/>
                    </a:ext>
                  </a:extLst>
                </a:gridCol>
                <a:gridCol w="1470044">
                  <a:extLst>
                    <a:ext uri="{9D8B030D-6E8A-4147-A177-3AD203B41FA5}">
                      <a16:colId xmlns:a16="http://schemas.microsoft.com/office/drawing/2014/main" val="3799707496"/>
                    </a:ext>
                  </a:extLst>
                </a:gridCol>
                <a:gridCol w="1470044">
                  <a:extLst>
                    <a:ext uri="{9D8B030D-6E8A-4147-A177-3AD203B41FA5}">
                      <a16:colId xmlns:a16="http://schemas.microsoft.com/office/drawing/2014/main" val="142322562"/>
                    </a:ext>
                  </a:extLst>
                </a:gridCol>
                <a:gridCol w="1470044">
                  <a:extLst>
                    <a:ext uri="{9D8B030D-6E8A-4147-A177-3AD203B41FA5}">
                      <a16:colId xmlns:a16="http://schemas.microsoft.com/office/drawing/2014/main" val="170904844"/>
                    </a:ext>
                  </a:extLst>
                </a:gridCol>
              </a:tblGrid>
              <a:tr h="33924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of Requested Durham County Appropriations</a:t>
                      </a:r>
                    </a:p>
                  </a:txBody>
                  <a:tcPr marL="101772" marR="101772" marT="50886" marB="508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297571"/>
                  </a:ext>
                </a:extLst>
              </a:tr>
              <a:tr h="487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Appropriation Type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2021-22 Approved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2022-23 DPS Proposed Budget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DPS Proposed Increase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65444"/>
                  </a:ext>
                </a:extLst>
              </a:tr>
              <a:tr h="24382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Funds</a:t>
                      </a:r>
                    </a:p>
                  </a:txBody>
                  <a:tcPr marL="101772" marR="101772" marT="50886" marB="508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DPS Operations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$129,302,638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$139,602,638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$10,300,000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694026"/>
                  </a:ext>
                </a:extLst>
              </a:tr>
              <a:tr h="2438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Charter Schools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$30,395,849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$32,970,849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$2,575,000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0771"/>
                  </a:ext>
                </a:extLst>
              </a:tr>
              <a:tr h="487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 DPS &amp; Charters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$159,698,487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$172,573,487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$12,875,000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35344"/>
                  </a:ext>
                </a:extLst>
              </a:tr>
              <a:tr h="231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12708"/>
                  </a:ext>
                </a:extLst>
              </a:tr>
              <a:tr h="48765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Pre-K Grant Funds</a:t>
                      </a:r>
                    </a:p>
                  </a:txBody>
                  <a:tcPr marL="101772" marR="101772" marT="50886" marB="508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Whitted School 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$1,500,000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$1,500,000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148802"/>
                  </a:ext>
                </a:extLst>
              </a:tr>
              <a:tr h="487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District-Wide Pre-K Programs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$508,140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$508,140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229278"/>
                  </a:ext>
                </a:extLst>
              </a:tr>
              <a:tr h="487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Pre-K Grant Funds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$2,008,140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$2,008,140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20263"/>
                  </a:ext>
                </a:extLst>
              </a:tr>
              <a:tr h="231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34912"/>
                  </a:ext>
                </a:extLst>
              </a:tr>
              <a:tr h="487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Funds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Improvements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$6,000,000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$6,000,000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513125"/>
                  </a:ext>
                </a:extLst>
              </a:tr>
              <a:tr h="231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1060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138856"/>
                  </a:ext>
                </a:extLst>
              </a:tr>
              <a:tr h="24382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01772" marR="101772" marT="50886" marB="508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$167,706,627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$180,581,627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$12,875,000 </a:t>
                      </a:r>
                    </a:p>
                  </a:txBody>
                  <a:tcPr marL="10601" marR="95411" marT="10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05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71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64" y="146164"/>
            <a:ext cx="6964203" cy="517526"/>
          </a:xfrm>
        </p:spPr>
        <p:txBody>
          <a:bodyPr anchor="t"/>
          <a:lstStyle/>
          <a:p>
            <a:pPr algn="ctr"/>
            <a:r>
              <a:rPr lang="en-US" sz="2400"/>
              <a:t>Teacher Salary Supplement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82332" y="5218273"/>
            <a:ext cx="7609268" cy="1503201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4D65"/>
                </a:solidFill>
                <a:latin typeface="Arial"/>
                <a:ea typeface="+mn-ea"/>
                <a:cs typeface="Arial"/>
              </a:defRPr>
            </a:lvl1pPr>
            <a:lvl2pPr marL="627063" indent="-2873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8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2pPr>
            <a:lvl3pPr marL="1022350" indent="-223838" algn="l" defTabSz="457200" rtl="0" eaLnBrk="1" latinLnBrk="0" hangingPunct="1">
              <a:spcBef>
                <a:spcPct val="20000"/>
              </a:spcBef>
              <a:buFont typeface="Lucida Grande"/>
              <a:buChar char="&gt;"/>
              <a:tabLst/>
              <a:defRPr sz="2400" kern="1200">
                <a:solidFill>
                  <a:srgbClr val="959CA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FY 2022-23 proposal increases the starting DPS teacher supplement from </a:t>
            </a:r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$5,675 to $6,500</a:t>
            </a: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schedule increase and year of experience step, </a:t>
            </a:r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teachers will receive an additional $1,135 annually in FY 2023-23</a:t>
            </a: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FY 2022-23 proposal is on average $2,262 higher than the 2016-17 DPS schedule; DPS teachers employed since 2016-17 will be paid $3,138 more on average than their 2016-17 supplement</a:t>
            </a: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CFA84AE-2B3B-4E28-AD04-942190DCD2C1}"/>
              </a:ext>
            </a:extLst>
          </p:cNvPr>
          <p:cNvGraphicFramePr>
            <a:graphicFrameLocks/>
          </p:cNvGraphicFramePr>
          <p:nvPr/>
        </p:nvGraphicFramePr>
        <p:xfrm>
          <a:off x="1382332" y="646273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06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63562"/>
          </a:xfrm>
        </p:spPr>
        <p:txBody>
          <a:bodyPr anchor="t"/>
          <a:lstStyle/>
          <a:p>
            <a:pPr algn="ctr"/>
            <a:r>
              <a:rPr lang="en-US" sz="2800" dirty="0"/>
              <a:t>Budget Summary by Fund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E1DA3-94F1-46B0-81FE-72FB66BDE6B1}"/>
              </a:ext>
            </a:extLst>
          </p:cNvPr>
          <p:cNvSpPr/>
          <p:nvPr/>
        </p:nvSpPr>
        <p:spPr>
          <a:xfrm>
            <a:off x="1898901" y="6239811"/>
            <a:ext cx="6553200" cy="23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*Excludes $33.0M in local revenues passed through to charter schools serving an estimated 7,512 Durham students in FY 2022-23</a:t>
            </a:r>
            <a:r>
              <a:rPr lang="en-US" sz="9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00000000-0008-0000-0500-000002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17307046"/>
                  </p:ext>
                </p:extLst>
              </p:nvPr>
            </p:nvGraphicFramePr>
            <p:xfrm>
              <a:off x="1344070" y="833327"/>
              <a:ext cx="7662861" cy="32004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00000000-0008-0000-0500-000002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4070" y="833327"/>
                <a:ext cx="7662861" cy="3200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755643-99A8-40D2-9A28-3B69C1F21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86742"/>
              </p:ext>
            </p:extLst>
          </p:nvPr>
        </p:nvGraphicFramePr>
        <p:xfrm>
          <a:off x="2527550" y="4136644"/>
          <a:ext cx="5295900" cy="2000250"/>
        </p:xfrm>
        <a:graphic>
          <a:graphicData uri="http://schemas.openxmlformats.org/drawingml/2006/table">
            <a:tbl>
              <a:tblPr/>
              <a:tblGrid>
                <a:gridCol w="2335400">
                  <a:extLst>
                    <a:ext uri="{9D8B030D-6E8A-4147-A177-3AD203B41FA5}">
                      <a16:colId xmlns:a16="http://schemas.microsoft.com/office/drawing/2014/main" val="3296677161"/>
                    </a:ext>
                  </a:extLst>
                </a:gridCol>
                <a:gridCol w="1142315">
                  <a:extLst>
                    <a:ext uri="{9D8B030D-6E8A-4147-A177-3AD203B41FA5}">
                      <a16:colId xmlns:a16="http://schemas.microsoft.com/office/drawing/2014/main" val="1361021037"/>
                    </a:ext>
                  </a:extLst>
                </a:gridCol>
                <a:gridCol w="951929">
                  <a:extLst>
                    <a:ext uri="{9D8B030D-6E8A-4147-A177-3AD203B41FA5}">
                      <a16:colId xmlns:a16="http://schemas.microsoft.com/office/drawing/2014/main" val="17766076"/>
                    </a:ext>
                  </a:extLst>
                </a:gridCol>
                <a:gridCol w="866256">
                  <a:extLst>
                    <a:ext uri="{9D8B030D-6E8A-4147-A177-3AD203B41FA5}">
                      <a16:colId xmlns:a16="http://schemas.microsoft.com/office/drawing/2014/main" val="310732027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Source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9880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$234,143,178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55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$151,572,926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40373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(recurring)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$38,545,050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7683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- COVID Relief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$112,223,022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2582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Fund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$109,358,534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7868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Nutrition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$19,039,716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043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Grants &amp; Receipts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$13,490,356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5961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$678,372,782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0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70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00" y="274638"/>
            <a:ext cx="6964203" cy="563562"/>
          </a:xfrm>
        </p:spPr>
        <p:txBody>
          <a:bodyPr anchor="t"/>
          <a:lstStyle/>
          <a:p>
            <a:pPr algn="ctr"/>
            <a:r>
              <a:rPr lang="en-US" sz="2800" dirty="0"/>
              <a:t>Budget Summary by 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98C2F-11A3-4876-B017-52EF68463C46}"/>
              </a:ext>
            </a:extLst>
          </p:cNvPr>
          <p:cNvSpPr/>
          <p:nvPr/>
        </p:nvSpPr>
        <p:spPr>
          <a:xfrm>
            <a:off x="1898901" y="6239811"/>
            <a:ext cx="6553200" cy="23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*Excludes $33.0M in local revenues passed through to charter schools serving an estimated 7,512 Durham students in FY 2022-23</a:t>
            </a:r>
            <a:r>
              <a:rPr lang="en-US" sz="9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0000000-0008-0000-0700-000004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14743849"/>
                  </p:ext>
                </p:extLst>
              </p:nvPr>
            </p:nvGraphicFramePr>
            <p:xfrm>
              <a:off x="1338262" y="740939"/>
              <a:ext cx="7654818" cy="34245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0000000-0008-0000-07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8262" y="740939"/>
                <a:ext cx="7654818" cy="342456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6A4D21-D6B3-4E10-BFFB-BA7B81D47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60054"/>
              </p:ext>
            </p:extLst>
          </p:nvPr>
        </p:nvGraphicFramePr>
        <p:xfrm>
          <a:off x="2270071" y="4288261"/>
          <a:ext cx="5791200" cy="1828800"/>
        </p:xfrm>
        <a:graphic>
          <a:graphicData uri="http://schemas.openxmlformats.org/drawingml/2006/table">
            <a:tbl>
              <a:tblPr/>
              <a:tblGrid>
                <a:gridCol w="3327400">
                  <a:extLst>
                    <a:ext uri="{9D8B030D-6E8A-4147-A177-3AD203B41FA5}">
                      <a16:colId xmlns:a16="http://schemas.microsoft.com/office/drawing/2014/main" val="41212887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6383202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1888275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75118546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Purpose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00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School-Based Instructional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$407,069,181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0641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Investments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$133,634,046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3852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$64,593,569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0937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&amp; Instructional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$25,094,197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6319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Ancillary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$27,215,830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8213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$15,356,751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2846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Cost and Transfers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$5,409,209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9941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$678,372,782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264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324444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3921"/>
        </a:solidFill>
        <a:ln>
          <a:noFill/>
        </a:ln>
        <a:effectLst/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8F7296855A3B45AF479E3658D1FB20" ma:contentTypeVersion="11" ma:contentTypeDescription="Create a new document." ma:contentTypeScope="" ma:versionID="9e66caf5479ed576417914418edd2810">
  <xsd:schema xmlns:xsd="http://www.w3.org/2001/XMLSchema" xmlns:xs="http://www.w3.org/2001/XMLSchema" xmlns:p="http://schemas.microsoft.com/office/2006/metadata/properties" xmlns:ns3="160118d6-b8ef-42af-be04-96ba8e887e09" xmlns:ns4="70c7e1cb-2774-43f5-911c-4cc6cd14c426" targetNamespace="http://schemas.microsoft.com/office/2006/metadata/properties" ma:root="true" ma:fieldsID="a2994d65012df5eaf7085159460b65f7" ns3:_="" ns4:_="">
    <xsd:import namespace="160118d6-b8ef-42af-be04-96ba8e887e09"/>
    <xsd:import namespace="70c7e1cb-2774-43f5-911c-4cc6cd14c4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118d6-b8ef-42af-be04-96ba8e887e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7e1cb-2774-43f5-911c-4cc6cd14c4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92653-398D-4645-951B-81AD22AB5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0118d6-b8ef-42af-be04-96ba8e887e09"/>
    <ds:schemaRef ds:uri="70c7e1cb-2774-43f5-911c-4cc6cd14c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DFFFA6-6912-4F1C-902D-2EE4522D493A}">
  <ds:schemaRefs>
    <ds:schemaRef ds:uri="http://purl.org/dc/elements/1.1/"/>
    <ds:schemaRef ds:uri="http://schemas.openxmlformats.org/package/2006/metadata/core-properties"/>
    <ds:schemaRef ds:uri="160118d6-b8ef-42af-be04-96ba8e887e09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70c7e1cb-2774-43f5-911c-4cc6cd14c4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99E383-1B0C-4407-B166-58337A0E09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10460</TotalTime>
  <Words>3430</Words>
  <Application>Microsoft Office PowerPoint</Application>
  <PresentationFormat>On-screen Show (4:3)</PresentationFormat>
  <Paragraphs>549</Paragraphs>
  <Slides>21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Lucida Grande</vt:lpstr>
      <vt:lpstr>Wingdings</vt:lpstr>
      <vt:lpstr>FINANCE powerpoint template</vt:lpstr>
      <vt:lpstr>PowerPoint Presentation</vt:lpstr>
      <vt:lpstr>Enrollment Trends and Projections</vt:lpstr>
      <vt:lpstr>Enrollment Projections &amp; Budget Impact</vt:lpstr>
      <vt:lpstr>Budget Request Highlights</vt:lpstr>
      <vt:lpstr>FY 2022-23 Local Funding Request</vt:lpstr>
      <vt:lpstr>FY 2022-23 Local Funding Request</vt:lpstr>
      <vt:lpstr>Teacher Salary Supplement</vt:lpstr>
      <vt:lpstr>Budget Summary by Fund Source</vt:lpstr>
      <vt:lpstr>Budget Summary by Purpose</vt:lpstr>
      <vt:lpstr>Budget Summary by Object</vt:lpstr>
      <vt:lpstr>DPS Personnel Summary</vt:lpstr>
      <vt:lpstr>Budget Calendar</vt:lpstr>
      <vt:lpstr>Discussion &amp; Questions</vt:lpstr>
      <vt:lpstr>Federal COVID-19 Relief Funds Update</vt:lpstr>
      <vt:lpstr>COVID-Related Appropriations</vt:lpstr>
      <vt:lpstr>CARES Act Appropriations</vt:lpstr>
      <vt:lpstr>CRRSA and ARP Appropriations</vt:lpstr>
      <vt:lpstr>CRRSA and ARA Act Appropriations</vt:lpstr>
      <vt:lpstr>CRRSA and ARA Act Appropriations</vt:lpstr>
      <vt:lpstr>CRRSA and ARA Act Appropriations</vt:lpstr>
      <vt:lpstr>Employee Benefit Cost Trends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Marshall</dc:creator>
  <cp:lastModifiedBy>Alexander Modestou</cp:lastModifiedBy>
  <cp:revision>7</cp:revision>
  <cp:lastPrinted>2020-03-26T15:44:20Z</cp:lastPrinted>
  <dcterms:created xsi:type="dcterms:W3CDTF">2012-02-16T15:55:38Z</dcterms:created>
  <dcterms:modified xsi:type="dcterms:W3CDTF">2022-03-21T19:37:59Z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0x010100948F7296855A3B45AF479E3658D1FB20</vt:lpwstr>
  </property>
</Properties>
</file>