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17"/>
  </p:notesMasterIdLst>
  <p:handoutMasterIdLst>
    <p:handoutMasterId r:id="rId18"/>
  </p:handoutMasterIdLst>
  <p:sldIdLst>
    <p:sldId id="257" r:id="rId5"/>
    <p:sldId id="527" r:id="rId6"/>
    <p:sldId id="531" r:id="rId7"/>
    <p:sldId id="552" r:id="rId8"/>
    <p:sldId id="513" r:id="rId9"/>
    <p:sldId id="553" r:id="rId10"/>
    <p:sldId id="539" r:id="rId11"/>
    <p:sldId id="541" r:id="rId12"/>
    <p:sldId id="542" r:id="rId13"/>
    <p:sldId id="543" r:id="rId14"/>
    <p:sldId id="518" r:id="rId15"/>
    <p:sldId id="414"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12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LeSieur" userId="f1870da3-cd99-415f-b7b7-fde87e24c127" providerId="ADAL" clId="{A8A0DB79-73E7-4FB9-93B6-2FA9379D48CD}"/>
    <pc:docChg chg="undo custSel modSld">
      <pc:chgData name="Paul LeSieur" userId="f1870da3-cd99-415f-b7b7-fde87e24c127" providerId="ADAL" clId="{A8A0DB79-73E7-4FB9-93B6-2FA9379D48CD}" dt="2023-03-31T14:27:13.190" v="52" actId="6549"/>
      <pc:docMkLst>
        <pc:docMk/>
      </pc:docMkLst>
      <pc:sldChg chg="modSp mod">
        <pc:chgData name="Paul LeSieur" userId="f1870da3-cd99-415f-b7b7-fde87e24c127" providerId="ADAL" clId="{A8A0DB79-73E7-4FB9-93B6-2FA9379D48CD}" dt="2023-03-31T14:26:51.800" v="51" actId="1076"/>
        <pc:sldMkLst>
          <pc:docMk/>
          <pc:sldMk cId="1781819236" sldId="257"/>
        </pc:sldMkLst>
        <pc:spChg chg="mod">
          <ac:chgData name="Paul LeSieur" userId="f1870da3-cd99-415f-b7b7-fde87e24c127" providerId="ADAL" clId="{A8A0DB79-73E7-4FB9-93B6-2FA9379D48CD}" dt="2023-03-31T14:26:51.800" v="51" actId="1076"/>
          <ac:spMkLst>
            <pc:docMk/>
            <pc:sldMk cId="1781819236" sldId="257"/>
            <ac:spMk id="4" creationId="{00000000-0000-0000-0000-000000000000}"/>
          </ac:spMkLst>
        </pc:spChg>
        <pc:spChg chg="mod">
          <ac:chgData name="Paul LeSieur" userId="f1870da3-cd99-415f-b7b7-fde87e24c127" providerId="ADAL" clId="{A8A0DB79-73E7-4FB9-93B6-2FA9379D48CD}" dt="2023-03-31T14:25:36.874" v="33" actId="20577"/>
          <ac:spMkLst>
            <pc:docMk/>
            <pc:sldMk cId="1781819236" sldId="257"/>
            <ac:spMk id="8" creationId="{00000000-0000-0000-0000-000000000000}"/>
          </ac:spMkLst>
        </pc:spChg>
      </pc:sldChg>
      <pc:sldChg chg="modSp mod">
        <pc:chgData name="Paul LeSieur" userId="f1870da3-cd99-415f-b7b7-fde87e24c127" providerId="ADAL" clId="{A8A0DB79-73E7-4FB9-93B6-2FA9379D48CD}" dt="2023-03-31T14:27:13.190" v="52" actId="6549"/>
        <pc:sldMkLst>
          <pc:docMk/>
          <pc:sldMk cId="3037578733" sldId="518"/>
        </pc:sldMkLst>
        <pc:spChg chg="mod">
          <ac:chgData name="Paul LeSieur" userId="f1870da3-cd99-415f-b7b7-fde87e24c127" providerId="ADAL" clId="{A8A0DB79-73E7-4FB9-93B6-2FA9379D48CD}" dt="2023-03-31T14:27:13.190" v="52" actId="6549"/>
          <ac:spMkLst>
            <pc:docMk/>
            <pc:sldMk cId="3037578733" sldId="518"/>
            <ac:spMk id="8" creationId="{00000000-0000-0000-0000-000000000000}"/>
          </ac:spMkLst>
        </pc:spChg>
      </pc:sldChg>
      <pc:sldChg chg="modSp mod">
        <pc:chgData name="Paul LeSieur" userId="f1870da3-cd99-415f-b7b7-fde87e24c127" providerId="ADAL" clId="{A8A0DB79-73E7-4FB9-93B6-2FA9379D48CD}" dt="2023-03-20T16:49:43.971" v="3" actId="6549"/>
        <pc:sldMkLst>
          <pc:docMk/>
          <pc:sldMk cId="3692359357" sldId="552"/>
        </pc:sldMkLst>
        <pc:spChg chg="mod">
          <ac:chgData name="Paul LeSieur" userId="f1870da3-cd99-415f-b7b7-fde87e24c127" providerId="ADAL" clId="{A8A0DB79-73E7-4FB9-93B6-2FA9379D48CD}" dt="2023-03-20T16:49:43.971" v="3" actId="6549"/>
          <ac:spMkLst>
            <pc:docMk/>
            <pc:sldMk cId="3692359357" sldId="552"/>
            <ac:spMk id="7" creationId="{2757B522-116A-4C67-977D-1B437CE2D20C}"/>
          </ac:spMkLst>
        </pc:spChg>
      </pc:sldChg>
    </pc:docChg>
  </pc:docChgLst>
  <pc:docChgLst>
    <pc:chgData name="Paul LeSieur" userId="f1870da3-cd99-415f-b7b7-fde87e24c127" providerId="ADAL" clId="{49496115-4393-4738-806A-BE577FB108F1}"/>
    <pc:docChg chg="modSld">
      <pc:chgData name="Paul LeSieur" userId="f1870da3-cd99-415f-b7b7-fde87e24c127" providerId="ADAL" clId="{49496115-4393-4738-806A-BE577FB108F1}" dt="2023-04-28T18:57:11.147" v="23" actId="20577"/>
      <pc:docMkLst>
        <pc:docMk/>
      </pc:docMkLst>
      <pc:sldChg chg="modSp mod">
        <pc:chgData name="Paul LeSieur" userId="f1870da3-cd99-415f-b7b7-fde87e24c127" providerId="ADAL" clId="{49496115-4393-4738-806A-BE577FB108F1}" dt="2023-04-28T18:57:11.147" v="23" actId="20577"/>
        <pc:sldMkLst>
          <pc:docMk/>
          <pc:sldMk cId="1781819236" sldId="257"/>
        </pc:sldMkLst>
        <pc:spChg chg="mod">
          <ac:chgData name="Paul LeSieur" userId="f1870da3-cd99-415f-b7b7-fde87e24c127" providerId="ADAL" clId="{49496115-4393-4738-806A-BE577FB108F1}" dt="2023-04-28T18:56:59.021" v="20" actId="20577"/>
          <ac:spMkLst>
            <pc:docMk/>
            <pc:sldMk cId="1781819236" sldId="257"/>
            <ac:spMk id="4" creationId="{00000000-0000-0000-0000-000000000000}"/>
          </ac:spMkLst>
        </pc:spChg>
        <pc:spChg chg="mod">
          <ac:chgData name="Paul LeSieur" userId="f1870da3-cd99-415f-b7b7-fde87e24c127" providerId="ADAL" clId="{49496115-4393-4738-806A-BE577FB108F1}" dt="2023-04-28T18:57:11.147" v="23" actId="20577"/>
          <ac:spMkLst>
            <pc:docMk/>
            <pc:sldMk cId="1781819236" sldId="257"/>
            <ac:spMk id="8" creationId="{00000000-0000-0000-0000-000000000000}"/>
          </ac:spMkLst>
        </pc:spChg>
      </pc:sldChg>
    </pc:docChg>
  </pc:docChgLst>
</pc:chgInfo>
</file>

<file path=ppt/charts/_rels/chartEx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3970341" y="0"/>
            <a:ext cx="3038475" cy="465138"/>
          </a:xfrm>
          <a:prstGeom prst="rect">
            <a:avLst/>
          </a:prstGeom>
        </p:spPr>
        <p:txBody>
          <a:bodyPr vert="horz" lIns="91427" tIns="45714" rIns="91427" bIns="45714" rtlCol="0"/>
          <a:lstStyle>
            <a:lvl1pPr algn="r">
              <a:defRPr sz="1200"/>
            </a:lvl1pPr>
          </a:lstStyle>
          <a:p>
            <a:fld id="{647939AB-E4D3-44F9-9C92-A30726C59F0B}" type="datetimeFigureOut">
              <a:rPr lang="en-US" smtClean="0"/>
              <a:t>4/28/2023</a:t>
            </a:fld>
            <a:endParaRPr lang="en-US"/>
          </a:p>
        </p:txBody>
      </p:sp>
      <p:sp>
        <p:nvSpPr>
          <p:cNvPr id="4" name="Footer Placeholder 3"/>
          <p:cNvSpPr>
            <a:spLocks noGrp="1"/>
          </p:cNvSpPr>
          <p:nvPr>
            <p:ph type="ftr" sz="quarter" idx="2"/>
          </p:nvPr>
        </p:nvSpPr>
        <p:spPr>
          <a:xfrm>
            <a:off x="3" y="8829675"/>
            <a:ext cx="3038475" cy="465138"/>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lIns="91427" tIns="45714" rIns="91427" bIns="45714" rtlCol="0" anchor="b"/>
          <a:lstStyle>
            <a:lvl1pPr algn="r">
              <a:defRPr sz="1200"/>
            </a:lvl1pPr>
          </a:lstStyle>
          <a:p>
            <a:fld id="{96A11BA7-D2CC-47B9-9702-4A2C325EB980}" type="slidenum">
              <a:rPr lang="en-US" smtClean="0"/>
              <a:t>‹#›</a:t>
            </a:fld>
            <a:endParaRPr lang="en-US"/>
          </a:p>
        </p:txBody>
      </p:sp>
    </p:spTree>
    <p:extLst>
      <p:ext uri="{BB962C8B-B14F-4D97-AF65-F5344CB8AC3E}">
        <p14:creationId xmlns:p14="http://schemas.microsoft.com/office/powerpoint/2010/main" val="4212830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9" tIns="46577" rIns="93149" bIns="46577" rtlCol="0"/>
          <a:lstStyle>
            <a:lvl1pPr algn="l">
              <a:defRPr sz="1200"/>
            </a:lvl1pPr>
          </a:lstStyle>
          <a:p>
            <a:endParaRPr lang="en-US"/>
          </a:p>
        </p:txBody>
      </p:sp>
      <p:sp>
        <p:nvSpPr>
          <p:cNvPr id="3" name="Date Placeholder 2"/>
          <p:cNvSpPr>
            <a:spLocks noGrp="1"/>
          </p:cNvSpPr>
          <p:nvPr>
            <p:ph type="dt" idx="1"/>
          </p:nvPr>
        </p:nvSpPr>
        <p:spPr>
          <a:xfrm>
            <a:off x="3970941" y="0"/>
            <a:ext cx="3037840" cy="464820"/>
          </a:xfrm>
          <a:prstGeom prst="rect">
            <a:avLst/>
          </a:prstGeom>
        </p:spPr>
        <p:txBody>
          <a:bodyPr vert="horz" lIns="93149" tIns="46577" rIns="93149" bIns="46577" rtlCol="0"/>
          <a:lstStyle>
            <a:lvl1pPr algn="r">
              <a:defRPr sz="1200"/>
            </a:lvl1pPr>
          </a:lstStyle>
          <a:p>
            <a:fld id="{0EE9EA42-623C-45E6-B6F5-F6541EAD83CD}" type="datetimeFigureOut">
              <a:rPr lang="en-US" smtClean="0"/>
              <a:t>4/28/2023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9" tIns="46577" rIns="93149" bIns="4657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9" tIns="46577" rIns="93149"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49" tIns="46577" rIns="93149" bIns="46577"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49" tIns="46577" rIns="93149" bIns="46577" rtlCol="0" anchor="b"/>
          <a:lstStyle>
            <a:lvl1pPr algn="r">
              <a:defRPr sz="1200"/>
            </a:lvl1pPr>
          </a:lstStyle>
          <a:p>
            <a:fld id="{F1229F4D-B961-47FD-87FB-0176E65E83D7}" type="slidenum">
              <a:rPr lang="en-US" smtClean="0"/>
              <a:t>‹#›</a:t>
            </a:fld>
            <a:endParaRPr lang="en-US"/>
          </a:p>
        </p:txBody>
      </p:sp>
    </p:spTree>
    <p:extLst>
      <p:ext uri="{BB962C8B-B14F-4D97-AF65-F5344CB8AC3E}">
        <p14:creationId xmlns:p14="http://schemas.microsoft.com/office/powerpoint/2010/main" val="2386182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ea typeface="Calibri" panose="020F0502020204030204" pitchFamily="34" charset="0"/>
                <a:cs typeface="Times New Roman" panose="02020603050405020304" pitchFamily="18" charset="0"/>
              </a:rPr>
              <a:t>Charter school growth has slowed in Durham as well during the pandemic, and is projected to grow slightly in 2022-23, driven primarily by Excelsior and Discovery Charter.</a:t>
            </a:r>
          </a:p>
          <a:p>
            <a:endParaRPr lang="en-US"/>
          </a:p>
        </p:txBody>
      </p:sp>
      <p:sp>
        <p:nvSpPr>
          <p:cNvPr id="4" name="Slide Number Placeholder 3"/>
          <p:cNvSpPr>
            <a:spLocks noGrp="1"/>
          </p:cNvSpPr>
          <p:nvPr>
            <p:ph type="sldNum" sz="quarter" idx="5"/>
          </p:nvPr>
        </p:nvSpPr>
        <p:spPr/>
        <p:txBody>
          <a:bodyPr/>
          <a:lstStyle/>
          <a:p>
            <a:fld id="{F1229F4D-B961-47FD-87FB-0176E65E83D7}" type="slidenum">
              <a:rPr lang="en-US" smtClean="0"/>
              <a:t>2</a:t>
            </a:fld>
            <a:endParaRPr lang="en-US"/>
          </a:p>
        </p:txBody>
      </p:sp>
    </p:spTree>
    <p:extLst>
      <p:ext uri="{BB962C8B-B14F-4D97-AF65-F5344CB8AC3E}">
        <p14:creationId xmlns:p14="http://schemas.microsoft.com/office/powerpoint/2010/main" val="3844209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ea typeface="Calibri" panose="020F0502020204030204" pitchFamily="34" charset="0"/>
                <a:cs typeface="Times New Roman" panose="02020603050405020304" pitchFamily="18" charset="0"/>
              </a:rPr>
              <a:t>Charter school growth has slowed in Durham as well during the pandemic, and is projected to grow slightly in 2022-23, driven primarily by Excelsior and Discovery Charter.</a:t>
            </a:r>
          </a:p>
          <a:p>
            <a:endParaRPr lang="en-US"/>
          </a:p>
        </p:txBody>
      </p:sp>
      <p:sp>
        <p:nvSpPr>
          <p:cNvPr id="4" name="Slide Number Placeholder 3"/>
          <p:cNvSpPr>
            <a:spLocks noGrp="1"/>
          </p:cNvSpPr>
          <p:nvPr>
            <p:ph type="sldNum" sz="quarter" idx="5"/>
          </p:nvPr>
        </p:nvSpPr>
        <p:spPr/>
        <p:txBody>
          <a:bodyPr/>
          <a:lstStyle/>
          <a:p>
            <a:fld id="{F1229F4D-B961-47FD-87FB-0176E65E83D7}" type="slidenum">
              <a:rPr lang="en-US" smtClean="0"/>
              <a:t>3</a:t>
            </a:fld>
            <a:endParaRPr lang="en-US"/>
          </a:p>
        </p:txBody>
      </p:sp>
    </p:spTree>
    <p:extLst>
      <p:ext uri="{BB962C8B-B14F-4D97-AF65-F5344CB8AC3E}">
        <p14:creationId xmlns:p14="http://schemas.microsoft.com/office/powerpoint/2010/main" val="300014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ea typeface="Calibri" panose="020F0502020204030204" pitchFamily="34" charset="0"/>
                <a:cs typeface="Times New Roman" panose="02020603050405020304" pitchFamily="18" charset="0"/>
              </a:rPr>
              <a:t>Charter school growth has slowed in Durham as well during the pandemic, and is projected to grow slightly in 2022-23, driven primarily by Excelsior and Discovery Charter.</a:t>
            </a:r>
          </a:p>
          <a:p>
            <a:endParaRPr lang="en-US"/>
          </a:p>
        </p:txBody>
      </p:sp>
      <p:sp>
        <p:nvSpPr>
          <p:cNvPr id="4" name="Slide Number Placeholder 3"/>
          <p:cNvSpPr>
            <a:spLocks noGrp="1"/>
          </p:cNvSpPr>
          <p:nvPr>
            <p:ph type="sldNum" sz="quarter" idx="5"/>
          </p:nvPr>
        </p:nvSpPr>
        <p:spPr/>
        <p:txBody>
          <a:bodyPr/>
          <a:lstStyle/>
          <a:p>
            <a:fld id="{F1229F4D-B961-47FD-87FB-0176E65E83D7}" type="slidenum">
              <a:rPr lang="en-US" smtClean="0"/>
              <a:t>4</a:t>
            </a:fld>
            <a:endParaRPr lang="en-US"/>
          </a:p>
        </p:txBody>
      </p:sp>
    </p:spTree>
    <p:extLst>
      <p:ext uri="{BB962C8B-B14F-4D97-AF65-F5344CB8AC3E}">
        <p14:creationId xmlns:p14="http://schemas.microsoft.com/office/powerpoint/2010/main" val="2121380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DPS will continue to use non-recurring ESSER funds in FY 2022-23 for additional school support staff such as mental health counselors and school counselors. </a:t>
            </a:r>
          </a:p>
          <a:p>
            <a:pPr lvl="1">
              <a:lnSpc>
                <a:spcPct val="107000"/>
              </a:lnSpc>
              <a:spcBef>
                <a:spcPts val="0"/>
              </a:spcBef>
              <a:buFont typeface="Wingdings" panose="05000000000000000000" pitchFamily="2" charset="2"/>
              <a:buChar char="§"/>
            </a:pPr>
            <a:r>
              <a:rPr lang="en-US" sz="1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Additional local support be required to maintain these positions in subsequent fiscal years if the state does not increase instructional support allotments. </a:t>
            </a:r>
          </a:p>
          <a:p>
            <a:endParaRPr lang="en-US" dirty="0"/>
          </a:p>
        </p:txBody>
      </p:sp>
      <p:sp>
        <p:nvSpPr>
          <p:cNvPr id="4" name="Slide Number Placeholder 3"/>
          <p:cNvSpPr>
            <a:spLocks noGrp="1"/>
          </p:cNvSpPr>
          <p:nvPr>
            <p:ph type="sldNum" sz="quarter" idx="5"/>
          </p:nvPr>
        </p:nvSpPr>
        <p:spPr/>
        <p:txBody>
          <a:bodyPr/>
          <a:lstStyle/>
          <a:p>
            <a:fld id="{F1229F4D-B961-47FD-87FB-0176E65E83D7}" type="slidenum">
              <a:rPr lang="en-US" smtClean="0"/>
              <a:t>5</a:t>
            </a:fld>
            <a:endParaRPr lang="en-US"/>
          </a:p>
        </p:txBody>
      </p:sp>
    </p:spTree>
    <p:extLst>
      <p:ext uri="{BB962C8B-B14F-4D97-AF65-F5344CB8AC3E}">
        <p14:creationId xmlns:p14="http://schemas.microsoft.com/office/powerpoint/2010/main" val="1288293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DPS will continue to use non-recurring ESSER funds in FY 2022-23 for additional school support staff such as mental health counselors and school counselors. </a:t>
            </a:r>
          </a:p>
          <a:p>
            <a:pPr lvl="1">
              <a:lnSpc>
                <a:spcPct val="107000"/>
              </a:lnSpc>
              <a:spcBef>
                <a:spcPts val="0"/>
              </a:spcBef>
              <a:buFont typeface="Wingdings" panose="05000000000000000000" pitchFamily="2" charset="2"/>
              <a:buChar char="§"/>
            </a:pPr>
            <a:r>
              <a:rPr lang="en-US" sz="1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Additional local support be required to maintain these positions in subsequent fiscal years if the state does not increase instructional support allotments. </a:t>
            </a:r>
          </a:p>
          <a:p>
            <a:endParaRPr lang="en-US" dirty="0"/>
          </a:p>
        </p:txBody>
      </p:sp>
      <p:sp>
        <p:nvSpPr>
          <p:cNvPr id="4" name="Slide Number Placeholder 3"/>
          <p:cNvSpPr>
            <a:spLocks noGrp="1"/>
          </p:cNvSpPr>
          <p:nvPr>
            <p:ph type="sldNum" sz="quarter" idx="5"/>
          </p:nvPr>
        </p:nvSpPr>
        <p:spPr/>
        <p:txBody>
          <a:bodyPr/>
          <a:lstStyle/>
          <a:p>
            <a:fld id="{F1229F4D-B961-47FD-87FB-0176E65E83D7}" type="slidenum">
              <a:rPr lang="en-US" smtClean="0"/>
              <a:t>6</a:t>
            </a:fld>
            <a:endParaRPr lang="en-US"/>
          </a:p>
        </p:txBody>
      </p:sp>
    </p:spTree>
    <p:extLst>
      <p:ext uri="{BB962C8B-B14F-4D97-AF65-F5344CB8AC3E}">
        <p14:creationId xmlns:p14="http://schemas.microsoft.com/office/powerpoint/2010/main" val="1139908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229F4D-B961-47FD-87FB-0176E65E83D7}" type="slidenum">
              <a:rPr lang="en-US" smtClean="0"/>
              <a:t>11</a:t>
            </a:fld>
            <a:endParaRPr lang="en-US"/>
          </a:p>
        </p:txBody>
      </p:sp>
    </p:spTree>
    <p:extLst>
      <p:ext uri="{BB962C8B-B14F-4D97-AF65-F5344CB8AC3E}">
        <p14:creationId xmlns:p14="http://schemas.microsoft.com/office/powerpoint/2010/main" val="1210150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3822" y="1702425"/>
            <a:ext cx="6516356" cy="1705477"/>
          </a:xfrm>
        </p:spPr>
        <p:txBody>
          <a:bodyPr/>
          <a:lstStyle>
            <a:lvl1pPr algn="ctr">
              <a:lnSpc>
                <a:spcPct val="110000"/>
              </a:lnSpc>
              <a:defRPr sz="4400" b="1">
                <a:solidFill>
                  <a:srgbClr val="959CA2"/>
                </a:solidFill>
                <a:latin typeface="Arial"/>
                <a:cs typeface="Arial"/>
              </a:defRPr>
            </a:lvl1pPr>
          </a:lstStyle>
          <a:p>
            <a:r>
              <a:rPr lang="en-US"/>
              <a:t>CLICK TO EDIT MASTER TITLE STYLE</a:t>
            </a:r>
          </a:p>
        </p:txBody>
      </p:sp>
      <p:sp>
        <p:nvSpPr>
          <p:cNvPr id="3" name="Subtitle 2"/>
          <p:cNvSpPr>
            <a:spLocks noGrp="1"/>
          </p:cNvSpPr>
          <p:nvPr>
            <p:ph type="subTitle" idx="1" hasCustomPrompt="1"/>
          </p:nvPr>
        </p:nvSpPr>
        <p:spPr>
          <a:xfrm>
            <a:off x="0" y="5686601"/>
            <a:ext cx="9144000" cy="437977"/>
          </a:xfrm>
          <a:ln>
            <a:noFill/>
          </a:ln>
        </p:spPr>
        <p:txBody>
          <a:bodyPr>
            <a:normAutofit/>
          </a:bodyPr>
          <a:lstStyle>
            <a:lvl1pPr marL="0" indent="0" algn="ctr">
              <a:buNone/>
              <a:defRPr sz="1600" b="1">
                <a:solidFill>
                  <a:srgbClr val="959CA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C5029-89C5-4496-A5F0-FF1EC271B570}" type="datetime1">
              <a:rPr lang="en-US" smtClean="0">
                <a:solidFill>
                  <a:prstClr val="black">
                    <a:tint val="75000"/>
                  </a:prstClr>
                </a:solidFill>
              </a:r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bwMode="auto">
          <a:xfrm>
            <a:off x="1313822" y="3411298"/>
            <a:ext cx="6516356" cy="0"/>
          </a:xfrm>
          <a:prstGeom prst="line">
            <a:avLst/>
          </a:prstGeom>
          <a:blipFill dpi="0" rotWithShape="0">
            <a:blip r:embed="rId2"/>
            <a:srcRect/>
            <a:tile tx="0" ty="0" sx="100000" sy="100000" flip="none" algn="tl"/>
          </a:blipFill>
          <a:ln w="6350" cap="flat" cmpd="sng" algn="ctr">
            <a:solidFill>
              <a:srgbClr val="CB3921"/>
            </a:solidFill>
            <a:prstDash val="solid"/>
            <a:miter lim="0"/>
            <a:headEnd type="none" w="med" len="med"/>
            <a:tailEnd type="none" w="med" len="med"/>
          </a:ln>
          <a:effectLst/>
        </p:spPr>
      </p:cxnSp>
      <p:cxnSp>
        <p:nvCxnSpPr>
          <p:cNvPr id="8" name="Straight Connector 7"/>
          <p:cNvCxnSpPr/>
          <p:nvPr userDrawn="1"/>
        </p:nvCxnSpPr>
        <p:spPr bwMode="auto">
          <a:xfrm>
            <a:off x="1313822" y="1702425"/>
            <a:ext cx="6516356" cy="1588"/>
          </a:xfrm>
          <a:prstGeom prst="line">
            <a:avLst/>
          </a:prstGeom>
          <a:blipFill dpi="0" rotWithShape="0">
            <a:blip r:embed="rId2"/>
            <a:srcRect/>
            <a:tile tx="0" ty="0" sx="100000" sy="100000" flip="none" algn="tl"/>
          </a:blipFill>
          <a:ln w="6350" cap="flat" cmpd="sng" algn="ctr">
            <a:solidFill>
              <a:srgbClr val="CB3921"/>
            </a:solidFill>
            <a:prstDash val="solid"/>
            <a:miter lim="0"/>
            <a:headEnd type="none" w="med" len="med"/>
            <a:tailEnd type="none" w="med" len="med"/>
          </a:ln>
          <a:effectLst/>
        </p:spPr>
      </p:cxnSp>
      <p:pic>
        <p:nvPicPr>
          <p:cNvPr id="19" name="Picture 18" descr="DPS 2-color logo.png"/>
          <p:cNvPicPr>
            <a:picLocks noChangeAspect="1"/>
          </p:cNvPicPr>
          <p:nvPr userDrawn="1"/>
        </p:nvPicPr>
        <p:blipFill>
          <a:blip r:embed="rId3"/>
          <a:stretch>
            <a:fillRect/>
          </a:stretch>
        </p:blipFill>
        <p:spPr>
          <a:xfrm>
            <a:off x="2802095" y="3896827"/>
            <a:ext cx="3539811" cy="1192228"/>
          </a:xfrm>
          <a:prstGeom prst="rect">
            <a:avLst/>
          </a:prstGeom>
        </p:spPr>
      </p:pic>
    </p:spTree>
    <p:extLst>
      <p:ext uri="{BB962C8B-B14F-4D97-AF65-F5344CB8AC3E}">
        <p14:creationId xmlns:p14="http://schemas.microsoft.com/office/powerpoint/2010/main" val="2383456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401DA6-8EDA-477B-9277-2EDB85C30C76}" type="datetime1">
              <a:rPr lang="en-US" smtClean="0">
                <a:solidFill>
                  <a:prstClr val="black">
                    <a:tint val="75000"/>
                  </a:prstClr>
                </a:solidFill>
              </a:r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95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DE0E97-817A-4037-830E-8C3BAA0182EE}" type="datetime1">
              <a:rPr lang="en-US" smtClean="0">
                <a:solidFill>
                  <a:prstClr val="black">
                    <a:tint val="75000"/>
                  </a:prstClr>
                </a:solidFill>
              </a:r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719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439CC-0910-4AEF-B4F0-AA41CE423FF1}" type="datetime1">
              <a:rPr lang="en-US" smtClean="0">
                <a:solidFill>
                  <a:prstClr val="black">
                    <a:tint val="75000"/>
                  </a:prstClr>
                </a:solidFill>
              </a:r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559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22144-10C9-47FD-BA77-AB5513E24958}" type="datetime1">
              <a:rPr lang="en-US" smtClean="0">
                <a:solidFill>
                  <a:prstClr val="black">
                    <a:tint val="75000"/>
                  </a:prstClr>
                </a:solidFill>
              </a:r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07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12233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13822" y="1702425"/>
            <a:ext cx="6516356" cy="1705477"/>
          </a:xfrm>
        </p:spPr>
        <p:txBody>
          <a:bodyPr/>
          <a:lstStyle>
            <a:lvl1pPr algn="ctr">
              <a:lnSpc>
                <a:spcPct val="110000"/>
              </a:lnSpc>
              <a:defRPr sz="4400" b="1">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hasCustomPrompt="1"/>
          </p:nvPr>
        </p:nvSpPr>
        <p:spPr>
          <a:xfrm>
            <a:off x="0" y="5686601"/>
            <a:ext cx="9144000" cy="437977"/>
          </a:xfrm>
          <a:ln>
            <a:noFill/>
          </a:ln>
        </p:spPr>
        <p:txBody>
          <a:bodyPr>
            <a:normAutofit/>
          </a:bodyPr>
          <a:lstStyle>
            <a:lvl1pPr marL="0" indent="0" algn="ctr">
              <a:buNone/>
              <a:defRPr sz="20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2F5D0-8748-4B19-B727-4EDB37AC0E1F}" type="datetime1">
              <a:rPr lang="en-US" smtClean="0">
                <a:solidFill>
                  <a:prstClr val="black">
                    <a:tint val="75000"/>
                  </a:prstClr>
                </a:solidFill>
              </a:r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bwMode="auto">
          <a:xfrm>
            <a:off x="1313822" y="3411298"/>
            <a:ext cx="6516356" cy="0"/>
          </a:xfrm>
          <a:prstGeom prst="line">
            <a:avLst/>
          </a:prstGeom>
          <a:blipFill dpi="0" rotWithShape="0">
            <a:blip r:embed="rId2"/>
            <a:srcRect/>
            <a:tile tx="0" ty="0" sx="100000" sy="100000" flip="none" algn="tl"/>
          </a:blipFill>
          <a:ln w="6350" cap="flat" cmpd="sng" algn="ctr">
            <a:solidFill>
              <a:srgbClr val="CB3921"/>
            </a:solidFill>
            <a:prstDash val="solid"/>
            <a:miter lim="0"/>
            <a:headEnd type="none" w="med" len="med"/>
            <a:tailEnd type="none" w="med" len="med"/>
          </a:ln>
          <a:effectLst/>
        </p:spPr>
      </p:cxnSp>
      <p:cxnSp>
        <p:nvCxnSpPr>
          <p:cNvPr id="8" name="Straight Connector 7"/>
          <p:cNvCxnSpPr/>
          <p:nvPr userDrawn="1"/>
        </p:nvCxnSpPr>
        <p:spPr bwMode="auto">
          <a:xfrm>
            <a:off x="1313822" y="1702425"/>
            <a:ext cx="6516356" cy="1588"/>
          </a:xfrm>
          <a:prstGeom prst="line">
            <a:avLst/>
          </a:prstGeom>
          <a:blipFill dpi="0" rotWithShape="0">
            <a:blip r:embed="rId2"/>
            <a:srcRect/>
            <a:tile tx="0" ty="0" sx="100000" sy="100000" flip="none" algn="tl"/>
          </a:blipFill>
          <a:ln w="6350" cap="flat" cmpd="sng" algn="ctr">
            <a:solidFill>
              <a:srgbClr val="CB3921"/>
            </a:solidFill>
            <a:prstDash val="solid"/>
            <a:miter lim="0"/>
            <a:headEnd type="none" w="med" len="med"/>
            <a:tailEnd type="none" w="med" len="med"/>
          </a:ln>
          <a:effectLst/>
        </p:spPr>
      </p:cxnSp>
      <p:pic>
        <p:nvPicPr>
          <p:cNvPr id="19" name="Picture 18" descr="DPS 2-color logo.png"/>
          <p:cNvPicPr>
            <a:picLocks noChangeAspect="1"/>
          </p:cNvPicPr>
          <p:nvPr userDrawn="1"/>
        </p:nvPicPr>
        <p:blipFill>
          <a:blip r:embed="rId3"/>
          <a:stretch>
            <a:fillRect/>
          </a:stretch>
        </p:blipFill>
        <p:spPr>
          <a:xfrm>
            <a:off x="2802095" y="3896827"/>
            <a:ext cx="3539811" cy="1192228"/>
          </a:xfrm>
          <a:prstGeom prst="rect">
            <a:avLst/>
          </a:prstGeom>
        </p:spPr>
      </p:pic>
    </p:spTree>
    <p:extLst>
      <p:ext uri="{BB962C8B-B14F-4D97-AF65-F5344CB8AC3E}">
        <p14:creationId xmlns:p14="http://schemas.microsoft.com/office/powerpoint/2010/main" val="251932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DPS 2-color Spark only.png"/>
          <p:cNvPicPr>
            <a:picLocks noChangeAspect="1"/>
          </p:cNvPicPr>
          <p:nvPr userDrawn="1"/>
        </p:nvPicPr>
        <p:blipFill>
          <a:blip r:embed="rId2">
            <a:grayscl/>
            <a:alphaModFix amt="4000"/>
          </a:blip>
          <a:stretch>
            <a:fillRect/>
          </a:stretch>
        </p:blipFill>
        <p:spPr>
          <a:xfrm>
            <a:off x="1766388" y="431134"/>
            <a:ext cx="6671416" cy="6205108"/>
          </a:xfrm>
          <a:prstGeom prst="rect">
            <a:avLst/>
          </a:prstGeom>
        </p:spPr>
      </p:pic>
      <p:sp>
        <p:nvSpPr>
          <p:cNvPr id="2" name="Title 1"/>
          <p:cNvSpPr>
            <a:spLocks noGrp="1"/>
          </p:cNvSpPr>
          <p:nvPr>
            <p:ph type="title" hasCustomPrompt="1"/>
          </p:nvPr>
        </p:nvSpPr>
        <p:spPr>
          <a:xfrm>
            <a:off x="1667564" y="274638"/>
            <a:ext cx="7019235" cy="1143000"/>
          </a:xfrm>
        </p:spPr>
        <p:txBody>
          <a:bodyPr>
            <a:noAutofit/>
          </a:bodyPr>
          <a:lstStyle>
            <a:lvl1pPr algn="l">
              <a:defRPr sz="3600" b="1">
                <a:solidFill>
                  <a:srgbClr val="3E6078"/>
                </a:solidFill>
                <a:latin typeface="Arial"/>
                <a:cs typeface="Arial"/>
              </a:defRPr>
            </a:lvl1pPr>
          </a:lstStyle>
          <a:p>
            <a:r>
              <a:rPr lang="en-US"/>
              <a:t>CLICK TO EDIT MASTER TITLE</a:t>
            </a:r>
          </a:p>
        </p:txBody>
      </p:sp>
      <p:sp>
        <p:nvSpPr>
          <p:cNvPr id="3" name="Content Placeholder 2"/>
          <p:cNvSpPr>
            <a:spLocks noGrp="1"/>
          </p:cNvSpPr>
          <p:nvPr>
            <p:ph idx="1"/>
          </p:nvPr>
        </p:nvSpPr>
        <p:spPr>
          <a:xfrm>
            <a:off x="317507" y="1829914"/>
            <a:ext cx="8369292" cy="4278155"/>
          </a:xfrm>
        </p:spPr>
        <p:txBody>
          <a:bodyPr>
            <a:normAutofit/>
          </a:bodyPr>
          <a:lstStyle>
            <a:lvl1pPr>
              <a:defRPr sz="2800">
                <a:solidFill>
                  <a:srgbClr val="304D65"/>
                </a:solidFill>
                <a:latin typeface="Arial"/>
                <a:cs typeface="Arial"/>
              </a:defRPr>
            </a:lvl1pPr>
            <a:lvl2pPr marL="800100" indent="-342900">
              <a:buFont typeface="Lucida Grande"/>
              <a:buChar char="&gt;"/>
              <a:defRPr sz="2400">
                <a:solidFill>
                  <a:srgbClr val="959CA2"/>
                </a:solidFill>
                <a:latin typeface="Arial"/>
                <a:cs typeface="Arial"/>
              </a:defRPr>
            </a:lvl2pPr>
            <a:lvl3pPr marL="1138238" indent="-223838">
              <a:buFont typeface="Lucida Grande"/>
              <a:buChar char="&gt;"/>
              <a:defRPr sz="2000">
                <a:solidFill>
                  <a:srgbClr val="959CA2"/>
                </a:solidFill>
                <a:latin typeface="Arial"/>
                <a:cs typeface="Arial"/>
              </a:defRPr>
            </a:lvl3pPr>
            <a:lvl4pPr marL="1371600" indent="0">
              <a:buNone/>
              <a:defRPr sz="1800">
                <a:latin typeface="Arial"/>
                <a:cs typeface="Arial"/>
              </a:defRPr>
            </a:lvl4pPr>
            <a:lvl5pPr marL="1828800" indent="0">
              <a:buNone/>
              <a:defRPr sz="1800">
                <a:latin typeface="Arial"/>
                <a:cs typeface="Arial"/>
              </a:defRPr>
            </a:lvl5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41460891-8EB0-4DCD-A33F-64480D438BCB}" type="datetime1">
              <a:rPr lang="en-US" smtClean="0">
                <a:solidFill>
                  <a:prstClr val="black">
                    <a:tint val="75000"/>
                  </a:prstClr>
                </a:solidFill>
              </a:r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948" y="261538"/>
            <a:ext cx="966578" cy="1338662"/>
          </a:xfrm>
          <a:prstGeom prst="rect">
            <a:avLst/>
          </a:prstGeom>
        </p:spPr>
      </p:pic>
      <p:cxnSp>
        <p:nvCxnSpPr>
          <p:cNvPr id="10" name="Straight Connector 9"/>
          <p:cNvCxnSpPr/>
          <p:nvPr userDrawn="1"/>
        </p:nvCxnSpPr>
        <p:spPr>
          <a:xfrm>
            <a:off x="1667564" y="1600200"/>
            <a:ext cx="7019236" cy="0"/>
          </a:xfrm>
          <a:prstGeom prst="line">
            <a:avLst/>
          </a:prstGeom>
          <a:ln>
            <a:solidFill>
              <a:srgbClr val="CB392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18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CB382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119" y="2348405"/>
            <a:ext cx="6034505" cy="1362075"/>
          </a:xfrm>
        </p:spPr>
        <p:txBody>
          <a:bodyPr anchor="t"/>
          <a:lstStyle>
            <a:lvl1pPr algn="l">
              <a:defRPr sz="4000" b="1" cap="all">
                <a:solidFill>
                  <a:schemeClr val="bg1"/>
                </a:solidFill>
                <a:latin typeface="Arial"/>
                <a:cs typeface="Arial"/>
              </a:defRPr>
            </a:lvl1pPr>
          </a:lstStyle>
          <a:p>
            <a:r>
              <a:rPr lang="en-US"/>
              <a:t>Click to edit Master title style</a:t>
            </a:r>
          </a:p>
        </p:txBody>
      </p:sp>
      <p:sp>
        <p:nvSpPr>
          <p:cNvPr id="4" name="Date Placeholder 3"/>
          <p:cNvSpPr>
            <a:spLocks noGrp="1"/>
          </p:cNvSpPr>
          <p:nvPr>
            <p:ph type="dt" sz="half" idx="10"/>
          </p:nvPr>
        </p:nvSpPr>
        <p:spPr/>
        <p:txBody>
          <a:bodyPr/>
          <a:lstStyle/>
          <a:p>
            <a:fld id="{B7EF49CB-5148-4818-ADD0-ABF111646039}" type="datetime1">
              <a:rPr lang="en-US" smtClean="0">
                <a:solidFill>
                  <a:prstClr val="black">
                    <a:tint val="75000"/>
                  </a:prstClr>
                </a:solidFill>
              </a:r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bwMode="auto">
          <a:xfrm flipV="1">
            <a:off x="1777854" y="364983"/>
            <a:ext cx="1" cy="5991367"/>
          </a:xfrm>
          <a:prstGeom prst="line">
            <a:avLst/>
          </a:prstGeom>
          <a:blipFill dpi="0" rotWithShape="0">
            <a:blip r:embed="rId2"/>
            <a:srcRect/>
            <a:tile tx="0" ty="0" sx="100000" sy="100000" flip="none" algn="tl"/>
          </a:blipFill>
          <a:ln w="6350" cap="flat" cmpd="sng" algn="ctr">
            <a:solidFill>
              <a:schemeClr val="bg1"/>
            </a:solidFill>
            <a:prstDash val="solid"/>
            <a:miter lim="0"/>
            <a:headEnd type="none" w="med" len="med"/>
            <a:tailEnd type="none" w="med" len="med"/>
          </a:ln>
          <a:effectLst/>
        </p:spPr>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3762" y="2176299"/>
            <a:ext cx="1222011" cy="1692424"/>
          </a:xfrm>
          <a:prstGeom prst="rect">
            <a:avLst/>
          </a:prstGeom>
        </p:spPr>
      </p:pic>
    </p:spTree>
    <p:extLst>
      <p:ext uri="{BB962C8B-B14F-4D97-AF65-F5344CB8AC3E}">
        <p14:creationId xmlns:p14="http://schemas.microsoft.com/office/powerpoint/2010/main" val="356612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12233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4119" y="2348405"/>
            <a:ext cx="6034505" cy="1362075"/>
          </a:xfrm>
        </p:spPr>
        <p:txBody>
          <a:bodyPr anchor="t"/>
          <a:lstStyle>
            <a:lvl1pPr algn="l">
              <a:defRPr sz="4000" b="1" cap="all">
                <a:solidFill>
                  <a:schemeClr val="bg1"/>
                </a:solidFill>
                <a:latin typeface="Arial"/>
                <a:cs typeface="Arial"/>
              </a:defRPr>
            </a:lvl1pPr>
          </a:lstStyle>
          <a:p>
            <a:r>
              <a:rPr lang="en-US"/>
              <a:t>Click to edit Master title style</a:t>
            </a:r>
          </a:p>
        </p:txBody>
      </p:sp>
      <p:sp>
        <p:nvSpPr>
          <p:cNvPr id="4" name="Date Placeholder 3"/>
          <p:cNvSpPr>
            <a:spLocks noGrp="1"/>
          </p:cNvSpPr>
          <p:nvPr>
            <p:ph type="dt" sz="half" idx="10"/>
          </p:nvPr>
        </p:nvSpPr>
        <p:spPr/>
        <p:txBody>
          <a:bodyPr/>
          <a:lstStyle/>
          <a:p>
            <a:fld id="{80C1AD85-91A7-4733-9063-B6B9FD6DDDAE}" type="datetime1">
              <a:rPr lang="en-US" smtClean="0">
                <a:solidFill>
                  <a:prstClr val="black">
                    <a:tint val="75000"/>
                  </a:prstClr>
                </a:solidFill>
              </a:r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bwMode="auto">
          <a:xfrm flipV="1">
            <a:off x="1777854" y="364983"/>
            <a:ext cx="1" cy="5991367"/>
          </a:xfrm>
          <a:prstGeom prst="line">
            <a:avLst/>
          </a:prstGeom>
          <a:blipFill dpi="0" rotWithShape="0">
            <a:blip r:embed="rId2"/>
            <a:srcRect/>
            <a:tile tx="0" ty="0" sx="100000" sy="100000" flip="none" algn="tl"/>
          </a:blipFill>
          <a:ln w="6350" cap="flat" cmpd="sng" algn="ctr">
            <a:solidFill>
              <a:schemeClr val="bg1"/>
            </a:solidFill>
            <a:prstDash val="solid"/>
            <a:miter lim="0"/>
            <a:headEnd type="none" w="med" len="med"/>
            <a:tailEnd type="none" w="med" len="med"/>
          </a:ln>
          <a:effectLst/>
        </p:spPr>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3762" y="2176299"/>
            <a:ext cx="1222011" cy="1692424"/>
          </a:xfrm>
          <a:prstGeom prst="rect">
            <a:avLst/>
          </a:prstGeom>
        </p:spPr>
      </p:pic>
    </p:spTree>
    <p:extLst>
      <p:ext uri="{BB962C8B-B14F-4D97-AF65-F5344CB8AC3E}">
        <p14:creationId xmlns:p14="http://schemas.microsoft.com/office/powerpoint/2010/main" val="93204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93400" y="274638"/>
            <a:ext cx="6964203" cy="1143000"/>
          </a:xfrm>
        </p:spPr>
        <p:txBody>
          <a:bodyPr/>
          <a:lstStyle>
            <a:lvl1pPr>
              <a:defRPr>
                <a:solidFill>
                  <a:srgbClr val="3E6078"/>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856B980F-D8D4-4004-B696-AF26F8EEBCFB}" type="datetime1">
              <a:rPr lang="en-US" smtClean="0">
                <a:solidFill>
                  <a:prstClr val="black">
                    <a:tint val="75000"/>
                  </a:prstClr>
                </a:solidFill>
              </a:r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bwMode="auto">
          <a:xfrm flipV="1">
            <a:off x="1333846" y="274638"/>
            <a:ext cx="1026" cy="6307275"/>
          </a:xfrm>
          <a:prstGeom prst="line">
            <a:avLst/>
          </a:prstGeom>
          <a:blipFill dpi="0" rotWithShape="0">
            <a:blip r:embed="rId2"/>
            <a:srcRect/>
            <a:tile tx="0" ty="0" sx="100000" sy="100000" flip="none" algn="tl"/>
          </a:blipFill>
          <a:ln w="6350" cap="flat" cmpd="sng" algn="ctr">
            <a:solidFill>
              <a:srgbClr val="CB3921"/>
            </a:solidFill>
            <a:prstDash val="solid"/>
            <a:miter lim="0"/>
            <a:headEnd type="none" w="med" len="med"/>
            <a:tailEnd type="none" w="med" len="med"/>
          </a:ln>
          <a:effectLst/>
        </p:spPr>
      </p:cxnSp>
      <p:pic>
        <p:nvPicPr>
          <p:cNvPr id="8" name="Picture 7" descr="DPS 2-color Spark only.png"/>
          <p:cNvPicPr>
            <a:picLocks noChangeAspect="1"/>
          </p:cNvPicPr>
          <p:nvPr userDrawn="1"/>
        </p:nvPicPr>
        <p:blipFill>
          <a:blip r:embed="rId3">
            <a:grayscl/>
            <a:alphaModFix amt="4000"/>
          </a:blip>
          <a:stretch>
            <a:fillRect/>
          </a:stretch>
        </p:blipFill>
        <p:spPr>
          <a:xfrm>
            <a:off x="1766388" y="431134"/>
            <a:ext cx="6671416" cy="620510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948" y="2271025"/>
            <a:ext cx="966578" cy="1338662"/>
          </a:xfrm>
          <a:prstGeom prst="rect">
            <a:avLst/>
          </a:prstGeom>
        </p:spPr>
      </p:pic>
    </p:spTree>
    <p:extLst>
      <p:ext uri="{BB962C8B-B14F-4D97-AF65-F5344CB8AC3E}">
        <p14:creationId xmlns:p14="http://schemas.microsoft.com/office/powerpoint/2010/main" val="19741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7915FBE7-004F-4003-BC80-EACABF38A4CE}" type="datetime1">
              <a:rPr lang="en-US" smtClean="0">
                <a:solidFill>
                  <a:prstClr val="black">
                    <a:tint val="75000"/>
                  </a:prstClr>
                </a:solidFill>
              </a:r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49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A80560-DAE3-434E-9352-7B0697030652}" type="datetime1">
              <a:rPr lang="en-US" smtClean="0">
                <a:solidFill>
                  <a:prstClr val="black">
                    <a:tint val="75000"/>
                  </a:prstClr>
                </a:solidFill>
              </a:r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22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3FB17-3CD0-4CD2-8D92-3B93D0FD8E25}" type="datetime1">
              <a:rPr lang="en-US" smtClean="0">
                <a:solidFill>
                  <a:prstClr val="black">
                    <a:tint val="75000"/>
                  </a:prstClr>
                </a:solidFill>
              </a:r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a:t>
            </a:fld>
            <a:endParaRPr lang="en-US">
              <a:solidFill>
                <a:prstClr val="black">
                  <a:tint val="75000"/>
                </a:prstClr>
              </a:solidFill>
            </a:endParaRPr>
          </a:p>
        </p:txBody>
      </p:sp>
      <p:pic>
        <p:nvPicPr>
          <p:cNvPr id="5" name="Picture 4" descr="DPS 2-color Spark only.png"/>
          <p:cNvPicPr>
            <a:picLocks noChangeAspect="1"/>
          </p:cNvPicPr>
          <p:nvPr userDrawn="1"/>
        </p:nvPicPr>
        <p:blipFill>
          <a:blip r:embed="rId2">
            <a:grayscl/>
            <a:alphaModFix amt="4000"/>
          </a:blip>
          <a:stretch>
            <a:fillRect/>
          </a:stretch>
        </p:blipFill>
        <p:spPr>
          <a:xfrm>
            <a:off x="1766388" y="431134"/>
            <a:ext cx="6671416" cy="6205108"/>
          </a:xfrm>
          <a:prstGeom prst="rect">
            <a:avLst/>
          </a:prstGeom>
        </p:spPr>
      </p:pic>
    </p:spTree>
    <p:extLst>
      <p:ext uri="{BB962C8B-B14F-4D97-AF65-F5344CB8AC3E}">
        <p14:creationId xmlns:p14="http://schemas.microsoft.com/office/powerpoint/2010/main" val="332593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EE8C53A-E87F-4ACA-B1EA-290A9671F599}" type="datetime1">
              <a:rPr lang="en-US" smtClean="0">
                <a:solidFill>
                  <a:prstClr val="black">
                    <a:tint val="75000"/>
                  </a:prstClr>
                </a:solidFill>
              </a:r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5E07E0-D057-874C-9C3F-62FEA534DAD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17342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457200" rtl="0" eaLnBrk="1" latinLnBrk="0" hangingPunct="1">
        <a:spcBef>
          <a:spcPct val="0"/>
        </a:spcBef>
        <a:buNone/>
        <a:defRPr sz="3600" b="1" kern="1200">
          <a:solidFill>
            <a:srgbClr val="3E6078"/>
          </a:solidFill>
          <a:latin typeface="Arial"/>
          <a:ea typeface="+mj-ea"/>
          <a:cs typeface="Arial"/>
        </a:defRPr>
      </a:lvl1pPr>
    </p:titleStyle>
    <p:body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4/relationships/chartEx" Target="../charts/chartEx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48712" y="2057400"/>
            <a:ext cx="8414288" cy="1600200"/>
          </a:xfrm>
          <a:prstGeom prst="rect">
            <a:avLst/>
          </a:prstGeom>
        </p:spPr>
        <p:txBody>
          <a:bodyPr vert="horz" wrap="square" lIns="91440" tIns="45720" rIns="91440" bIns="45720" numCol="1" rtlCol="0" anchor="ctr" anchorCtr="0" compatLnSpc="1">
            <a:prstTxWarp prst="textNoShape">
              <a:avLst/>
            </a:prstTxWarp>
            <a:normAutofit fontScale="25000" lnSpcReduction="20000"/>
          </a:bodyPr>
          <a:lstStyle>
            <a:lvl1pPr algn="l" defTabSz="914400" rtl="0" eaLnBrk="1" latinLnBrk="0" hangingPunct="1">
              <a:spcBef>
                <a:spcPct val="0"/>
              </a:spcBef>
              <a:buNone/>
              <a:defRPr sz="3600" b="1" kern="1200">
                <a:solidFill>
                  <a:srgbClr val="FF0000"/>
                </a:solidFill>
                <a:effectLst>
                  <a:outerShdw blurRad="38100" dist="38100" dir="2700000" algn="tl">
                    <a:srgbClr val="000000">
                      <a:alpha val="43137"/>
                    </a:srgbClr>
                  </a:outerShdw>
                </a:effectLst>
                <a:latin typeface="+mj-lt"/>
                <a:ea typeface="+mj-ea"/>
                <a:cs typeface="+mj-cs"/>
              </a:defRPr>
            </a:lvl1pPr>
          </a:lstStyle>
          <a:p>
            <a:pPr algn="ctr">
              <a:defRPr/>
            </a:pPr>
            <a:br>
              <a:rPr lang="en-US" sz="3900" dirty="0">
                <a:solidFill>
                  <a:schemeClr val="tx2"/>
                </a:solidFill>
                <a:effectLst>
                  <a:outerShdw blurRad="38100" dist="38100" dir="2700000" algn="tl">
                    <a:srgbClr val="C0C0C0"/>
                  </a:outerShdw>
                </a:effectLst>
              </a:rPr>
            </a:br>
            <a:br>
              <a:rPr lang="en-US" sz="3900" dirty="0">
                <a:solidFill>
                  <a:schemeClr val="tx2"/>
                </a:solidFill>
                <a:effectLst>
                  <a:outerShdw blurRad="38100" dist="38100" dir="2700000" algn="tl">
                    <a:srgbClr val="C0C0C0"/>
                  </a:outerShdw>
                </a:effectLst>
              </a:rPr>
            </a:br>
            <a:endParaRPr lang="en-US" sz="17600" dirty="0">
              <a:solidFill>
                <a:schemeClr val="tx2"/>
              </a:solidFill>
              <a:effectLst/>
            </a:endParaRPr>
          </a:p>
          <a:p>
            <a:pPr algn="ctr">
              <a:defRPr/>
            </a:pPr>
            <a:r>
              <a:rPr lang="en-US" sz="16000" dirty="0">
                <a:solidFill>
                  <a:schemeClr val="tx2"/>
                </a:solidFill>
                <a:effectLst/>
              </a:rPr>
              <a:t>Durham Public School Proposed Budget</a:t>
            </a:r>
          </a:p>
          <a:p>
            <a:pPr algn="ctr">
              <a:defRPr/>
            </a:pPr>
            <a:r>
              <a:rPr lang="en-US" sz="16000" dirty="0">
                <a:solidFill>
                  <a:schemeClr val="tx2"/>
                </a:solidFill>
                <a:effectLst/>
              </a:rPr>
              <a:t>for Fiscal Year 2023-24</a:t>
            </a:r>
            <a:br>
              <a:rPr lang="en-US" sz="4900" dirty="0">
                <a:solidFill>
                  <a:schemeClr val="tx2"/>
                </a:solidFill>
                <a:effectLst>
                  <a:outerShdw blurRad="38100" dist="38100" dir="2700000" algn="tl">
                    <a:srgbClr val="C0C0C0"/>
                  </a:outerShdw>
                </a:effectLst>
              </a:rPr>
            </a:br>
            <a:br>
              <a:rPr lang="en-US" sz="4000" dirty="0">
                <a:solidFill>
                  <a:schemeClr val="tx2"/>
                </a:solidFill>
                <a:effectLst>
                  <a:outerShdw blurRad="38100" dist="38100" dir="2700000" algn="tl">
                    <a:srgbClr val="C0C0C0"/>
                  </a:outerShdw>
                </a:effectLst>
              </a:rPr>
            </a:br>
            <a:endParaRPr lang="en-US" sz="4000" dirty="0">
              <a:solidFill>
                <a:schemeClr val="tx2"/>
              </a:solidFill>
              <a:effectLst>
                <a:outerShdw blurRad="38100" dist="38100" dir="2700000" algn="tl">
                  <a:srgbClr val="C0C0C0"/>
                </a:outerShdw>
              </a:effectLst>
            </a:endParaRPr>
          </a:p>
          <a:p>
            <a:pPr algn="ctr">
              <a:defRPr/>
            </a:pPr>
            <a:endParaRPr lang="en-US" sz="4000" dirty="0">
              <a:solidFill>
                <a:schemeClr val="tx2"/>
              </a:solidFill>
              <a:effectLst>
                <a:outerShdw blurRad="38100" dist="38100" dir="2700000" algn="tl">
                  <a:srgbClr val="C0C0C0"/>
                </a:outerShdw>
              </a:effectLst>
            </a:endParaRPr>
          </a:p>
          <a:p>
            <a:pPr algn="ctr">
              <a:defRPr/>
            </a:pPr>
            <a:endParaRPr lang="en-US" sz="4000" dirty="0">
              <a:solidFill>
                <a:schemeClr val="tx2"/>
              </a:solidFill>
              <a:effectLst>
                <a:outerShdw blurRad="38100" dist="38100" dir="2700000" algn="tl">
                  <a:srgbClr val="C0C0C0"/>
                </a:outerShdw>
              </a:effectLst>
            </a:endParaRPr>
          </a:p>
          <a:p>
            <a:pPr algn="ctr">
              <a:defRPr/>
            </a:pPr>
            <a:r>
              <a:rPr lang="en-US" sz="4000" dirty="0">
                <a:solidFill>
                  <a:schemeClr val="tx2"/>
                </a:solidFill>
                <a:effectLst>
                  <a:outerShdw blurRad="38100" dist="38100" dir="2700000" algn="tl">
                    <a:srgbClr val="C0C0C0"/>
                  </a:outerShdw>
                </a:effectLst>
              </a:rPr>
              <a:t> </a:t>
            </a:r>
          </a:p>
          <a:p>
            <a:pPr algn="ctr">
              <a:defRPr/>
            </a:pPr>
            <a:endParaRPr lang="en-US" sz="4000" dirty="0">
              <a:solidFill>
                <a:schemeClr val="tx2"/>
              </a:solidFill>
              <a:effectLst>
                <a:outerShdw blurRad="38100" dist="38100" dir="2700000" algn="tl">
                  <a:srgbClr val="C0C0C0"/>
                </a:outerShdw>
              </a:effectLst>
            </a:endParaRPr>
          </a:p>
          <a:p>
            <a:pPr algn="ctr">
              <a:defRPr/>
            </a:pPr>
            <a:br>
              <a:rPr lang="en-US" sz="3900" dirty="0">
                <a:solidFill>
                  <a:schemeClr val="tx2"/>
                </a:solidFill>
                <a:effectLst>
                  <a:outerShdw blurRad="38100" dist="38100" dir="2700000" algn="tl">
                    <a:srgbClr val="C0C0C0"/>
                  </a:outerShdw>
                </a:effectLst>
              </a:rPr>
            </a:br>
            <a:br>
              <a:rPr lang="en-US" sz="3900" dirty="0">
                <a:solidFill>
                  <a:schemeClr val="tx2"/>
                </a:solidFill>
                <a:effectLst>
                  <a:outerShdw blurRad="38100" dist="38100" dir="2700000" algn="tl">
                    <a:srgbClr val="C0C0C0"/>
                  </a:outerShdw>
                </a:effectLst>
              </a:rPr>
            </a:br>
            <a:endParaRPr lang="en-US" sz="2900" b="0" dirty="0">
              <a:solidFill>
                <a:schemeClr val="tx2"/>
              </a:solidFill>
              <a:effectLst>
                <a:outerShdw blurRad="38100" dist="38100" dir="2700000" algn="tl">
                  <a:srgbClr val="C0C0C0"/>
                </a:outerShdw>
              </a:effectLst>
            </a:endParaRPr>
          </a:p>
        </p:txBody>
      </p:sp>
      <p:cxnSp>
        <p:nvCxnSpPr>
          <p:cNvPr id="5" name="Straight Connector 4"/>
          <p:cNvCxnSpPr/>
          <p:nvPr/>
        </p:nvCxnSpPr>
        <p:spPr>
          <a:xfrm>
            <a:off x="3886200" y="3886200"/>
            <a:ext cx="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ubtitle 7"/>
          <p:cNvSpPr>
            <a:spLocks noGrp="1"/>
          </p:cNvSpPr>
          <p:nvPr>
            <p:ph type="subTitle" idx="1"/>
          </p:nvPr>
        </p:nvSpPr>
        <p:spPr/>
        <p:txBody>
          <a:bodyPr/>
          <a:lstStyle/>
          <a:p>
            <a:r>
              <a:rPr lang="en-US"/>
              <a:t>May </a:t>
            </a:r>
            <a:r>
              <a:rPr lang="en-US" dirty="0"/>
              <a:t>6, 2023</a:t>
            </a:r>
          </a:p>
        </p:txBody>
      </p:sp>
    </p:spTree>
    <p:extLst>
      <p:ext uri="{BB962C8B-B14F-4D97-AF65-F5344CB8AC3E}">
        <p14:creationId xmlns:p14="http://schemas.microsoft.com/office/powerpoint/2010/main" val="178181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563562"/>
          </a:xfrm>
        </p:spPr>
        <p:txBody>
          <a:bodyPr anchor="t"/>
          <a:lstStyle/>
          <a:p>
            <a:pPr algn="ctr"/>
            <a:r>
              <a:rPr lang="en-US" sz="2800" dirty="0"/>
              <a:t>DPS Personnel Summary</a:t>
            </a: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10</a:t>
            </a:fld>
            <a:endParaRPr lang="en-US" dirty="0">
              <a:solidFill>
                <a:prstClr val="black">
                  <a:tint val="75000"/>
                </a:prstClr>
              </a:solidFill>
            </a:endParaRPr>
          </a:p>
        </p:txBody>
      </p:sp>
      <p:sp>
        <p:nvSpPr>
          <p:cNvPr id="3" name="Rectangle 2">
            <a:extLst>
              <a:ext uri="{FF2B5EF4-FFF2-40B4-BE49-F238E27FC236}">
                <a16:creationId xmlns:a16="http://schemas.microsoft.com/office/drawing/2014/main" id="{64057C07-AB97-4455-A563-54194B4746CC}"/>
              </a:ext>
            </a:extLst>
          </p:cNvPr>
          <p:cNvSpPr/>
          <p:nvPr/>
        </p:nvSpPr>
        <p:spPr>
          <a:xfrm>
            <a:off x="1486150" y="3312461"/>
            <a:ext cx="7315200" cy="233077"/>
          </a:xfrm>
          <a:prstGeom prst="rect">
            <a:avLst/>
          </a:prstGeom>
        </p:spPr>
        <p:txBody>
          <a:bodyPr wrap="square">
            <a:spAutoFit/>
          </a:bodyPr>
          <a:lstStyle/>
          <a:p>
            <a:pPr>
              <a:lnSpc>
                <a:spcPct val="107000"/>
              </a:lnSpc>
              <a:spcAft>
                <a:spcPts val="800"/>
              </a:spcAft>
            </a:pPr>
            <a:r>
              <a:rPr lang="en-US" sz="900" b="1" dirty="0">
                <a:latin typeface="Arial" panose="020B0604020202020204" pitchFamily="34" charset="0"/>
                <a:ea typeface="Calibri" panose="020F0502020204030204" pitchFamily="34" charset="0"/>
                <a:cs typeface="Times New Roman" panose="02020603050405020304" pitchFamily="18" charset="0"/>
              </a:rPr>
              <a:t>Durham Public Schools is the third largest employer in the county with 5,030 full-time equivalent employees</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87049AA-CB02-4428-B732-A54421D04E8E}"/>
              </a:ext>
            </a:extLst>
          </p:cNvPr>
          <p:cNvSpPr txBox="1"/>
          <p:nvPr/>
        </p:nvSpPr>
        <p:spPr>
          <a:xfrm>
            <a:off x="1438651" y="3545538"/>
            <a:ext cx="7568696" cy="2921056"/>
          </a:xfrm>
          <a:prstGeom prst="rect">
            <a:avLst/>
          </a:prstGeom>
          <a:noFill/>
        </p:spPr>
        <p:txBody>
          <a:bodyPr wrap="square">
            <a:spAutoFit/>
          </a:bodyPr>
          <a:lstStyle/>
          <a:p>
            <a:pPr marL="0" marR="0">
              <a:lnSpc>
                <a:spcPct val="107000"/>
              </a:lnSpc>
              <a:spcBef>
                <a:spcPts val="200"/>
              </a:spcBef>
              <a:spcAft>
                <a:spcPts val="0"/>
              </a:spcAft>
            </a:pPr>
            <a:r>
              <a:rPr lang="en-US" sz="1000" b="1" dirty="0">
                <a:effectLst/>
                <a:ea typeface="Times New Roman" panose="02020603050405020304" pitchFamily="18" charset="0"/>
                <a:cs typeface="Arial" panose="020B0604020202020204" pitchFamily="34" charset="0"/>
              </a:rPr>
              <a:t>Teachers – 2,397 (47.7% of all DPS employees)</a:t>
            </a:r>
            <a:r>
              <a:rPr lang="en-US" sz="1000" b="1" dirty="0">
                <a:ea typeface="Times New Roman" panose="02020603050405020304" pitchFamily="18" charset="0"/>
                <a:cs typeface="Times New Roman" panose="02020603050405020304" pitchFamily="18" charset="0"/>
              </a:rPr>
              <a:t> - </a:t>
            </a:r>
            <a:r>
              <a:rPr lang="en-US" sz="1000" dirty="0">
                <a:effectLst/>
                <a:ea typeface="Calibri" panose="020F0502020204030204" pitchFamily="34" charset="0"/>
                <a:cs typeface="Times New Roman" panose="02020603050405020304" pitchFamily="18" charset="0"/>
              </a:rPr>
              <a:t>Includes regular classroom instruction, art/music/PE, career and technical education, and specialized instruction for students with disabilities, English language learners, and academically gifted students.</a:t>
            </a:r>
            <a:br>
              <a:rPr lang="en-US" sz="1000" dirty="0">
                <a:effectLst/>
                <a:ea typeface="Calibri" panose="020F0502020204030204" pitchFamily="34" charset="0"/>
                <a:cs typeface="Times New Roman" panose="02020603050405020304" pitchFamily="18" charset="0"/>
              </a:rPr>
            </a:br>
            <a:br>
              <a:rPr lang="en-US" sz="600" dirty="0">
                <a:effectLst/>
                <a:ea typeface="Calibri" panose="020F0502020204030204" pitchFamily="34" charset="0"/>
                <a:cs typeface="Times New Roman" panose="02020603050405020304" pitchFamily="18" charset="0"/>
              </a:rPr>
            </a:br>
            <a:r>
              <a:rPr lang="en-US" sz="1000" b="1" dirty="0">
                <a:effectLst/>
                <a:ea typeface="Times New Roman" panose="02020603050405020304" pitchFamily="18" charset="0"/>
                <a:cs typeface="Arial" panose="020B0604020202020204" pitchFamily="34" charset="0"/>
              </a:rPr>
              <a:t>Instructional Support Personnel – 1,164 (23.1% of all DPS employees)</a:t>
            </a:r>
            <a:r>
              <a:rPr lang="en-US" sz="1000" b="1" dirty="0">
                <a:ea typeface="Times New Roman" panose="02020603050405020304" pitchFamily="18" charset="0"/>
                <a:cs typeface="Times New Roman" panose="02020603050405020304" pitchFamily="18" charset="0"/>
              </a:rPr>
              <a:t> - </a:t>
            </a:r>
            <a:r>
              <a:rPr lang="en-US" sz="1000" dirty="0">
                <a:effectLst/>
                <a:ea typeface="Calibri" panose="020F0502020204030204" pitchFamily="34" charset="0"/>
                <a:cs typeface="Times New Roman" panose="02020603050405020304" pitchFamily="18" charset="0"/>
              </a:rPr>
              <a:t>Includes teacher assistants, math and literacy coaches, instructional facilitators, librarians, guidance counselors, social workers, nurses, psychologists, school-based specialists, speech pathologists, physical and occupational therapists, psychologists, audiologists, bus monitors, interpreters, translators, and teacher mentors.</a:t>
            </a:r>
            <a:br>
              <a:rPr lang="en-US" sz="1000" dirty="0">
                <a:effectLst/>
                <a:ea typeface="Calibri" panose="020F0502020204030204" pitchFamily="34" charset="0"/>
                <a:cs typeface="Times New Roman" panose="02020603050405020304" pitchFamily="18" charset="0"/>
              </a:rPr>
            </a:br>
            <a:br>
              <a:rPr lang="en-US" sz="600" dirty="0">
                <a:effectLst/>
                <a:ea typeface="Calibri" panose="020F0502020204030204" pitchFamily="34" charset="0"/>
                <a:cs typeface="Times New Roman" panose="02020603050405020304" pitchFamily="18" charset="0"/>
              </a:rPr>
            </a:br>
            <a:r>
              <a:rPr lang="en-US" sz="1000" b="1" dirty="0">
                <a:effectLst/>
                <a:ea typeface="Times New Roman" panose="02020603050405020304" pitchFamily="18" charset="0"/>
                <a:cs typeface="Arial" panose="020B0604020202020204" pitchFamily="34" charset="0"/>
              </a:rPr>
              <a:t>Operational Support Personnel – 810 (16.1% of all DPS employees)</a:t>
            </a:r>
            <a:r>
              <a:rPr lang="en-US" sz="1000" b="1" dirty="0">
                <a:ea typeface="Times New Roman" panose="02020603050405020304" pitchFamily="18" charset="0"/>
                <a:cs typeface="Times New Roman" panose="02020603050405020304" pitchFamily="18" charset="0"/>
              </a:rPr>
              <a:t> - </a:t>
            </a:r>
            <a:r>
              <a:rPr lang="en-US" sz="1000" dirty="0">
                <a:effectLst/>
                <a:ea typeface="Calibri" panose="020F0502020204030204" pitchFamily="34" charset="0"/>
                <a:cs typeface="Times New Roman" panose="02020603050405020304" pitchFamily="18" charset="0"/>
              </a:rPr>
              <a:t>Includes bus drivers, custodians, cafeteria workers, and skilled trades.</a:t>
            </a:r>
          </a:p>
          <a:p>
            <a:pPr marL="0" marR="0">
              <a:lnSpc>
                <a:spcPct val="107000"/>
              </a:lnSpc>
              <a:spcBef>
                <a:spcPts val="200"/>
              </a:spcBef>
              <a:spcAft>
                <a:spcPts val="0"/>
              </a:spcAft>
            </a:pPr>
            <a:br>
              <a:rPr lang="en-US" sz="600" b="1" dirty="0">
                <a:ea typeface="Times New Roman" panose="02020603050405020304" pitchFamily="18" charset="0"/>
                <a:cs typeface="Times New Roman" panose="02020603050405020304" pitchFamily="18" charset="0"/>
              </a:rPr>
            </a:br>
            <a:r>
              <a:rPr lang="en-US" sz="1000" b="1" dirty="0">
                <a:effectLst/>
                <a:ea typeface="Times New Roman" panose="02020603050405020304" pitchFamily="18" charset="0"/>
                <a:cs typeface="Arial" panose="020B0604020202020204" pitchFamily="34" charset="0"/>
              </a:rPr>
              <a:t>Technical &amp; Administrative Support Personnel – 305 (6.1% of all DPS employees)</a:t>
            </a:r>
            <a:r>
              <a:rPr lang="en-US" sz="1000" b="1" dirty="0">
                <a:ea typeface="Times New Roman" panose="02020603050405020304" pitchFamily="18" charset="0"/>
                <a:cs typeface="Times New Roman" panose="02020603050405020304" pitchFamily="18" charset="0"/>
              </a:rPr>
              <a:t> - </a:t>
            </a:r>
            <a:r>
              <a:rPr lang="en-US" sz="1000" dirty="0">
                <a:effectLst/>
                <a:ea typeface="Calibri" panose="020F0502020204030204" pitchFamily="34" charset="0"/>
                <a:cs typeface="Times New Roman" panose="02020603050405020304" pitchFamily="18" charset="0"/>
              </a:rPr>
              <a:t>Primarily school-based administrative support staff including treasurers, data managers, IT technicians, and secretaries, along with centralized administrative staff in finance, human resources, operations, and academic support services.</a:t>
            </a:r>
          </a:p>
          <a:p>
            <a:pPr marL="0" marR="0">
              <a:lnSpc>
                <a:spcPct val="107000"/>
              </a:lnSpc>
              <a:spcBef>
                <a:spcPts val="200"/>
              </a:spcBef>
              <a:spcAft>
                <a:spcPts val="0"/>
              </a:spcAft>
            </a:pPr>
            <a:br>
              <a:rPr lang="en-US" sz="600" b="1" dirty="0">
                <a:effectLst/>
                <a:ea typeface="Times New Roman" panose="02020603050405020304" pitchFamily="18" charset="0"/>
                <a:cs typeface="Arial" panose="020B0604020202020204" pitchFamily="34" charset="0"/>
              </a:rPr>
            </a:br>
            <a:r>
              <a:rPr lang="en-US" sz="1000" b="1" dirty="0">
                <a:effectLst/>
                <a:ea typeface="Times New Roman" panose="02020603050405020304" pitchFamily="18" charset="0"/>
                <a:cs typeface="Arial" panose="020B0604020202020204" pitchFamily="34" charset="0"/>
              </a:rPr>
              <a:t>School Leadership – 163 (3.2% of all DPS employees)</a:t>
            </a:r>
            <a:r>
              <a:rPr lang="en-US" sz="1000" b="1" dirty="0">
                <a:ea typeface="Times New Roman" panose="02020603050405020304" pitchFamily="18" charset="0"/>
                <a:cs typeface="Times New Roman" panose="02020603050405020304" pitchFamily="18" charset="0"/>
              </a:rPr>
              <a:t> - </a:t>
            </a:r>
            <a:r>
              <a:rPr lang="en-US" sz="1000" dirty="0">
                <a:effectLst/>
                <a:ea typeface="Calibri" panose="020F0502020204030204" pitchFamily="34" charset="0"/>
                <a:cs typeface="Times New Roman" panose="02020603050405020304" pitchFamily="18" charset="0"/>
              </a:rPr>
              <a:t>Includes principals, assistant principals, and assistant principal interns. </a:t>
            </a:r>
            <a:br>
              <a:rPr lang="en-US" sz="1000" dirty="0">
                <a:effectLst/>
                <a:ea typeface="Calibri" panose="020F0502020204030204" pitchFamily="34" charset="0"/>
                <a:cs typeface="Times New Roman" panose="02020603050405020304" pitchFamily="18" charset="0"/>
              </a:rPr>
            </a:br>
            <a:endParaRPr lang="en-US" sz="600" dirty="0">
              <a:effectLst/>
              <a:ea typeface="Calibri" panose="020F0502020204030204" pitchFamily="34" charset="0"/>
              <a:cs typeface="Times New Roman" panose="02020603050405020304" pitchFamily="18" charset="0"/>
            </a:endParaRPr>
          </a:p>
          <a:p>
            <a:pPr marL="0" marR="0">
              <a:lnSpc>
                <a:spcPct val="107000"/>
              </a:lnSpc>
              <a:spcBef>
                <a:spcPts val="200"/>
              </a:spcBef>
              <a:spcAft>
                <a:spcPts val="0"/>
              </a:spcAft>
            </a:pPr>
            <a:r>
              <a:rPr lang="en-US" sz="1000" b="1" dirty="0">
                <a:effectLst/>
                <a:ea typeface="Times New Roman" panose="02020603050405020304" pitchFamily="18" charset="0"/>
                <a:cs typeface="Arial" panose="020B0604020202020204" pitchFamily="34" charset="0"/>
              </a:rPr>
              <a:t>Centralized Administrators – 104 (2.1% of all DPS employees)</a:t>
            </a:r>
            <a:r>
              <a:rPr lang="en-US" sz="1000" b="1" dirty="0">
                <a:ea typeface="Times New Roman" panose="02020603050405020304" pitchFamily="18" charset="0"/>
                <a:cs typeface="Times New Roman" panose="02020603050405020304" pitchFamily="18" charset="0"/>
              </a:rPr>
              <a:t> - </a:t>
            </a:r>
            <a:r>
              <a:rPr lang="en-US" sz="1000" dirty="0">
                <a:effectLst/>
                <a:ea typeface="Calibri" panose="020F0502020204030204" pitchFamily="34" charset="0"/>
                <a:cs typeface="Times New Roman" panose="02020603050405020304" pitchFamily="18" charset="0"/>
              </a:rPr>
              <a:t>Includes senior DPS leadership and other centralized directors, supervisors, and administrative specialists across academic, administrative, and operational support services. </a:t>
            </a:r>
            <a:br>
              <a:rPr lang="en-US" sz="1000" dirty="0">
                <a:effectLst/>
                <a:ea typeface="Calibri" panose="020F0502020204030204" pitchFamily="34" charset="0"/>
                <a:cs typeface="Times New Roman" panose="02020603050405020304" pitchFamily="18" charset="0"/>
              </a:rPr>
            </a:br>
            <a:endParaRPr lang="en-US" sz="600" dirty="0">
              <a:effectLst/>
              <a:ea typeface="Calibri" panose="020F0502020204030204" pitchFamily="34" charset="0"/>
              <a:cs typeface="Times New Roman" panose="02020603050405020304" pitchFamily="18" charset="0"/>
            </a:endParaRPr>
          </a:p>
          <a:p>
            <a:pPr marL="0" marR="0">
              <a:lnSpc>
                <a:spcPct val="107000"/>
              </a:lnSpc>
              <a:spcBef>
                <a:spcPts val="200"/>
              </a:spcBef>
              <a:spcAft>
                <a:spcPts val="0"/>
              </a:spcAft>
            </a:pPr>
            <a:r>
              <a:rPr lang="en-US" sz="1000" b="1" dirty="0">
                <a:effectLst/>
                <a:ea typeface="Times New Roman" panose="02020603050405020304" pitchFamily="18" charset="0"/>
                <a:cs typeface="Arial" panose="020B0604020202020204" pitchFamily="34" charset="0"/>
              </a:rPr>
              <a:t>Before &amp; After School Care Program – 87 (1.7% of all DPS employees) - </a:t>
            </a:r>
            <a:r>
              <a:rPr lang="en-US" sz="1000" dirty="0">
                <a:effectLst/>
                <a:ea typeface="Times New Roman" panose="02020603050405020304" pitchFamily="18" charset="0"/>
                <a:cs typeface="Arial" panose="020B0604020202020204" pitchFamily="34" charset="0"/>
              </a:rPr>
              <a:t>includes group leaders, site managers, and administrative support</a:t>
            </a:r>
            <a:endParaRPr lang="en-US" sz="1000" dirty="0">
              <a:effectLst/>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A47213D-C542-C488-D0B8-D40F8B178316}"/>
              </a:ext>
            </a:extLst>
          </p:cNvPr>
          <p:cNvPicPr>
            <a:picLocks noChangeAspect="1"/>
          </p:cNvPicPr>
          <p:nvPr/>
        </p:nvPicPr>
        <p:blipFill>
          <a:blip r:embed="rId2"/>
          <a:stretch>
            <a:fillRect/>
          </a:stretch>
        </p:blipFill>
        <p:spPr>
          <a:xfrm>
            <a:off x="1486150" y="774363"/>
            <a:ext cx="6964203" cy="2496016"/>
          </a:xfrm>
          <a:prstGeom prst="rect">
            <a:avLst/>
          </a:prstGeom>
        </p:spPr>
      </p:pic>
    </p:spTree>
    <p:extLst>
      <p:ext uri="{BB962C8B-B14F-4D97-AF65-F5344CB8AC3E}">
        <p14:creationId xmlns:p14="http://schemas.microsoft.com/office/powerpoint/2010/main" val="3314769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517526"/>
          </a:xfrm>
        </p:spPr>
        <p:txBody>
          <a:bodyPr anchor="t"/>
          <a:lstStyle/>
          <a:p>
            <a:pPr algn="ctr"/>
            <a:r>
              <a:rPr lang="en-US" sz="2800" dirty="0"/>
              <a:t>Budget Calendar</a:t>
            </a:r>
          </a:p>
        </p:txBody>
      </p:sp>
      <p:sp>
        <p:nvSpPr>
          <p:cNvPr id="8" name="Content Placeholder 3"/>
          <p:cNvSpPr txBox="1">
            <a:spLocks/>
          </p:cNvSpPr>
          <p:nvPr/>
        </p:nvSpPr>
        <p:spPr>
          <a:xfrm>
            <a:off x="1382332" y="914399"/>
            <a:ext cx="7609268" cy="5807076"/>
          </a:xfrm>
          <a:prstGeom prst="rect">
            <a:avLst/>
          </a:prstGeom>
        </p:spPr>
        <p:txBody>
          <a:bodyPr>
            <a:norm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nSpc>
                <a:spcPct val="107000"/>
              </a:lnSpc>
              <a:spcBef>
                <a:spcPts val="0"/>
              </a:spcBef>
              <a:spcAft>
                <a:spcPts val="0"/>
              </a:spcAft>
              <a:buNone/>
            </a:pPr>
            <a:r>
              <a:rPr lang="en-US" sz="2000" b="1" dirty="0">
                <a:solidFill>
                  <a:schemeClr val="tx2">
                    <a:lumMod val="75000"/>
                  </a:schemeClr>
                </a:solidFill>
                <a:effectLst/>
                <a:latin typeface="+mn-lt"/>
                <a:ea typeface="Times New Roman" panose="02020603050405020304" pitchFamily="18" charset="0"/>
                <a:cs typeface="Times New Roman" panose="02020603050405020304" pitchFamily="18" charset="0"/>
              </a:rPr>
              <a:t>March:</a:t>
            </a:r>
          </a:p>
          <a:p>
            <a:pPr marL="342900" marR="0" lvl="0" indent="-342900">
              <a:lnSpc>
                <a:spcPct val="107000"/>
              </a:lnSpc>
              <a:spcBef>
                <a:spcPts val="0"/>
              </a:spcBef>
              <a:spcAft>
                <a:spcPts val="0"/>
              </a:spcAft>
              <a:buFont typeface="Wingdings" panose="05000000000000000000" pitchFamily="2" charset="2"/>
              <a:buChar char=""/>
            </a:pPr>
            <a:r>
              <a:rPr lang="en-US" sz="1800" dirty="0">
                <a:solidFill>
                  <a:schemeClr val="tx2">
                    <a:lumMod val="75000"/>
                  </a:schemeClr>
                </a:solidFill>
                <a:effectLst/>
                <a:latin typeface="+mn-lt"/>
                <a:ea typeface="Calibri" panose="020F0502020204030204" pitchFamily="34" charset="0"/>
                <a:cs typeface="Times New Roman" panose="02020603050405020304" pitchFamily="18" charset="0"/>
              </a:rPr>
              <a:t>Present Superintendent’s Proposed Budget at BOE work session or regular meeting..</a:t>
            </a:r>
          </a:p>
          <a:p>
            <a:pPr marL="342900" marR="0" lvl="0" indent="-342900">
              <a:lnSpc>
                <a:spcPct val="107000"/>
              </a:lnSpc>
              <a:spcBef>
                <a:spcPts val="0"/>
              </a:spcBef>
              <a:spcAft>
                <a:spcPts val="0"/>
              </a:spcAft>
              <a:buFont typeface="Wingdings" panose="05000000000000000000" pitchFamily="2" charset="2"/>
              <a:buChar char=""/>
            </a:pPr>
            <a:r>
              <a:rPr lang="en-US" sz="1800" dirty="0">
                <a:solidFill>
                  <a:schemeClr val="tx2">
                    <a:lumMod val="75000"/>
                  </a:schemeClr>
                </a:solidFill>
                <a:effectLst/>
                <a:latin typeface="+mn-lt"/>
                <a:ea typeface="Calibri" panose="020F0502020204030204" pitchFamily="34" charset="0"/>
                <a:cs typeface="Times New Roman" panose="02020603050405020304" pitchFamily="18" charset="0"/>
              </a:rPr>
              <a:t>Provide FY 2023-24 school planning allotments to principals.</a:t>
            </a:r>
          </a:p>
          <a:p>
            <a:pPr marL="0" marR="0" lvl="0" indent="0">
              <a:lnSpc>
                <a:spcPct val="107000"/>
              </a:lnSpc>
              <a:spcBef>
                <a:spcPts val="0"/>
              </a:spcBef>
              <a:spcAft>
                <a:spcPts val="0"/>
              </a:spcAft>
              <a:buNone/>
            </a:pPr>
            <a:br>
              <a:rPr lang="en-US" sz="1900" b="1" dirty="0">
                <a:solidFill>
                  <a:schemeClr val="tx2">
                    <a:lumMod val="75000"/>
                  </a:schemeClr>
                </a:solidFill>
                <a:effectLst/>
                <a:latin typeface="+mn-lt"/>
                <a:ea typeface="Times New Roman" panose="02020603050405020304" pitchFamily="18" charset="0"/>
                <a:cs typeface="Times New Roman" panose="02020603050405020304" pitchFamily="18" charset="0"/>
              </a:rPr>
            </a:br>
            <a:r>
              <a:rPr lang="en-US" sz="2000" b="1" dirty="0">
                <a:solidFill>
                  <a:schemeClr val="tx2">
                    <a:lumMod val="75000"/>
                  </a:schemeClr>
                </a:solidFill>
                <a:effectLst/>
                <a:latin typeface="+mn-lt"/>
                <a:ea typeface="Times New Roman" panose="02020603050405020304" pitchFamily="18" charset="0"/>
                <a:cs typeface="Times New Roman" panose="02020603050405020304" pitchFamily="18" charset="0"/>
              </a:rPr>
              <a:t>April:</a:t>
            </a:r>
          </a:p>
          <a:p>
            <a:pPr marL="342900" indent="-342900">
              <a:lnSpc>
                <a:spcPct val="107000"/>
              </a:lnSpc>
              <a:spcBef>
                <a:spcPts val="0"/>
              </a:spcBef>
              <a:buFont typeface="Wingdings" panose="05000000000000000000" pitchFamily="2" charset="2"/>
              <a:buChar char=""/>
            </a:pPr>
            <a:r>
              <a:rPr lang="en-US" sz="1800" dirty="0">
                <a:solidFill>
                  <a:schemeClr val="tx2">
                    <a:lumMod val="75000"/>
                  </a:schemeClr>
                </a:solidFill>
                <a:effectLst/>
                <a:latin typeface="+mn-lt"/>
                <a:ea typeface="Calibri" panose="020F0502020204030204" pitchFamily="34" charset="0"/>
                <a:cs typeface="Times New Roman" panose="02020603050405020304" pitchFamily="18" charset="0"/>
              </a:rPr>
              <a:t>Public hearing on the FY 2023-24 Superintendent’s Proposed Budget.</a:t>
            </a:r>
          </a:p>
          <a:p>
            <a:pPr marL="342900" marR="0" lvl="0" indent="-342900">
              <a:lnSpc>
                <a:spcPct val="107000"/>
              </a:lnSpc>
              <a:spcBef>
                <a:spcPts val="0"/>
              </a:spcBef>
              <a:spcAft>
                <a:spcPts val="0"/>
              </a:spcAft>
              <a:buFont typeface="Wingdings" panose="05000000000000000000" pitchFamily="2" charset="2"/>
              <a:buChar char=""/>
            </a:pPr>
            <a:r>
              <a:rPr lang="en-US" sz="1800" dirty="0">
                <a:solidFill>
                  <a:schemeClr val="tx2">
                    <a:lumMod val="75000"/>
                  </a:schemeClr>
                </a:solidFill>
                <a:effectLst/>
                <a:latin typeface="+mn-lt"/>
                <a:ea typeface="Calibri" panose="020F0502020204030204" pitchFamily="34" charset="0"/>
                <a:cs typeface="Times New Roman" panose="02020603050405020304" pitchFamily="18" charset="0"/>
              </a:rPr>
              <a:t>BOE adopts the FY </a:t>
            </a:r>
            <a:r>
              <a:rPr lang="en-US" sz="1800" dirty="0">
                <a:solidFill>
                  <a:schemeClr val="tx2">
                    <a:lumMod val="75000"/>
                  </a:schemeClr>
                </a:solidFill>
                <a:latin typeface="+mn-lt"/>
                <a:ea typeface="Calibri" panose="020F0502020204030204" pitchFamily="34" charset="0"/>
                <a:cs typeface="Times New Roman" panose="02020603050405020304" pitchFamily="18" charset="0"/>
              </a:rPr>
              <a:t>2023-24 </a:t>
            </a:r>
            <a:r>
              <a:rPr lang="en-US" sz="1800" dirty="0">
                <a:solidFill>
                  <a:schemeClr val="tx2">
                    <a:lumMod val="75000"/>
                  </a:schemeClr>
                </a:solidFill>
                <a:effectLst/>
                <a:latin typeface="+mn-lt"/>
                <a:ea typeface="Calibri" panose="020F0502020204030204" pitchFamily="34" charset="0"/>
                <a:cs typeface="Times New Roman" panose="02020603050405020304" pitchFamily="18" charset="0"/>
              </a:rPr>
              <a:t>Superintendent’s Proposed Budget with revisions if necessary.</a:t>
            </a:r>
          </a:p>
          <a:p>
            <a:pPr marL="342900" marR="0" lvl="0" indent="-342900">
              <a:lnSpc>
                <a:spcPct val="107000"/>
              </a:lnSpc>
              <a:spcBef>
                <a:spcPts val="0"/>
              </a:spcBef>
              <a:spcAft>
                <a:spcPts val="0"/>
              </a:spcAft>
              <a:buFont typeface="Wingdings" panose="05000000000000000000" pitchFamily="2" charset="2"/>
              <a:buChar char=""/>
            </a:pPr>
            <a:r>
              <a:rPr lang="en-US" sz="1800" dirty="0">
                <a:solidFill>
                  <a:schemeClr val="tx2">
                    <a:lumMod val="75000"/>
                  </a:schemeClr>
                </a:solidFill>
                <a:effectLst/>
                <a:latin typeface="+mn-lt"/>
                <a:ea typeface="Calibri" panose="020F0502020204030204" pitchFamily="34" charset="0"/>
                <a:cs typeface="Times New Roman" panose="02020603050405020304" pitchFamily="18" charset="0"/>
              </a:rPr>
              <a:t>Allotment meetings with school principals.</a:t>
            </a:r>
          </a:p>
          <a:p>
            <a:pPr marL="342900" marR="0" lvl="0" indent="-342900">
              <a:lnSpc>
                <a:spcPct val="107000"/>
              </a:lnSpc>
              <a:spcBef>
                <a:spcPts val="0"/>
              </a:spcBef>
              <a:spcAft>
                <a:spcPts val="0"/>
              </a:spcAft>
              <a:buFont typeface="Wingdings" panose="05000000000000000000" pitchFamily="2" charset="2"/>
              <a:buChar char=""/>
            </a:pPr>
            <a:endParaRPr lang="en-US" sz="1900" dirty="0">
              <a:solidFill>
                <a:schemeClr val="tx2">
                  <a:lumMod val="75000"/>
                </a:schemeClr>
              </a:solidFill>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000" b="1" dirty="0">
                <a:solidFill>
                  <a:schemeClr val="tx2">
                    <a:lumMod val="75000"/>
                  </a:schemeClr>
                </a:solidFill>
                <a:effectLst/>
                <a:latin typeface="+mn-lt"/>
                <a:ea typeface="Times New Roman" panose="02020603050405020304" pitchFamily="18" charset="0"/>
                <a:cs typeface="Times New Roman" panose="02020603050405020304" pitchFamily="18" charset="0"/>
              </a:rPr>
              <a:t>May/June:</a:t>
            </a:r>
          </a:p>
          <a:p>
            <a:pPr marL="342900" marR="0" lvl="0" indent="-342900">
              <a:lnSpc>
                <a:spcPct val="107000"/>
              </a:lnSpc>
              <a:spcBef>
                <a:spcPts val="0"/>
              </a:spcBef>
              <a:spcAft>
                <a:spcPts val="0"/>
              </a:spcAft>
              <a:buFont typeface="Wingdings" panose="05000000000000000000" pitchFamily="2" charset="2"/>
              <a:buChar char=""/>
            </a:pPr>
            <a:r>
              <a:rPr lang="en-US" sz="1800" dirty="0">
                <a:solidFill>
                  <a:schemeClr val="tx2">
                    <a:lumMod val="75000"/>
                  </a:schemeClr>
                </a:solidFill>
                <a:effectLst/>
                <a:latin typeface="+mn-lt"/>
                <a:ea typeface="Calibri" panose="020F0502020204030204" pitchFamily="34" charset="0"/>
                <a:cs typeface="Times New Roman" panose="02020603050405020304" pitchFamily="18" charset="0"/>
              </a:rPr>
              <a:t>Durham County Manager’s Proposed Budget Presentation: May 8</a:t>
            </a:r>
            <a:r>
              <a:rPr lang="en-US" sz="1800" baseline="30000" dirty="0">
                <a:solidFill>
                  <a:schemeClr val="tx2">
                    <a:lumMod val="75000"/>
                  </a:schemeClr>
                </a:solidFill>
                <a:effectLst/>
                <a:latin typeface="+mn-lt"/>
                <a:ea typeface="Calibri" panose="020F0502020204030204" pitchFamily="34" charset="0"/>
                <a:cs typeface="Times New Roman" panose="02020603050405020304" pitchFamily="18" charset="0"/>
              </a:rPr>
              <a:t>th</a:t>
            </a:r>
            <a:r>
              <a:rPr lang="en-US" sz="1800" dirty="0">
                <a:solidFill>
                  <a:schemeClr val="tx2">
                    <a:lumMod val="75000"/>
                  </a:schemeClr>
                </a:solidFill>
                <a:effectLst/>
                <a:latin typeface="+mn-lt"/>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pPr>
            <a:r>
              <a:rPr lang="en-US" sz="1800" dirty="0">
                <a:solidFill>
                  <a:schemeClr val="tx2">
                    <a:lumMod val="75000"/>
                  </a:schemeClr>
                </a:solidFill>
                <a:effectLst/>
                <a:latin typeface="+mn-lt"/>
                <a:ea typeface="Calibri" panose="020F0502020204030204" pitchFamily="34" charset="0"/>
                <a:cs typeface="Times New Roman" panose="02020603050405020304" pitchFamily="18" charset="0"/>
              </a:rPr>
              <a:t>Durham County Budget Work Sessions: May 16</a:t>
            </a:r>
            <a:r>
              <a:rPr lang="en-US" sz="1800" baseline="30000" dirty="0">
                <a:solidFill>
                  <a:schemeClr val="tx2">
                    <a:lumMod val="75000"/>
                  </a:schemeClr>
                </a:solidFill>
                <a:effectLst/>
                <a:latin typeface="+mn-lt"/>
                <a:ea typeface="Calibri" panose="020F0502020204030204" pitchFamily="34" charset="0"/>
                <a:cs typeface="Times New Roman" panose="02020603050405020304" pitchFamily="18" charset="0"/>
              </a:rPr>
              <a:t>th</a:t>
            </a:r>
            <a:r>
              <a:rPr lang="en-US" sz="1800" dirty="0">
                <a:solidFill>
                  <a:schemeClr val="tx2">
                    <a:lumMod val="75000"/>
                  </a:schemeClr>
                </a:solidFill>
                <a:effectLst/>
                <a:latin typeface="+mn-lt"/>
                <a:ea typeface="Calibri" panose="020F0502020204030204" pitchFamily="34" charset="0"/>
                <a:cs typeface="Times New Roman" panose="02020603050405020304" pitchFamily="18" charset="0"/>
              </a:rPr>
              <a:t> – June 7</a:t>
            </a:r>
            <a:r>
              <a:rPr lang="en-US" sz="1800" baseline="30000" dirty="0">
                <a:solidFill>
                  <a:schemeClr val="tx2">
                    <a:lumMod val="75000"/>
                  </a:schemeClr>
                </a:solidFill>
                <a:effectLst/>
                <a:latin typeface="+mn-lt"/>
                <a:ea typeface="Calibri" panose="020F0502020204030204" pitchFamily="34" charset="0"/>
                <a:cs typeface="Times New Roman" panose="02020603050405020304" pitchFamily="18" charset="0"/>
              </a:rPr>
              <a:t>th</a:t>
            </a:r>
            <a:endParaRPr lang="en-US" sz="1800" dirty="0">
              <a:solidFill>
                <a:schemeClr val="tx2">
                  <a:lumMod val="7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800" dirty="0">
                <a:solidFill>
                  <a:schemeClr val="tx2">
                    <a:lumMod val="75000"/>
                  </a:schemeClr>
                </a:solidFill>
                <a:effectLst/>
                <a:latin typeface="+mn-lt"/>
                <a:ea typeface="Calibri" panose="020F0502020204030204" pitchFamily="34" charset="0"/>
                <a:cs typeface="Times New Roman" panose="02020603050405020304" pitchFamily="18" charset="0"/>
              </a:rPr>
              <a:t>Durham County Budget Public Hearing: May 22</a:t>
            </a:r>
            <a:r>
              <a:rPr lang="en-US" sz="1800" baseline="30000" dirty="0">
                <a:solidFill>
                  <a:schemeClr val="tx2">
                    <a:lumMod val="75000"/>
                  </a:schemeClr>
                </a:solidFill>
                <a:effectLst/>
                <a:latin typeface="+mn-lt"/>
                <a:ea typeface="Calibri" panose="020F0502020204030204" pitchFamily="34" charset="0"/>
                <a:cs typeface="Times New Roman" panose="02020603050405020304" pitchFamily="18" charset="0"/>
              </a:rPr>
              <a:t>rd</a:t>
            </a:r>
            <a:endParaRPr lang="en-US" sz="1800" dirty="0">
              <a:solidFill>
                <a:schemeClr val="tx2">
                  <a:lumMod val="75000"/>
                </a:schemeClr>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800" dirty="0">
                <a:solidFill>
                  <a:schemeClr val="tx2">
                    <a:lumMod val="75000"/>
                  </a:schemeClr>
                </a:solidFill>
                <a:effectLst/>
                <a:latin typeface="+mn-lt"/>
                <a:ea typeface="Calibri" panose="020F0502020204030204" pitchFamily="34" charset="0"/>
                <a:cs typeface="Times New Roman" panose="02020603050405020304" pitchFamily="18" charset="0"/>
              </a:rPr>
              <a:t>Durham County Budget Adoption: June 12</a:t>
            </a:r>
            <a:r>
              <a:rPr lang="en-US" sz="1800" baseline="30000" dirty="0">
                <a:solidFill>
                  <a:schemeClr val="tx2">
                    <a:lumMod val="75000"/>
                  </a:schemeClr>
                </a:solidFill>
                <a:effectLst/>
                <a:latin typeface="+mn-lt"/>
                <a:ea typeface="Calibri" panose="020F0502020204030204" pitchFamily="34" charset="0"/>
                <a:cs typeface="Times New Roman" panose="02020603050405020304" pitchFamily="18" charset="0"/>
              </a:rPr>
              <a:t>th.</a:t>
            </a:r>
            <a:r>
              <a:rPr lang="en-US" sz="1800" dirty="0">
                <a:solidFill>
                  <a:schemeClr val="tx2">
                    <a:lumMod val="75000"/>
                  </a:schemeClr>
                </a:solidFill>
                <a:effectLst/>
                <a:latin typeface="+mn-lt"/>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pPr>
            <a:r>
              <a:rPr lang="en-US" sz="1800" dirty="0">
                <a:solidFill>
                  <a:schemeClr val="tx2">
                    <a:lumMod val="75000"/>
                  </a:schemeClr>
                </a:solidFill>
                <a:effectLst/>
                <a:latin typeface="+mn-lt"/>
                <a:ea typeface="Calibri" panose="020F0502020204030204" pitchFamily="34" charset="0"/>
                <a:cs typeface="Times New Roman" panose="02020603050405020304" pitchFamily="18" charset="0"/>
              </a:rPr>
              <a:t>Interim Budget Resolution presented to Board of Education for FY 2023-24.</a:t>
            </a:r>
          </a:p>
          <a:p>
            <a:pPr marL="0" marR="0" lvl="0" indent="0">
              <a:lnSpc>
                <a:spcPct val="107000"/>
              </a:lnSpc>
              <a:spcBef>
                <a:spcPts val="0"/>
              </a:spcBef>
              <a:spcAft>
                <a:spcPts val="0"/>
              </a:spcAft>
              <a:buNone/>
            </a:pPr>
            <a:endParaRPr lang="en-US"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endParaRPr lang="en-US" sz="1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18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endParaRPr lang="en-US" sz="18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3037578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a:t>Discussion &amp; Questions</a:t>
            </a: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12</a:t>
            </a:fld>
            <a:endParaRPr lang="en-US">
              <a:solidFill>
                <a:prstClr val="black">
                  <a:tint val="75000"/>
                </a:prstClr>
              </a:solidFill>
            </a:endParaRPr>
          </a:p>
        </p:txBody>
      </p:sp>
      <p:pic>
        <p:nvPicPr>
          <p:cNvPr id="6" name="Picture 5" descr="A picture containing person&#10;&#10;Description automatically generated">
            <a:extLst>
              <a:ext uri="{FF2B5EF4-FFF2-40B4-BE49-F238E27FC236}">
                <a16:creationId xmlns:a16="http://schemas.microsoft.com/office/drawing/2014/main" id="{4960C7B2-4CA8-4B75-8895-EE71B0DB95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0508" y="3834182"/>
            <a:ext cx="4057095" cy="2704730"/>
          </a:xfrm>
          <a:prstGeom prst="rect">
            <a:avLst/>
          </a:prstGeom>
        </p:spPr>
      </p:pic>
      <p:pic>
        <p:nvPicPr>
          <p:cNvPr id="9" name="Picture 8" descr="A picture containing text, person, standing, posing&#10;&#10;Description automatically generated">
            <a:extLst>
              <a:ext uri="{FF2B5EF4-FFF2-40B4-BE49-F238E27FC236}">
                <a16:creationId xmlns:a16="http://schemas.microsoft.com/office/drawing/2014/main" id="{5949FC0E-1B05-4B9F-AEB1-8BEE86689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400" y="1218706"/>
            <a:ext cx="3656492" cy="2437661"/>
          </a:xfrm>
          <a:prstGeom prst="rect">
            <a:avLst/>
          </a:prstGeom>
        </p:spPr>
      </p:pic>
    </p:spTree>
    <p:extLst>
      <p:ext uri="{BB962C8B-B14F-4D97-AF65-F5344CB8AC3E}">
        <p14:creationId xmlns:p14="http://schemas.microsoft.com/office/powerpoint/2010/main" val="23805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517526"/>
          </a:xfrm>
        </p:spPr>
        <p:txBody>
          <a:bodyPr anchor="t"/>
          <a:lstStyle/>
          <a:p>
            <a:pPr algn="ctr"/>
            <a:r>
              <a:rPr lang="en-US" sz="2800"/>
              <a:t>Enrollment Trends and Projections</a:t>
            </a: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2</a:t>
            </a:fld>
            <a:endParaRPr lang="en-US">
              <a:solidFill>
                <a:prstClr val="black">
                  <a:tint val="75000"/>
                </a:prstClr>
              </a:solidFill>
            </a:endParaRPr>
          </a:p>
        </p:txBody>
      </p:sp>
      <p:sp>
        <p:nvSpPr>
          <p:cNvPr id="7" name="Content Placeholder 3">
            <a:extLst>
              <a:ext uri="{FF2B5EF4-FFF2-40B4-BE49-F238E27FC236}">
                <a16:creationId xmlns:a16="http://schemas.microsoft.com/office/drawing/2014/main" id="{2757B522-116A-4C67-977D-1B437CE2D20C}"/>
              </a:ext>
            </a:extLst>
          </p:cNvPr>
          <p:cNvSpPr txBox="1">
            <a:spLocks/>
          </p:cNvSpPr>
          <p:nvPr/>
        </p:nvSpPr>
        <p:spPr>
          <a:xfrm>
            <a:off x="1438383" y="4812556"/>
            <a:ext cx="7625137" cy="1770806"/>
          </a:xfrm>
          <a:prstGeom prst="rect">
            <a:avLst/>
          </a:prstGeom>
        </p:spPr>
        <p:txBody>
          <a:bodyPr>
            <a:norm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Bef>
                <a:spcPts val="0"/>
              </a:spcBef>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In the aggregate, current enrollment in North Carolina traditional school districts remains approximately four percent below 2019-20 (pre-Covid) levels. </a:t>
            </a:r>
          </a:p>
          <a:p>
            <a:pPr>
              <a:lnSpc>
                <a:spcPct val="107000"/>
              </a:lnSpc>
              <a:spcBef>
                <a:spcPts val="0"/>
              </a:spcBef>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DPS enrollment is projected to remain approximately 5 percent below 2019-20 levels in FY 2023-24.</a:t>
            </a:r>
          </a:p>
          <a:p>
            <a:pPr>
              <a:lnSpc>
                <a:spcPct val="107000"/>
              </a:lnSpc>
              <a:spcBef>
                <a:spcPts val="0"/>
              </a:spcBef>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Enrollment projections are tempered by the lack of anticipated rebound in 2020-21.</a:t>
            </a:r>
          </a:p>
          <a:p>
            <a:pPr>
              <a:lnSpc>
                <a:spcPct val="107000"/>
              </a:lnSpc>
              <a:spcBef>
                <a:spcPts val="0"/>
              </a:spcBef>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The state hold-harmless provision for enrollment was eliminated in 2022-23.</a:t>
            </a:r>
          </a:p>
        </p:txBody>
      </p:sp>
      <p:pic>
        <p:nvPicPr>
          <p:cNvPr id="3" name="Picture 2">
            <a:extLst>
              <a:ext uri="{FF2B5EF4-FFF2-40B4-BE49-F238E27FC236}">
                <a16:creationId xmlns:a16="http://schemas.microsoft.com/office/drawing/2014/main" id="{7094A21A-86C8-CE29-AAE4-9E07F2112DDF}"/>
              </a:ext>
            </a:extLst>
          </p:cNvPr>
          <p:cNvPicPr>
            <a:picLocks noChangeAspect="1"/>
          </p:cNvPicPr>
          <p:nvPr/>
        </p:nvPicPr>
        <p:blipFill>
          <a:blip r:embed="rId3"/>
          <a:stretch>
            <a:fillRect/>
          </a:stretch>
        </p:blipFill>
        <p:spPr>
          <a:xfrm>
            <a:off x="1551861" y="699624"/>
            <a:ext cx="7105742" cy="4112932"/>
          </a:xfrm>
          <a:prstGeom prst="rect">
            <a:avLst/>
          </a:prstGeom>
        </p:spPr>
      </p:pic>
    </p:spTree>
    <p:extLst>
      <p:ext uri="{BB962C8B-B14F-4D97-AF65-F5344CB8AC3E}">
        <p14:creationId xmlns:p14="http://schemas.microsoft.com/office/powerpoint/2010/main" val="406728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847" y="274638"/>
            <a:ext cx="7128237" cy="517526"/>
          </a:xfrm>
        </p:spPr>
        <p:txBody>
          <a:bodyPr anchor="t"/>
          <a:lstStyle/>
          <a:p>
            <a:pPr algn="ctr"/>
            <a:r>
              <a:rPr lang="en-US" sz="2800" dirty="0"/>
              <a:t>Enrollment Projections &amp; Budget Impact</a:t>
            </a: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3</a:t>
            </a:fld>
            <a:endParaRPr lang="en-US">
              <a:solidFill>
                <a:prstClr val="black">
                  <a:tint val="75000"/>
                </a:prstClr>
              </a:solidFill>
            </a:endParaRPr>
          </a:p>
        </p:txBody>
      </p:sp>
      <p:sp>
        <p:nvSpPr>
          <p:cNvPr id="7" name="Content Placeholder 3">
            <a:extLst>
              <a:ext uri="{FF2B5EF4-FFF2-40B4-BE49-F238E27FC236}">
                <a16:creationId xmlns:a16="http://schemas.microsoft.com/office/drawing/2014/main" id="{2757B522-116A-4C67-977D-1B437CE2D20C}"/>
              </a:ext>
            </a:extLst>
          </p:cNvPr>
          <p:cNvSpPr txBox="1">
            <a:spLocks/>
          </p:cNvSpPr>
          <p:nvPr/>
        </p:nvSpPr>
        <p:spPr>
          <a:xfrm>
            <a:off x="1382332" y="1066800"/>
            <a:ext cx="7609268" cy="5654674"/>
          </a:xfrm>
          <a:prstGeom prst="rect">
            <a:avLst/>
          </a:prstGeom>
        </p:spPr>
        <p:txBody>
          <a:bodyPr>
            <a:norm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Bef>
                <a:spcPts val="0"/>
              </a:spcBef>
              <a:buFont typeface="Wingdings" panose="05000000000000000000" pitchFamily="2"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DPS will have some local savings from school allotment adjustments based on the enrollment projections but will also lose significant state funding. </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Local funds will need to </a:t>
            </a:r>
            <a:r>
              <a:rPr lang="en-US" sz="1800" b="1" dirty="0">
                <a:latin typeface="Calibri" panose="020F0502020204030204" pitchFamily="34" charset="0"/>
                <a:ea typeface="Calibri" panose="020F0502020204030204" pitchFamily="34" charset="0"/>
                <a:cs typeface="Times New Roman" panose="02020603050405020304" pitchFamily="18" charset="0"/>
              </a:rPr>
              <a:t>support certain positions and fixed costs </a:t>
            </a:r>
            <a:r>
              <a:rPr lang="en-US" sz="1800" dirty="0">
                <a:latin typeface="Calibri" panose="020F0502020204030204" pitchFamily="34" charset="0"/>
                <a:ea typeface="Calibri" panose="020F0502020204030204" pitchFamily="34" charset="0"/>
                <a:cs typeface="Times New Roman" panose="02020603050405020304" pitchFamily="18" charset="0"/>
              </a:rPr>
              <a:t>at each school that </a:t>
            </a:r>
            <a:r>
              <a:rPr lang="en-US" sz="1800" b="1" dirty="0">
                <a:latin typeface="Calibri" panose="020F0502020204030204" pitchFamily="34" charset="0"/>
                <a:ea typeface="Calibri" panose="020F0502020204030204" pitchFamily="34" charset="0"/>
                <a:cs typeface="Times New Roman" panose="02020603050405020304" pitchFamily="18" charset="0"/>
              </a:rPr>
              <a:t>do not decrease unless enrollment hits certain thresholds</a:t>
            </a:r>
            <a:r>
              <a:rPr lang="en-US" sz="1800" dirty="0">
                <a:latin typeface="Calibri" panose="020F0502020204030204" pitchFamily="34" charset="0"/>
                <a:ea typeface="Calibri" panose="020F0502020204030204" pitchFamily="34" charset="0"/>
                <a:cs typeface="Times New Roman" panose="02020603050405020304" pitchFamily="18" charset="0"/>
              </a:rPr>
              <a:t>.</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Additionally, DPS must also use local funds to absorb significant adverse impact from recent legislative changes, including:</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Wingdings" panose="05000000000000000000" pitchFamily="2" charset="2"/>
              <a:buChar char="§"/>
            </a:pPr>
            <a:r>
              <a:rPr lang="en-US" sz="18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HB-90 class size requirements</a:t>
            </a:r>
            <a:r>
              <a:rPr lang="en-US" sz="1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DPS must add additional teachers (without additional state funds) if Kindergarten, 1</a:t>
            </a:r>
            <a:r>
              <a:rPr lang="en-US" sz="1800" baseline="300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st</a:t>
            </a:r>
            <a:r>
              <a:rPr lang="en-US" sz="1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2</a:t>
            </a:r>
            <a:r>
              <a:rPr lang="en-US" sz="1800" baseline="300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nd</a:t>
            </a:r>
            <a:r>
              <a:rPr lang="en-US" sz="1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/3</a:t>
            </a:r>
            <a:r>
              <a:rPr lang="en-US" sz="1800" baseline="300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rd</a:t>
            </a:r>
            <a:r>
              <a:rPr lang="en-US" sz="1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grade class sizes exceed 21, 19, or 20 students.</a:t>
            </a:r>
          </a:p>
          <a:p>
            <a:pPr lvl="1">
              <a:lnSpc>
                <a:spcPct val="107000"/>
              </a:lnSpc>
              <a:spcBef>
                <a:spcPts val="0"/>
              </a:spcBef>
              <a:buFont typeface="Wingdings" panose="05000000000000000000" pitchFamily="2" charset="2"/>
              <a:buChar char="§"/>
            </a:pPr>
            <a:r>
              <a:rPr lang="en-US" sz="1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 </a:t>
            </a:r>
            <a:r>
              <a:rPr lang="en-US" sz="18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annual reduction of approximately $860K in state at-risk funds </a:t>
            </a:r>
            <a:r>
              <a:rPr lang="en-US" sz="1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due to a decline in overall Durham County poverty levels despite no significant decline in poverty levels among DPS families.</a:t>
            </a:r>
            <a:br>
              <a:rPr lang="en-US"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endParaRPr lang="en-US"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For these reasons, the DPS local budget request does not include a reduction in local funding based on the short-term, pandemic-induced enrollment decline that is likely to continue in 2023-24.</a:t>
            </a:r>
          </a:p>
          <a:p>
            <a:pPr lvl="1">
              <a:lnSpc>
                <a:spcPct val="107000"/>
              </a:lnSpc>
              <a:spcBef>
                <a:spcPts val="0"/>
              </a:spcBef>
              <a:buFont typeface="Wingdings" panose="05000000000000000000" pitchFamily="2" charset="2"/>
              <a:buChar char="§"/>
            </a:pPr>
            <a:endParaRPr lang="en-US"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890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847" y="274638"/>
            <a:ext cx="7128237" cy="517526"/>
          </a:xfrm>
        </p:spPr>
        <p:txBody>
          <a:bodyPr anchor="t"/>
          <a:lstStyle/>
          <a:p>
            <a:pPr algn="ctr"/>
            <a:r>
              <a:rPr lang="en-US" sz="2800" dirty="0"/>
              <a:t>Budget Request Highlights</a:t>
            </a: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4</a:t>
            </a:fld>
            <a:endParaRPr lang="en-US">
              <a:solidFill>
                <a:prstClr val="black">
                  <a:tint val="75000"/>
                </a:prstClr>
              </a:solidFill>
            </a:endParaRPr>
          </a:p>
        </p:txBody>
      </p:sp>
      <p:sp>
        <p:nvSpPr>
          <p:cNvPr id="7" name="Content Placeholder 3">
            <a:extLst>
              <a:ext uri="{FF2B5EF4-FFF2-40B4-BE49-F238E27FC236}">
                <a16:creationId xmlns:a16="http://schemas.microsoft.com/office/drawing/2014/main" id="{2757B522-116A-4C67-977D-1B437CE2D20C}"/>
              </a:ext>
            </a:extLst>
          </p:cNvPr>
          <p:cNvSpPr txBox="1">
            <a:spLocks/>
          </p:cNvSpPr>
          <p:nvPr/>
        </p:nvSpPr>
        <p:spPr>
          <a:xfrm>
            <a:off x="1382332" y="1066800"/>
            <a:ext cx="7609268" cy="5654674"/>
          </a:xfrm>
          <a:prstGeom prst="rect">
            <a:avLst/>
          </a:prstGeom>
        </p:spPr>
        <p:txBody>
          <a:bodyPr>
            <a:norm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buFont typeface="Wingdings" panose="05000000000000000000" pitchFamily="2" charset="2"/>
              <a:buChar char="§"/>
            </a:pPr>
            <a:r>
              <a:rPr lang="en-US" sz="1800" dirty="0">
                <a:solidFill>
                  <a:schemeClr val="tx2">
                    <a:lumMod val="75000"/>
                  </a:schemeClr>
                </a:solidFill>
                <a:latin typeface="+mn-lt"/>
                <a:cs typeface="Arial" panose="020B0604020202020204" pitchFamily="34" charset="0"/>
              </a:rPr>
              <a:t>The largest line item is a </a:t>
            </a:r>
            <a:r>
              <a:rPr lang="en-US" sz="1800" b="1" dirty="0">
                <a:solidFill>
                  <a:schemeClr val="tx2">
                    <a:lumMod val="75000"/>
                  </a:schemeClr>
                </a:solidFill>
                <a:latin typeface="+mn-lt"/>
                <a:cs typeface="Arial" panose="020B0604020202020204" pitchFamily="34" charset="0"/>
              </a:rPr>
              <a:t>$4.1 M request to fund the classified salary study to bring DPS classified staff closer to market rate in the Durham area, and hopefully reduce the loss of good personnel and reduce workloads of those continuing to work at DPS. </a:t>
            </a:r>
            <a:endParaRPr lang="en-US" sz="1800" dirty="0">
              <a:solidFill>
                <a:schemeClr val="tx2">
                  <a:lumMod val="75000"/>
                </a:schemeClr>
              </a:solidFill>
              <a:latin typeface="+mn-lt"/>
              <a:cs typeface="Arial" panose="020B0604020202020204" pitchFamily="34" charset="0"/>
            </a:endParaRPr>
          </a:p>
          <a:p>
            <a:pPr>
              <a:spcBef>
                <a:spcPts val="600"/>
              </a:spcBef>
              <a:buFont typeface="Wingdings" panose="05000000000000000000" pitchFamily="2" charset="2"/>
              <a:buChar char="§"/>
            </a:pPr>
            <a:r>
              <a:rPr lang="en-US" sz="1800" dirty="0">
                <a:solidFill>
                  <a:schemeClr val="tx2">
                    <a:lumMod val="75000"/>
                  </a:schemeClr>
                </a:solidFill>
                <a:latin typeface="+mn-lt"/>
                <a:cs typeface="Arial" panose="020B0604020202020204" pitchFamily="34" charset="0"/>
              </a:rPr>
              <a:t>The local budget also includes:</a:t>
            </a:r>
          </a:p>
          <a:p>
            <a:pPr lvl="1">
              <a:spcBef>
                <a:spcPts val="600"/>
              </a:spcBef>
              <a:buFont typeface="Wingdings" panose="05000000000000000000" pitchFamily="2" charset="2"/>
              <a:buChar char="§"/>
            </a:pPr>
            <a:r>
              <a:rPr lang="en-US" sz="1600" dirty="0">
                <a:solidFill>
                  <a:schemeClr val="tx2">
                    <a:lumMod val="75000"/>
                  </a:schemeClr>
                </a:solidFill>
                <a:latin typeface="+mn-lt"/>
                <a:cs typeface="Arial" panose="020B0604020202020204" pitchFamily="34" charset="0"/>
              </a:rPr>
              <a:t>Required funding to cover an anticipated </a:t>
            </a:r>
            <a:r>
              <a:rPr lang="en-US" sz="1600" b="1" dirty="0">
                <a:solidFill>
                  <a:schemeClr val="tx2">
                    <a:lumMod val="75000"/>
                  </a:schemeClr>
                </a:solidFill>
                <a:latin typeface="+mn-lt"/>
                <a:cs typeface="Arial" panose="020B0604020202020204" pitchFamily="34" charset="0"/>
              </a:rPr>
              <a:t>4.25% salary increase for certified and 4% for classified employees</a:t>
            </a:r>
            <a:r>
              <a:rPr lang="en-US" sz="1600" dirty="0">
                <a:solidFill>
                  <a:schemeClr val="tx2">
                    <a:lumMod val="75000"/>
                  </a:schemeClr>
                </a:solidFill>
                <a:latin typeface="+mn-lt"/>
                <a:cs typeface="Arial" panose="020B0604020202020204" pitchFamily="34" charset="0"/>
              </a:rPr>
              <a:t> and rapidly </a:t>
            </a:r>
            <a:r>
              <a:rPr lang="en-US" sz="1600" b="1" dirty="0">
                <a:solidFill>
                  <a:schemeClr val="tx2">
                    <a:lumMod val="75000"/>
                  </a:schemeClr>
                </a:solidFill>
                <a:latin typeface="+mn-lt"/>
                <a:cs typeface="Arial" panose="020B0604020202020204" pitchFamily="34" charset="0"/>
              </a:rPr>
              <a:t>escalating retirement and health insurance cost increases</a:t>
            </a:r>
            <a:r>
              <a:rPr lang="en-US" sz="1600" dirty="0">
                <a:solidFill>
                  <a:schemeClr val="tx2">
                    <a:lumMod val="75000"/>
                  </a:schemeClr>
                </a:solidFill>
                <a:latin typeface="+mn-lt"/>
                <a:cs typeface="Arial" panose="020B0604020202020204" pitchFamily="34" charset="0"/>
              </a:rPr>
              <a:t>.</a:t>
            </a:r>
          </a:p>
          <a:p>
            <a:pPr>
              <a:spcBef>
                <a:spcPts val="600"/>
              </a:spcBef>
              <a:buFont typeface="Wingdings" panose="05000000000000000000" pitchFamily="2" charset="2"/>
              <a:buChar char="§"/>
            </a:pPr>
            <a:r>
              <a:rPr lang="en-US" sz="1800" dirty="0">
                <a:solidFill>
                  <a:schemeClr val="tx2"/>
                </a:solidFill>
                <a:latin typeface="+mn-lt"/>
                <a:cs typeface="Arial" panose="020B0604020202020204" pitchFamily="34" charset="0"/>
              </a:rPr>
              <a:t>Emergency Federal COVID-19 funds will continue to support </a:t>
            </a:r>
            <a:r>
              <a:rPr lang="en-US" sz="1800" b="1" dirty="0">
                <a:solidFill>
                  <a:schemeClr val="tx2"/>
                </a:solidFill>
                <a:latin typeface="+mn-lt"/>
                <a:cs typeface="Arial" panose="020B0604020202020204" pitchFamily="34" charset="0"/>
              </a:rPr>
              <a:t> summer learning</a:t>
            </a:r>
            <a:r>
              <a:rPr lang="en-US" sz="1800" dirty="0">
                <a:solidFill>
                  <a:schemeClr val="tx2"/>
                </a:solidFill>
                <a:latin typeface="+mn-lt"/>
                <a:cs typeface="Arial" panose="020B0604020202020204" pitchFamily="34" charset="0"/>
              </a:rPr>
              <a:t>, some </a:t>
            </a:r>
            <a:r>
              <a:rPr lang="en-US" sz="1800" b="1" dirty="0">
                <a:solidFill>
                  <a:schemeClr val="tx2"/>
                </a:solidFill>
                <a:latin typeface="+mn-lt"/>
                <a:cs typeface="Arial" panose="020B0604020202020204" pitchFamily="34" charset="0"/>
              </a:rPr>
              <a:t>instructional support personnel</a:t>
            </a:r>
            <a:r>
              <a:rPr lang="en-US" sz="1800" dirty="0">
                <a:solidFill>
                  <a:schemeClr val="tx2"/>
                </a:solidFill>
                <a:latin typeface="+mn-lt"/>
                <a:cs typeface="Arial" panose="020B0604020202020204" pitchFamily="34" charset="0"/>
              </a:rPr>
              <a:t>, </a:t>
            </a:r>
            <a:r>
              <a:rPr lang="en-US" sz="1800" b="1" dirty="0">
                <a:solidFill>
                  <a:schemeClr val="tx2"/>
                </a:solidFill>
                <a:latin typeface="+mn-lt"/>
                <a:cs typeface="Arial" panose="020B0604020202020204" pitchFamily="34" charset="0"/>
              </a:rPr>
              <a:t>building improvements</a:t>
            </a:r>
            <a:r>
              <a:rPr lang="en-US" sz="1800" b="1">
                <a:solidFill>
                  <a:schemeClr val="tx2"/>
                </a:solidFill>
                <a:latin typeface="+mn-lt"/>
                <a:cs typeface="Arial" panose="020B0604020202020204" pitchFamily="34" charset="0"/>
              </a:rPr>
              <a:t>, </a:t>
            </a:r>
            <a:r>
              <a:rPr lang="en-US" sz="1800">
                <a:solidFill>
                  <a:schemeClr val="tx2"/>
                </a:solidFill>
                <a:latin typeface="+mn-lt"/>
                <a:cs typeface="Arial" panose="020B0604020202020204" pitchFamily="34" charset="0"/>
              </a:rPr>
              <a:t>other </a:t>
            </a:r>
            <a:r>
              <a:rPr lang="en-US" sz="1800" b="1" dirty="0">
                <a:solidFill>
                  <a:schemeClr val="tx2"/>
                </a:solidFill>
                <a:latin typeface="+mn-lt"/>
                <a:cs typeface="Arial" panose="020B0604020202020204" pitchFamily="34" charset="0"/>
              </a:rPr>
              <a:t>COVID-19 mitigation</a:t>
            </a:r>
            <a:r>
              <a:rPr lang="en-US" sz="1800" dirty="0">
                <a:solidFill>
                  <a:schemeClr val="tx2"/>
                </a:solidFill>
                <a:latin typeface="+mn-lt"/>
                <a:cs typeface="Arial" panose="020B0604020202020204" pitchFamily="34" charset="0"/>
              </a:rPr>
              <a:t> efforts, </a:t>
            </a:r>
            <a:r>
              <a:rPr lang="en-US" sz="1800" b="1" dirty="0">
                <a:solidFill>
                  <a:schemeClr val="tx2"/>
                </a:solidFill>
                <a:latin typeface="+mn-lt"/>
                <a:cs typeface="Arial" panose="020B0604020202020204" pitchFamily="34" charset="0"/>
              </a:rPr>
              <a:t>digital learning, school supports, and a $1,500 staff retention bonus in September of 2023. </a:t>
            </a:r>
          </a:p>
          <a:p>
            <a:pPr>
              <a:spcBef>
                <a:spcPts val="600"/>
              </a:spcBef>
              <a:buFont typeface="Wingdings" panose="05000000000000000000" pitchFamily="2" charset="2"/>
              <a:buChar char="§"/>
            </a:pPr>
            <a:r>
              <a:rPr lang="en-US" sz="1800" b="1" dirty="0">
                <a:solidFill>
                  <a:schemeClr val="tx2"/>
                </a:solidFill>
                <a:latin typeface="+mn-lt"/>
                <a:cs typeface="Arial" panose="020B0604020202020204" pitchFamily="34" charset="0"/>
              </a:rPr>
              <a:t>This is the last year of COVID-19 funding and all funds expire on September 30, 2024, with liquidation of encumbrances by January of 2025.</a:t>
            </a:r>
          </a:p>
          <a:p>
            <a:pPr>
              <a:spcBef>
                <a:spcPts val="600"/>
              </a:spcBef>
              <a:buFont typeface="Wingdings" panose="05000000000000000000" pitchFamily="2" charset="2"/>
              <a:buChar char="§"/>
            </a:pPr>
            <a:r>
              <a:rPr lang="en-US" sz="1800" b="1" dirty="0">
                <a:solidFill>
                  <a:schemeClr val="tx2">
                    <a:lumMod val="75000"/>
                  </a:schemeClr>
                </a:solidFill>
                <a:latin typeface="+mn-lt"/>
                <a:cs typeface="Arial" panose="020B0604020202020204" pitchFamily="34" charset="0"/>
              </a:rPr>
              <a:t>Most positions in established by ESSER funding will not continue in 2023-24 school year.  They were time limited and not able to be funded moving forward. </a:t>
            </a:r>
          </a:p>
        </p:txBody>
      </p:sp>
    </p:spTree>
    <p:extLst>
      <p:ext uri="{BB962C8B-B14F-4D97-AF65-F5344CB8AC3E}">
        <p14:creationId xmlns:p14="http://schemas.microsoft.com/office/powerpoint/2010/main" val="369235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517526"/>
          </a:xfrm>
        </p:spPr>
        <p:txBody>
          <a:bodyPr anchor="t"/>
          <a:lstStyle/>
          <a:p>
            <a:pPr algn="ctr"/>
            <a:r>
              <a:rPr lang="en-US" sz="2800" dirty="0"/>
              <a:t>FY 2023-24 Local Funding Request</a:t>
            </a:r>
          </a:p>
        </p:txBody>
      </p:sp>
      <p:sp>
        <p:nvSpPr>
          <p:cNvPr id="8" name="Content Placeholder 3"/>
          <p:cNvSpPr txBox="1">
            <a:spLocks/>
          </p:cNvSpPr>
          <p:nvPr/>
        </p:nvSpPr>
        <p:spPr>
          <a:xfrm>
            <a:off x="1382332" y="5663952"/>
            <a:ext cx="7609268" cy="1057521"/>
          </a:xfrm>
          <a:prstGeom prst="rect">
            <a:avLst/>
          </a:prstGeom>
        </p:spPr>
        <p:txBody>
          <a:bodyPr>
            <a:norm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a:lnSpc>
                <a:spcPct val="107000"/>
              </a:lnSpc>
              <a:spcBef>
                <a:spcPts val="0"/>
              </a:spcBef>
              <a:buFont typeface="Wingdings" panose="05000000000000000000" pitchFamily="2"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5</a:t>
            </a:fld>
            <a:endParaRPr lang="en-US">
              <a:solidFill>
                <a:prstClr val="black">
                  <a:tint val="75000"/>
                </a:prstClr>
              </a:solidFill>
            </a:endParaRPr>
          </a:p>
        </p:txBody>
      </p:sp>
      <p:pic>
        <p:nvPicPr>
          <p:cNvPr id="10" name="Picture 9">
            <a:extLst>
              <a:ext uri="{FF2B5EF4-FFF2-40B4-BE49-F238E27FC236}">
                <a16:creationId xmlns:a16="http://schemas.microsoft.com/office/drawing/2014/main" id="{89DF90EC-5221-F291-48A9-C06BD7615F2E}"/>
              </a:ext>
            </a:extLst>
          </p:cNvPr>
          <p:cNvPicPr>
            <a:picLocks noChangeAspect="1"/>
          </p:cNvPicPr>
          <p:nvPr/>
        </p:nvPicPr>
        <p:blipFill>
          <a:blip r:embed="rId3"/>
          <a:stretch>
            <a:fillRect/>
          </a:stretch>
        </p:blipFill>
        <p:spPr>
          <a:xfrm>
            <a:off x="1561102" y="866651"/>
            <a:ext cx="7430498" cy="3880010"/>
          </a:xfrm>
          <a:prstGeom prst="rect">
            <a:avLst/>
          </a:prstGeom>
        </p:spPr>
      </p:pic>
    </p:spTree>
    <p:extLst>
      <p:ext uri="{BB962C8B-B14F-4D97-AF65-F5344CB8AC3E}">
        <p14:creationId xmlns:p14="http://schemas.microsoft.com/office/powerpoint/2010/main" val="114993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517526"/>
          </a:xfrm>
        </p:spPr>
        <p:txBody>
          <a:bodyPr anchor="t"/>
          <a:lstStyle/>
          <a:p>
            <a:pPr algn="ctr"/>
            <a:r>
              <a:rPr lang="en-US" sz="2800" dirty="0"/>
              <a:t>FY 2023-24 Local Funding Request</a:t>
            </a:r>
          </a:p>
        </p:txBody>
      </p:sp>
      <p:sp>
        <p:nvSpPr>
          <p:cNvPr id="8" name="Content Placeholder 3"/>
          <p:cNvSpPr txBox="1">
            <a:spLocks/>
          </p:cNvSpPr>
          <p:nvPr/>
        </p:nvSpPr>
        <p:spPr>
          <a:xfrm>
            <a:off x="1382332" y="5663952"/>
            <a:ext cx="7609268" cy="1057521"/>
          </a:xfrm>
          <a:prstGeom prst="rect">
            <a:avLst/>
          </a:prstGeom>
        </p:spPr>
        <p:txBody>
          <a:bodyPr>
            <a:normAutofit/>
          </a:bodyPr>
          <a:lstStyle>
            <a:lvl1pPr marL="292100" indent="-292100" algn="l" defTabSz="457200" rtl="0" eaLnBrk="1" latinLnBrk="0" hangingPunct="1">
              <a:spcBef>
                <a:spcPct val="20000"/>
              </a:spcBef>
              <a:buFont typeface="Arial"/>
              <a:buChar char="•"/>
              <a:defRPr sz="3200" kern="1200">
                <a:solidFill>
                  <a:srgbClr val="304D65"/>
                </a:solidFill>
                <a:latin typeface="Arial"/>
                <a:ea typeface="+mn-ea"/>
                <a:cs typeface="Arial"/>
              </a:defRPr>
            </a:lvl1pPr>
            <a:lvl2pPr marL="627063" indent="-287338" algn="l" defTabSz="457200" rtl="0" eaLnBrk="1" latinLnBrk="0" hangingPunct="1">
              <a:spcBef>
                <a:spcPct val="20000"/>
              </a:spcBef>
              <a:buFont typeface="Lucida Grande"/>
              <a:buChar char="&gt;"/>
              <a:defRPr sz="2800" kern="1200">
                <a:solidFill>
                  <a:srgbClr val="959CA2"/>
                </a:solidFill>
                <a:latin typeface="Arial"/>
                <a:ea typeface="+mn-ea"/>
                <a:cs typeface="Arial"/>
              </a:defRPr>
            </a:lvl2pPr>
            <a:lvl3pPr marL="1022350" indent="-223838" algn="l" defTabSz="457200" rtl="0" eaLnBrk="1" latinLnBrk="0" hangingPunct="1">
              <a:spcBef>
                <a:spcPct val="20000"/>
              </a:spcBef>
              <a:buFont typeface="Lucida Grande"/>
              <a:buChar char="&gt;"/>
              <a:tabLst/>
              <a:defRPr sz="2400" kern="1200">
                <a:solidFill>
                  <a:srgbClr val="959CA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a:lnSpc>
                <a:spcPct val="107000"/>
              </a:lnSpc>
              <a:spcBef>
                <a:spcPts val="0"/>
              </a:spcBef>
              <a:buFont typeface="Wingdings" panose="05000000000000000000" pitchFamily="2"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6</a:t>
            </a:fld>
            <a:endParaRPr lang="en-US">
              <a:solidFill>
                <a:prstClr val="black">
                  <a:tint val="75000"/>
                </a:prstClr>
              </a:solidFill>
            </a:endParaRPr>
          </a:p>
        </p:txBody>
      </p:sp>
      <p:pic>
        <p:nvPicPr>
          <p:cNvPr id="3" name="Picture 2">
            <a:extLst>
              <a:ext uri="{FF2B5EF4-FFF2-40B4-BE49-F238E27FC236}">
                <a16:creationId xmlns:a16="http://schemas.microsoft.com/office/drawing/2014/main" id="{6BC2AEF9-87FA-465F-D0C9-3D4ADE2F1902}"/>
              </a:ext>
            </a:extLst>
          </p:cNvPr>
          <p:cNvPicPr>
            <a:picLocks noChangeAspect="1"/>
          </p:cNvPicPr>
          <p:nvPr/>
        </p:nvPicPr>
        <p:blipFill>
          <a:blip r:embed="rId3"/>
          <a:stretch>
            <a:fillRect/>
          </a:stretch>
        </p:blipFill>
        <p:spPr>
          <a:xfrm>
            <a:off x="1531740" y="1027879"/>
            <a:ext cx="7155059" cy="4961955"/>
          </a:xfrm>
          <a:prstGeom prst="rect">
            <a:avLst/>
          </a:prstGeom>
        </p:spPr>
      </p:pic>
    </p:spTree>
    <p:extLst>
      <p:ext uri="{BB962C8B-B14F-4D97-AF65-F5344CB8AC3E}">
        <p14:creationId xmlns:p14="http://schemas.microsoft.com/office/powerpoint/2010/main" val="310471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563562"/>
          </a:xfrm>
        </p:spPr>
        <p:txBody>
          <a:bodyPr anchor="t"/>
          <a:lstStyle/>
          <a:p>
            <a:pPr algn="ctr"/>
            <a:r>
              <a:rPr lang="en-US" sz="2800" dirty="0"/>
              <a:t>Budget Summary by Fund Source</a:t>
            </a: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7</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E16738B6-89EC-E975-2A59-D7C5E53E95D6}"/>
              </a:ext>
            </a:extLst>
          </p:cNvPr>
          <p:cNvPicPr>
            <a:picLocks noChangeAspect="1"/>
          </p:cNvPicPr>
          <p:nvPr/>
        </p:nvPicPr>
        <p:blipFill>
          <a:blip r:embed="rId2"/>
          <a:stretch>
            <a:fillRect/>
          </a:stretch>
        </p:blipFill>
        <p:spPr>
          <a:xfrm>
            <a:off x="1316398" y="726059"/>
            <a:ext cx="7718205" cy="3535986"/>
          </a:xfrm>
          <a:prstGeom prst="rect">
            <a:avLst/>
          </a:prstGeom>
        </p:spPr>
      </p:pic>
      <p:pic>
        <p:nvPicPr>
          <p:cNvPr id="6" name="Picture 5">
            <a:extLst>
              <a:ext uri="{FF2B5EF4-FFF2-40B4-BE49-F238E27FC236}">
                <a16:creationId xmlns:a16="http://schemas.microsoft.com/office/drawing/2014/main" id="{B16C1560-653C-CAEE-1217-2C6D24D964D9}"/>
              </a:ext>
            </a:extLst>
          </p:cNvPr>
          <p:cNvPicPr>
            <a:picLocks noChangeAspect="1"/>
          </p:cNvPicPr>
          <p:nvPr/>
        </p:nvPicPr>
        <p:blipFill>
          <a:blip r:embed="rId3"/>
          <a:stretch>
            <a:fillRect/>
          </a:stretch>
        </p:blipFill>
        <p:spPr>
          <a:xfrm>
            <a:off x="1693400" y="4222750"/>
            <a:ext cx="6470650" cy="2133600"/>
          </a:xfrm>
          <a:prstGeom prst="rect">
            <a:avLst/>
          </a:prstGeom>
        </p:spPr>
      </p:pic>
      <p:sp>
        <p:nvSpPr>
          <p:cNvPr id="11" name="Rectangle 10">
            <a:extLst>
              <a:ext uri="{FF2B5EF4-FFF2-40B4-BE49-F238E27FC236}">
                <a16:creationId xmlns:a16="http://schemas.microsoft.com/office/drawing/2014/main" id="{F7B8C527-94C7-8B82-0520-E1CDC419AD66}"/>
              </a:ext>
            </a:extLst>
          </p:cNvPr>
          <p:cNvSpPr/>
          <p:nvPr/>
        </p:nvSpPr>
        <p:spPr>
          <a:xfrm>
            <a:off x="1693400" y="6350285"/>
            <a:ext cx="6553200" cy="233077"/>
          </a:xfrm>
          <a:prstGeom prst="rect">
            <a:avLst/>
          </a:prstGeom>
        </p:spPr>
        <p:txBody>
          <a:bodyPr wrap="square">
            <a:spAutoFit/>
          </a:bodyPr>
          <a:lstStyle/>
          <a:p>
            <a:pPr>
              <a:lnSpc>
                <a:spcPct val="107000"/>
              </a:lnSpc>
              <a:spcAft>
                <a:spcPts val="800"/>
              </a:spcAft>
            </a:pPr>
            <a:r>
              <a:rPr lang="en-US" sz="850" i="1" dirty="0">
                <a:latin typeface="Arial" panose="020B0604020202020204" pitchFamily="34" charset="0"/>
                <a:ea typeface="Calibri" panose="020F0502020204030204" pitchFamily="34" charset="0"/>
                <a:cs typeface="Times New Roman" panose="02020603050405020304" pitchFamily="18" charset="0"/>
              </a:rPr>
              <a:t>*Excludes $35.1M in local revenues passed through to charter schools serving an estimated 8,250 Durham students in FY 2023-24</a:t>
            </a:r>
            <a:r>
              <a:rPr lang="en-US" sz="900" i="1" dirty="0">
                <a:latin typeface="Arial" panose="020B060402020202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670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563562"/>
          </a:xfrm>
        </p:spPr>
        <p:txBody>
          <a:bodyPr anchor="t"/>
          <a:lstStyle/>
          <a:p>
            <a:pPr algn="ctr"/>
            <a:r>
              <a:rPr lang="en-US" sz="2800" dirty="0"/>
              <a:t>Budget Summary by Purpose</a:t>
            </a: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8</a:t>
            </a:fld>
            <a:endParaRPr lang="en-US" dirty="0">
              <a:solidFill>
                <a:prstClr val="black">
                  <a:tint val="75000"/>
                </a:prstClr>
              </a:solidFill>
            </a:endParaRP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00000000-0008-0000-0700-000004000000}"/>
                  </a:ext>
                </a:extLst>
              </p:cNvPr>
              <p:cNvGraphicFramePr/>
              <p:nvPr>
                <p:extLst>
                  <p:ext uri="{D42A27DB-BD31-4B8C-83A1-F6EECF244321}">
                    <p14:modId xmlns:p14="http://schemas.microsoft.com/office/powerpoint/2010/main" val="2286296394"/>
                  </p:ext>
                </p:extLst>
              </p:nvPr>
            </p:nvGraphicFramePr>
            <p:xfrm>
              <a:off x="1338262" y="838200"/>
              <a:ext cx="7654818" cy="342456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Chart 6">
                <a:extLst>
                  <a:ext uri="{FF2B5EF4-FFF2-40B4-BE49-F238E27FC236}">
                    <a16:creationId xmlns:a16="http://schemas.microsoft.com/office/drawing/2014/main" id="{00000000-0008-0000-0700-000004000000}"/>
                  </a:ext>
                </a:extLst>
              </p:cNvPr>
              <p:cNvPicPr>
                <a:picLocks noGrp="1" noRot="1" noChangeAspect="1" noMove="1" noResize="1" noEditPoints="1" noAdjustHandles="1" noChangeArrowheads="1" noChangeShapeType="1"/>
              </p:cNvPicPr>
              <p:nvPr/>
            </p:nvPicPr>
            <p:blipFill>
              <a:blip r:embed="rId3"/>
              <a:stretch>
                <a:fillRect/>
              </a:stretch>
            </p:blipFill>
            <p:spPr>
              <a:xfrm>
                <a:off x="1338262" y="838200"/>
                <a:ext cx="7654818" cy="3424569"/>
              </a:xfrm>
              <a:prstGeom prst="rect">
                <a:avLst/>
              </a:prstGeom>
            </p:spPr>
          </p:pic>
        </mc:Fallback>
      </mc:AlternateContent>
      <p:pic>
        <p:nvPicPr>
          <p:cNvPr id="3" name="Picture 2">
            <a:extLst>
              <a:ext uri="{FF2B5EF4-FFF2-40B4-BE49-F238E27FC236}">
                <a16:creationId xmlns:a16="http://schemas.microsoft.com/office/drawing/2014/main" id="{8310C282-CDEF-9837-516C-93D6A09865C3}"/>
              </a:ext>
            </a:extLst>
          </p:cNvPr>
          <p:cNvPicPr>
            <a:picLocks noChangeAspect="1"/>
          </p:cNvPicPr>
          <p:nvPr/>
        </p:nvPicPr>
        <p:blipFill>
          <a:blip r:embed="rId4"/>
          <a:stretch>
            <a:fillRect/>
          </a:stretch>
        </p:blipFill>
        <p:spPr>
          <a:xfrm>
            <a:off x="1532859" y="780982"/>
            <a:ext cx="7460221" cy="3749812"/>
          </a:xfrm>
          <a:prstGeom prst="rect">
            <a:avLst/>
          </a:prstGeom>
        </p:spPr>
      </p:pic>
      <p:pic>
        <p:nvPicPr>
          <p:cNvPr id="6" name="Picture 5">
            <a:extLst>
              <a:ext uri="{FF2B5EF4-FFF2-40B4-BE49-F238E27FC236}">
                <a16:creationId xmlns:a16="http://schemas.microsoft.com/office/drawing/2014/main" id="{A4A047E6-5F2E-BBC5-CDCD-D2D873C41A6C}"/>
              </a:ext>
            </a:extLst>
          </p:cNvPr>
          <p:cNvPicPr>
            <a:picLocks noChangeAspect="1"/>
          </p:cNvPicPr>
          <p:nvPr/>
        </p:nvPicPr>
        <p:blipFill>
          <a:blip r:embed="rId5"/>
          <a:stretch>
            <a:fillRect/>
          </a:stretch>
        </p:blipFill>
        <p:spPr>
          <a:xfrm>
            <a:off x="1888787" y="4466664"/>
            <a:ext cx="6064250" cy="2044700"/>
          </a:xfrm>
          <a:prstGeom prst="rect">
            <a:avLst/>
          </a:prstGeom>
        </p:spPr>
      </p:pic>
      <p:pic>
        <p:nvPicPr>
          <p:cNvPr id="8" name="Picture 7">
            <a:extLst>
              <a:ext uri="{FF2B5EF4-FFF2-40B4-BE49-F238E27FC236}">
                <a16:creationId xmlns:a16="http://schemas.microsoft.com/office/drawing/2014/main" id="{60D2E4DB-2E7D-E406-5729-4F95EEE402B1}"/>
              </a:ext>
            </a:extLst>
          </p:cNvPr>
          <p:cNvPicPr>
            <a:picLocks noChangeAspect="1"/>
          </p:cNvPicPr>
          <p:nvPr/>
        </p:nvPicPr>
        <p:blipFill>
          <a:blip r:embed="rId6"/>
          <a:stretch>
            <a:fillRect/>
          </a:stretch>
        </p:blipFill>
        <p:spPr>
          <a:xfrm>
            <a:off x="1888787" y="6511364"/>
            <a:ext cx="6553768" cy="249958"/>
          </a:xfrm>
          <a:prstGeom prst="rect">
            <a:avLst/>
          </a:prstGeom>
        </p:spPr>
      </p:pic>
    </p:spTree>
    <p:extLst>
      <p:ext uri="{BB962C8B-B14F-4D97-AF65-F5344CB8AC3E}">
        <p14:creationId xmlns:p14="http://schemas.microsoft.com/office/powerpoint/2010/main" val="357932444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00" y="274638"/>
            <a:ext cx="6964203" cy="563562"/>
          </a:xfrm>
        </p:spPr>
        <p:txBody>
          <a:bodyPr anchor="t"/>
          <a:lstStyle/>
          <a:p>
            <a:pPr algn="ctr"/>
            <a:r>
              <a:rPr lang="en-US" sz="2800" dirty="0"/>
              <a:t>Budget Summary by Object</a:t>
            </a:r>
          </a:p>
        </p:txBody>
      </p:sp>
      <p:sp>
        <p:nvSpPr>
          <p:cNvPr id="4" name="Slide Number Placeholder 3"/>
          <p:cNvSpPr>
            <a:spLocks noGrp="1"/>
          </p:cNvSpPr>
          <p:nvPr>
            <p:ph type="sldNum" sz="quarter" idx="12"/>
          </p:nvPr>
        </p:nvSpPr>
        <p:spPr/>
        <p:txBody>
          <a:bodyPr/>
          <a:lstStyle/>
          <a:p>
            <a:fld id="{835E07E0-D057-874C-9C3F-62FEA534DAD8}" type="slidenum">
              <a:rPr lang="en-US" smtClean="0">
                <a:solidFill>
                  <a:prstClr val="black">
                    <a:tint val="75000"/>
                  </a:prstClr>
                </a:solidFill>
              </a:rPr>
              <a:pPr/>
              <a:t>9</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D939481C-F922-0A35-CBCC-430E4C8317EB}"/>
              </a:ext>
            </a:extLst>
          </p:cNvPr>
          <p:cNvPicPr>
            <a:picLocks noChangeAspect="1"/>
          </p:cNvPicPr>
          <p:nvPr/>
        </p:nvPicPr>
        <p:blipFill>
          <a:blip r:embed="rId2"/>
          <a:stretch>
            <a:fillRect/>
          </a:stretch>
        </p:blipFill>
        <p:spPr>
          <a:xfrm>
            <a:off x="1431085" y="745732"/>
            <a:ext cx="7538254" cy="3556010"/>
          </a:xfrm>
          <a:prstGeom prst="rect">
            <a:avLst/>
          </a:prstGeom>
        </p:spPr>
      </p:pic>
      <p:pic>
        <p:nvPicPr>
          <p:cNvPr id="6" name="Picture 5">
            <a:extLst>
              <a:ext uri="{FF2B5EF4-FFF2-40B4-BE49-F238E27FC236}">
                <a16:creationId xmlns:a16="http://schemas.microsoft.com/office/drawing/2014/main" id="{6F065B2F-011A-999A-08F6-8CC2EB177F4F}"/>
              </a:ext>
            </a:extLst>
          </p:cNvPr>
          <p:cNvPicPr>
            <a:picLocks noChangeAspect="1"/>
          </p:cNvPicPr>
          <p:nvPr/>
        </p:nvPicPr>
        <p:blipFill>
          <a:blip r:embed="rId3"/>
          <a:stretch>
            <a:fillRect/>
          </a:stretch>
        </p:blipFill>
        <p:spPr>
          <a:xfrm>
            <a:off x="1687370" y="4301741"/>
            <a:ext cx="6891551" cy="2070739"/>
          </a:xfrm>
          <a:prstGeom prst="rect">
            <a:avLst/>
          </a:prstGeom>
        </p:spPr>
      </p:pic>
      <p:pic>
        <p:nvPicPr>
          <p:cNvPr id="8" name="Picture 7">
            <a:extLst>
              <a:ext uri="{FF2B5EF4-FFF2-40B4-BE49-F238E27FC236}">
                <a16:creationId xmlns:a16="http://schemas.microsoft.com/office/drawing/2014/main" id="{CDF29E57-B991-E5F0-4156-BF5CE62F8882}"/>
              </a:ext>
            </a:extLst>
          </p:cNvPr>
          <p:cNvPicPr>
            <a:picLocks noChangeAspect="1"/>
          </p:cNvPicPr>
          <p:nvPr/>
        </p:nvPicPr>
        <p:blipFill>
          <a:blip r:embed="rId4"/>
          <a:stretch>
            <a:fillRect/>
          </a:stretch>
        </p:blipFill>
        <p:spPr>
          <a:xfrm>
            <a:off x="1856261" y="6421998"/>
            <a:ext cx="6553768" cy="249958"/>
          </a:xfrm>
          <a:prstGeom prst="rect">
            <a:avLst/>
          </a:prstGeom>
        </p:spPr>
      </p:pic>
    </p:spTree>
    <p:extLst>
      <p:ext uri="{BB962C8B-B14F-4D97-AF65-F5344CB8AC3E}">
        <p14:creationId xmlns:p14="http://schemas.microsoft.com/office/powerpoint/2010/main" val="1206430996"/>
      </p:ext>
    </p:extLst>
  </p:cSld>
  <p:clrMapOvr>
    <a:masterClrMapping/>
  </p:clrMapOvr>
</p:sld>
</file>

<file path=ppt/theme/theme1.xml><?xml version="1.0" encoding="utf-8"?>
<a:theme xmlns:a="http://schemas.openxmlformats.org/drawingml/2006/main" name="FINANC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B3921"/>
        </a:solidFill>
        <a:ln>
          <a:noFill/>
        </a:ln>
        <a:effectLst/>
      </a:spPr>
      <a:bodyPr rtlCol="0" anchor="ctr"/>
      <a:lstStyle>
        <a:defPPr algn="ctr">
          <a:defRPr sz="2400" dirty="0" smtClean="0">
            <a:solidFill>
              <a:schemeClr val="bg1"/>
            </a:solidFill>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8F7296855A3B45AF479E3658D1FB20" ma:contentTypeVersion="11" ma:contentTypeDescription="Create a new document." ma:contentTypeScope="" ma:versionID="9e66caf5479ed576417914418edd2810">
  <xsd:schema xmlns:xsd="http://www.w3.org/2001/XMLSchema" xmlns:xs="http://www.w3.org/2001/XMLSchema" xmlns:p="http://schemas.microsoft.com/office/2006/metadata/properties" xmlns:ns3="160118d6-b8ef-42af-be04-96ba8e887e09" xmlns:ns4="70c7e1cb-2774-43f5-911c-4cc6cd14c426" targetNamespace="http://schemas.microsoft.com/office/2006/metadata/properties" ma:root="true" ma:fieldsID="a2994d65012df5eaf7085159460b65f7" ns3:_="" ns4:_="">
    <xsd:import namespace="160118d6-b8ef-42af-be04-96ba8e887e09"/>
    <xsd:import namespace="70c7e1cb-2774-43f5-911c-4cc6cd14c42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0118d6-b8ef-42af-be04-96ba8e887e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c7e1cb-2774-43f5-911c-4cc6cd14c4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F92653-398D-4645-951B-81AD22AB5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0118d6-b8ef-42af-be04-96ba8e887e09"/>
    <ds:schemaRef ds:uri="70c7e1cb-2774-43f5-911c-4cc6cd14c4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DFFFA6-6912-4F1C-902D-2EE4522D493A}">
  <ds:schemaRefs>
    <ds:schemaRef ds:uri="http://purl.org/dc/elements/1.1/"/>
    <ds:schemaRef ds:uri="http://schemas.openxmlformats.org/package/2006/metadata/core-properties"/>
    <ds:schemaRef ds:uri="160118d6-b8ef-42af-be04-96ba8e887e09"/>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70c7e1cb-2774-43f5-911c-4cc6cd14c426"/>
    <ds:schemaRef ds:uri="http://www.w3.org/XML/1998/namespace"/>
  </ds:schemaRefs>
</ds:datastoreItem>
</file>

<file path=customXml/itemProps3.xml><?xml version="1.0" encoding="utf-8"?>
<ds:datastoreItem xmlns:ds="http://schemas.openxmlformats.org/officeDocument/2006/customXml" ds:itemID="{5799E383-1B0C-4407-B166-58337A0E09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10578</TotalTime>
  <Words>1110</Words>
  <Application>Microsoft Office PowerPoint</Application>
  <PresentationFormat>On-screen Show (4:3)</PresentationFormat>
  <Paragraphs>86</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Lucida Grande</vt:lpstr>
      <vt:lpstr>Wingdings</vt:lpstr>
      <vt:lpstr>FINANCE powerpoint template</vt:lpstr>
      <vt:lpstr>PowerPoint Presentation</vt:lpstr>
      <vt:lpstr>Enrollment Trends and Projections</vt:lpstr>
      <vt:lpstr>Enrollment Projections &amp; Budget Impact</vt:lpstr>
      <vt:lpstr>Budget Request Highlights</vt:lpstr>
      <vt:lpstr>FY 2023-24 Local Funding Request</vt:lpstr>
      <vt:lpstr>FY 2023-24 Local Funding Request</vt:lpstr>
      <vt:lpstr>Budget Summary by Fund Source</vt:lpstr>
      <vt:lpstr>Budget Summary by Purpose</vt:lpstr>
      <vt:lpstr>Budget Summary by Object</vt:lpstr>
      <vt:lpstr>DPS Personnel Summary</vt:lpstr>
      <vt:lpstr>Budget Calendar</vt:lpstr>
      <vt:lpstr>Discussion &amp; Questions</vt:lpstr>
    </vt:vector>
  </TitlesOfParts>
  <Company>Durham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 Marshall</dc:creator>
  <cp:lastModifiedBy>Paul LeSieur</cp:lastModifiedBy>
  <cp:revision>9</cp:revision>
  <cp:lastPrinted>2020-03-26T15:44:20Z</cp:lastPrinted>
  <dcterms:created xsi:type="dcterms:W3CDTF">2012-02-16T15:55:38Z</dcterms:created>
  <dcterms:modified xsi:type="dcterms:W3CDTF">2023-04-28T18:57:12Z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0x010100948F7296855A3B45AF479E3658D1FB20</vt:lpwstr>
  </property>
</Properties>
</file>