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7" r:id="rId5"/>
    <p:sldId id="503" r:id="rId6"/>
    <p:sldId id="499" r:id="rId7"/>
    <p:sldId id="496" r:id="rId8"/>
    <p:sldId id="508" r:id="rId9"/>
    <p:sldId id="504" r:id="rId10"/>
    <p:sldId id="507" r:id="rId11"/>
    <p:sldId id="509" r:id="rId12"/>
    <p:sldId id="510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2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er Modestou" userId="14182a46-6ff7-49b2-a3d4-e6775f5c12c1" providerId="ADAL" clId="{E3276FEA-C73B-42C6-A41E-8B29427C0216}"/>
    <pc:docChg chg="delSld">
      <pc:chgData name="Alexander Modestou" userId="14182a46-6ff7-49b2-a3d4-e6775f5c12c1" providerId="ADAL" clId="{E3276FEA-C73B-42C6-A41E-8B29427C0216}" dt="2022-08-16T21:21:10.048" v="1" actId="47"/>
      <pc:docMkLst>
        <pc:docMk/>
      </pc:docMkLst>
      <pc:sldChg chg="del">
        <pc:chgData name="Alexander Modestou" userId="14182a46-6ff7-49b2-a3d4-e6775f5c12c1" providerId="ADAL" clId="{E3276FEA-C73B-42C6-A41E-8B29427C0216}" dt="2022-08-16T21:21:08.737" v="0" actId="47"/>
        <pc:sldMkLst>
          <pc:docMk/>
          <pc:sldMk cId="2999619572" sldId="511"/>
        </pc:sldMkLst>
      </pc:sldChg>
      <pc:sldChg chg="del">
        <pc:chgData name="Alexander Modestou" userId="14182a46-6ff7-49b2-a3d4-e6775f5c12c1" providerId="ADAL" clId="{E3276FEA-C73B-42C6-A41E-8B29427C0216}" dt="2022-08-16T21:21:10.048" v="1" actId="47"/>
        <pc:sldMkLst>
          <pc:docMk/>
          <pc:sldMk cId="2580620562" sldId="51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psnc-my.sharepoint.com/personal/alexander_modestou_dpsnc_net/Documents/ESSER_FY22/PRC171_PositionReview_051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psnc-my.sharepoint.com/personal/alexander_modestou_dpsnc_net/Documents/ESSER_FY22/PRC171_PositionReview_0510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psnc-my.sharepoint.com/personal/alexander_modestou_dpsnc_net/Documents/ESSER_FY22/PRC171_PositionReview_0510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psnc-my.sharepoint.com/personal/alexander_modestou_dpsnc_net/Documents/ESSER_FY22/PRC171_PositionReview_0510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>
                <a:effectLst/>
              </a:rPr>
              <a:t>Summary of CRRSA and ARP K-12 Emergency Relief Funding Allocations</a:t>
            </a:r>
            <a:endParaRPr lang="en-US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Chart!$C$30</c:f>
              <c:strCache>
                <c:ptCount val="1"/>
                <c:pt idx="0">
                  <c:v>Current Budget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BF-40AF-B05D-3EADAF2133D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BF-40AF-B05D-3EADAF2133D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3BF-40AF-B05D-3EADAF2133D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3BF-40AF-B05D-3EADAF2133D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3BF-40AF-B05D-3EADAF2133DF}"/>
              </c:ext>
            </c:extLst>
          </c:dPt>
          <c:dLbls>
            <c:dLbl>
              <c:idx val="0"/>
              <c:layout>
                <c:manualLayout>
                  <c:x val="0.20130718954248364"/>
                  <c:y val="-7.3233247894544135E-2"/>
                </c:manualLayout>
              </c:layout>
              <c:spPr>
                <a:noFill/>
                <a:ln w="28575">
                  <a:solidFill>
                    <a:schemeClr val="tx2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03137941090697"/>
                      <c:h val="0.210316853930424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3BF-40AF-B05D-3EADAF2133DF}"/>
                </c:ext>
              </c:extLst>
            </c:dLbl>
            <c:dLbl>
              <c:idx val="1"/>
              <c:layout>
                <c:manualLayout>
                  <c:x val="-0.23877995642701524"/>
                  <c:y val="3.356523861833272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BF-40AF-B05D-3EADAF2133DF}"/>
                </c:ext>
              </c:extLst>
            </c:dLbl>
            <c:dLbl>
              <c:idx val="2"/>
              <c:layout>
                <c:manualLayout>
                  <c:x val="-0.18126361655773421"/>
                  <c:y val="-2.746246796045410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3BF-40AF-B05D-3EADAF2133DF}"/>
                </c:ext>
              </c:extLst>
            </c:dLbl>
            <c:dLbl>
              <c:idx val="3"/>
              <c:layout>
                <c:manualLayout>
                  <c:x val="-0.18997821350762531"/>
                  <c:y val="-0.1159526424996948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3BF-40AF-B05D-3EADAF2133DF}"/>
                </c:ext>
              </c:extLst>
            </c:dLbl>
            <c:dLbl>
              <c:idx val="4"/>
              <c:layout>
                <c:manualLayout>
                  <c:x val="0.14293352546617946"/>
                  <c:y val="-0.1464664957890882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3BF-40AF-B05D-3EADAF2133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Chart!$B$31:$B$35</c:f>
              <c:strCache>
                <c:ptCount val="5"/>
                <c:pt idx="0">
                  <c:v>Academic Services</c:v>
                </c:pt>
                <c:pt idx="1">
                  <c:v>Operational Services</c:v>
                </c:pt>
                <c:pt idx="2">
                  <c:v>Staff Recruitment and Retention</c:v>
                </c:pt>
                <c:pt idx="3">
                  <c:v>School-Level Strategies</c:v>
                </c:pt>
                <c:pt idx="4">
                  <c:v>Administrative Services</c:v>
                </c:pt>
              </c:strCache>
            </c:strRef>
          </c:cat>
          <c:val>
            <c:numRef>
              <c:f>Chart!$C$31:$C$35</c:f>
              <c:numCache>
                <c:formatCode>"$"#,##0</c:formatCode>
                <c:ptCount val="5"/>
                <c:pt idx="0">
                  <c:v>55444263.839999795</c:v>
                </c:pt>
                <c:pt idx="1">
                  <c:v>52669081.260000005</c:v>
                </c:pt>
                <c:pt idx="2">
                  <c:v>27853404.069999997</c:v>
                </c:pt>
                <c:pt idx="3">
                  <c:v>12761915.299999999</c:v>
                </c:pt>
                <c:pt idx="4">
                  <c:v>2448362.5299999998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3BF-40AF-B05D-3EADAF2133D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>
                <a:effectLst/>
              </a:rPr>
              <a:t>Summary of CRRSA and ARP K-12 Emergency Relief Funding Allocations</a:t>
            </a:r>
            <a:endParaRPr lang="en-US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Chart!$C$30</c:f>
              <c:strCache>
                <c:ptCount val="1"/>
                <c:pt idx="0">
                  <c:v>Current Budget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939-452E-9B07-4684EB624AA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939-452E-9B07-4684EB624AA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939-452E-9B07-4684EB624AA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939-452E-9B07-4684EB624AA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939-452E-9B07-4684EB624AA8}"/>
              </c:ext>
            </c:extLst>
          </c:dPt>
          <c:dLbls>
            <c:dLbl>
              <c:idx val="0"/>
              <c:layout>
                <c:manualLayout>
                  <c:x val="0.17603485838779956"/>
                  <c:y val="-7.323324789454412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939-452E-9B07-4684EB624AA8}"/>
                </c:ext>
              </c:extLst>
            </c:dLbl>
            <c:dLbl>
              <c:idx val="1"/>
              <c:layout>
                <c:manualLayout>
                  <c:x val="-0.23877995642701524"/>
                  <c:y val="3.3565238618332723E-2"/>
                </c:manualLayout>
              </c:layout>
              <c:spPr>
                <a:noFill/>
                <a:ln w="28575">
                  <a:solidFill>
                    <a:schemeClr val="accent2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39-452E-9B07-4684EB624AA8}"/>
                </c:ext>
              </c:extLst>
            </c:dLbl>
            <c:dLbl>
              <c:idx val="2"/>
              <c:layout>
                <c:manualLayout>
                  <c:x val="-0.18126361655773421"/>
                  <c:y val="-2.746246796045410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939-452E-9B07-4684EB624AA8}"/>
                </c:ext>
              </c:extLst>
            </c:dLbl>
            <c:dLbl>
              <c:idx val="3"/>
              <c:layout>
                <c:manualLayout>
                  <c:x val="-0.18997821350762531"/>
                  <c:y val="-0.1159526424996948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939-452E-9B07-4684EB624AA8}"/>
                </c:ext>
              </c:extLst>
            </c:dLbl>
            <c:dLbl>
              <c:idx val="4"/>
              <c:layout>
                <c:manualLayout>
                  <c:x val="0.14293352546617946"/>
                  <c:y val="-0.1464664957890882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939-452E-9B07-4684EB624A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Chart!$B$31:$B$35</c:f>
              <c:strCache>
                <c:ptCount val="5"/>
                <c:pt idx="0">
                  <c:v>Academic Services</c:v>
                </c:pt>
                <c:pt idx="1">
                  <c:v>Operational Services</c:v>
                </c:pt>
                <c:pt idx="2">
                  <c:v>Staff Recruitment and Retention</c:v>
                </c:pt>
                <c:pt idx="3">
                  <c:v>School-Level Strategies</c:v>
                </c:pt>
                <c:pt idx="4">
                  <c:v>Administrative Services</c:v>
                </c:pt>
              </c:strCache>
            </c:strRef>
          </c:cat>
          <c:val>
            <c:numRef>
              <c:f>Chart!$C$31:$C$35</c:f>
              <c:numCache>
                <c:formatCode>"$"#,##0</c:formatCode>
                <c:ptCount val="5"/>
                <c:pt idx="0">
                  <c:v>55444263.839999795</c:v>
                </c:pt>
                <c:pt idx="1">
                  <c:v>52669081.260000005</c:v>
                </c:pt>
                <c:pt idx="2">
                  <c:v>27853404.069999997</c:v>
                </c:pt>
                <c:pt idx="3">
                  <c:v>12761915.299999999</c:v>
                </c:pt>
                <c:pt idx="4">
                  <c:v>2448362.5299999998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939-452E-9B07-4684EB624A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>
                <a:effectLst/>
              </a:rPr>
              <a:t>Summary of CRRSA and ARP K-12 Emergency Relief Funding Allocations</a:t>
            </a:r>
            <a:endParaRPr lang="en-US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Chart!$C$30</c:f>
              <c:strCache>
                <c:ptCount val="1"/>
                <c:pt idx="0">
                  <c:v>Current Budget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984-40D6-81EF-EB6A937089C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984-40D6-81EF-EB6A937089C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984-40D6-81EF-EB6A937089C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984-40D6-81EF-EB6A937089C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984-40D6-81EF-EB6A937089C1}"/>
              </c:ext>
            </c:extLst>
          </c:dPt>
          <c:dLbls>
            <c:dLbl>
              <c:idx val="0"/>
              <c:layout>
                <c:manualLayout>
                  <c:x val="0.17603485838779956"/>
                  <c:y val="-7.323324789454412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984-40D6-81EF-EB6A937089C1}"/>
                </c:ext>
              </c:extLst>
            </c:dLbl>
            <c:dLbl>
              <c:idx val="1"/>
              <c:layout>
                <c:manualLayout>
                  <c:x val="-0.23877995642701524"/>
                  <c:y val="3.356523861833272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84-40D6-81EF-EB6A937089C1}"/>
                </c:ext>
              </c:extLst>
            </c:dLbl>
            <c:dLbl>
              <c:idx val="2"/>
              <c:layout>
                <c:manualLayout>
                  <c:x val="-0.19869281045751633"/>
                  <c:y val="3.0513853289393386E-3"/>
                </c:manualLayout>
              </c:layout>
              <c:spPr>
                <a:noFill/>
                <a:ln w="28575">
                  <a:solidFill>
                    <a:schemeClr val="accent3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84-40D6-81EF-EB6A937089C1}"/>
                </c:ext>
              </c:extLst>
            </c:dLbl>
            <c:dLbl>
              <c:idx val="3"/>
              <c:layout>
                <c:manualLayout>
                  <c:x val="-0.18997821350762531"/>
                  <c:y val="-0.11595264249969486"/>
                </c:manualLayout>
              </c:layout>
              <c:spPr>
                <a:noFill/>
                <a:ln w="28575">
                  <a:solidFill>
                    <a:schemeClr val="accent4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984-40D6-81EF-EB6A937089C1}"/>
                </c:ext>
              </c:extLst>
            </c:dLbl>
            <c:dLbl>
              <c:idx val="4"/>
              <c:layout>
                <c:manualLayout>
                  <c:x val="0.19173526838556931"/>
                  <c:y val="-0.1251067984865129"/>
                </c:manualLayout>
              </c:layout>
              <c:spPr>
                <a:noFill/>
                <a:ln w="28575">
                  <a:solidFill>
                    <a:schemeClr val="accent5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984-40D6-81EF-EB6A937089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Chart!$B$31:$B$35</c:f>
              <c:strCache>
                <c:ptCount val="5"/>
                <c:pt idx="0">
                  <c:v>Academic Services</c:v>
                </c:pt>
                <c:pt idx="1">
                  <c:v>Operational Services</c:v>
                </c:pt>
                <c:pt idx="2">
                  <c:v>Staff Recruitment and Retention</c:v>
                </c:pt>
                <c:pt idx="3">
                  <c:v>School-Level Strategies</c:v>
                </c:pt>
                <c:pt idx="4">
                  <c:v>Administrative Services</c:v>
                </c:pt>
              </c:strCache>
            </c:strRef>
          </c:cat>
          <c:val>
            <c:numRef>
              <c:f>Chart!$C$31:$C$35</c:f>
              <c:numCache>
                <c:formatCode>"$"#,##0</c:formatCode>
                <c:ptCount val="5"/>
                <c:pt idx="0">
                  <c:v>55444263.839999795</c:v>
                </c:pt>
                <c:pt idx="1">
                  <c:v>52669081.260000005</c:v>
                </c:pt>
                <c:pt idx="2">
                  <c:v>27853404.069999997</c:v>
                </c:pt>
                <c:pt idx="3">
                  <c:v>12761915.299999999</c:v>
                </c:pt>
                <c:pt idx="4">
                  <c:v>2448362.5299999998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984-40D6-81EF-EB6A937089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>
                <a:effectLst/>
              </a:rPr>
              <a:t>Summary of CRRSA and ARP K-12 Emergency Relief Funding Allocations and Remaining Balances</a:t>
            </a:r>
            <a:endParaRPr lang="en-US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Chart!$G$30</c:f>
              <c:strCache>
                <c:ptCount val="1"/>
                <c:pt idx="0">
                  <c:v>Percent of 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Chart!$B$31:$B$35</c:f>
              <c:strCache>
                <c:ptCount val="5"/>
                <c:pt idx="0">
                  <c:v>Academic Services</c:v>
                </c:pt>
                <c:pt idx="1">
                  <c:v>Operational Services</c:v>
                </c:pt>
                <c:pt idx="2">
                  <c:v>Staff Recruitment and Retention</c:v>
                </c:pt>
                <c:pt idx="3">
                  <c:v>School-Level Strategies</c:v>
                </c:pt>
                <c:pt idx="4">
                  <c:v>Administrative Services</c:v>
                </c:pt>
              </c:strCache>
            </c:strRef>
          </c:cat>
          <c:val>
            <c:numRef>
              <c:f>Chart!$G$31:$G$35</c:f>
              <c:numCache>
                <c:formatCode>0.0%</c:formatCode>
                <c:ptCount val="5"/>
                <c:pt idx="0">
                  <c:v>0.36675058995570708</c:v>
                </c:pt>
                <c:pt idx="1">
                  <c:v>0.3483934186640677</c:v>
                </c:pt>
                <c:pt idx="2">
                  <c:v>0.18424362896090046</c:v>
                </c:pt>
                <c:pt idx="3">
                  <c:v>8.441702785966293E-2</c:v>
                </c:pt>
                <c:pt idx="4">
                  <c:v>1.6195334559661653E-2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96-4F77-A1FF-E291941A2834}"/>
            </c:ext>
          </c:extLst>
        </c:ser>
        <c:ser>
          <c:idx val="1"/>
          <c:order val="1"/>
          <c:tx>
            <c:strRef>
              <c:f>Chart!$H$30</c:f>
              <c:strCache>
                <c:ptCount val="1"/>
                <c:pt idx="0">
                  <c:v>Percent Remaining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Chart!$B$31:$B$35</c:f>
              <c:strCache>
                <c:ptCount val="5"/>
                <c:pt idx="0">
                  <c:v>Academic Services</c:v>
                </c:pt>
                <c:pt idx="1">
                  <c:v>Operational Services</c:v>
                </c:pt>
                <c:pt idx="2">
                  <c:v>Staff Recruitment and Retention</c:v>
                </c:pt>
                <c:pt idx="3">
                  <c:v>School-Level Strategies</c:v>
                </c:pt>
                <c:pt idx="4">
                  <c:v>Administrative Services</c:v>
                </c:pt>
              </c:strCache>
            </c:strRef>
          </c:cat>
          <c:val>
            <c:numRef>
              <c:f>Chart!$H$31:$H$35</c:f>
              <c:numCache>
                <c:formatCode>0.0%</c:formatCode>
                <c:ptCount val="5"/>
                <c:pt idx="0">
                  <c:v>0.75742977706744774</c:v>
                </c:pt>
                <c:pt idx="1">
                  <c:v>0.79054664451916057</c:v>
                </c:pt>
                <c:pt idx="2">
                  <c:v>0.34528457224941517</c:v>
                </c:pt>
                <c:pt idx="3">
                  <c:v>0.96270457303536605</c:v>
                </c:pt>
                <c:pt idx="4">
                  <c:v>0.82448957017815505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96-4F77-A1FF-E291941A283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581834031"/>
        <c:axId val="1581838607"/>
      </c:barChart>
      <c:catAx>
        <c:axId val="15818340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1838607"/>
        <c:crosses val="autoZero"/>
        <c:auto val="1"/>
        <c:lblAlgn val="ctr"/>
        <c:lblOffset val="100"/>
        <c:noMultiLvlLbl val="0"/>
      </c:catAx>
      <c:valAx>
        <c:axId val="1581838607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18340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38475" cy="465138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0"/>
            <a:ext cx="3038475" cy="465138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647939AB-E4D3-44F9-9C92-A30726C59F0B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29675"/>
            <a:ext cx="3038475" cy="465138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829675"/>
            <a:ext cx="3038475" cy="465138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96A11BA7-D2CC-47B9-9702-4A2C325EB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30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49" tIns="46577" rIns="93149" bIns="465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0"/>
            <a:ext cx="3037840" cy="464820"/>
          </a:xfrm>
          <a:prstGeom prst="rect">
            <a:avLst/>
          </a:prstGeom>
        </p:spPr>
        <p:txBody>
          <a:bodyPr vert="horz" lIns="93149" tIns="46577" rIns="93149" bIns="46577" rtlCol="0"/>
          <a:lstStyle>
            <a:lvl1pPr algn="r">
              <a:defRPr sz="1200"/>
            </a:lvl1pPr>
          </a:lstStyle>
          <a:p>
            <a:fld id="{0EE9EA42-623C-45E6-B6F5-F6541EAD83CD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9" tIns="46577" rIns="93149" bIns="465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49" tIns="46577" rIns="93149" bIns="4657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49" tIns="46577" rIns="93149" bIns="465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829967"/>
            <a:ext cx="3037840" cy="464820"/>
          </a:xfrm>
          <a:prstGeom prst="rect">
            <a:avLst/>
          </a:prstGeom>
        </p:spPr>
        <p:txBody>
          <a:bodyPr vert="horz" lIns="93149" tIns="46577" rIns="93149" bIns="46577" rtlCol="0" anchor="b"/>
          <a:lstStyle>
            <a:lvl1pPr algn="r">
              <a:defRPr sz="1200"/>
            </a:lvl1pPr>
          </a:lstStyle>
          <a:p>
            <a:fld id="{F1229F4D-B961-47FD-87FB-0176E65E8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82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29F4D-B961-47FD-87FB-0176E65E83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870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200">
                <a:solidFill>
                  <a:schemeClr val="tx2">
                    <a:lumMod val="75000"/>
                  </a:schemeClr>
                </a:solidFill>
                <a:latin typeface="+mn-lt"/>
              </a:rPr>
              <a:t>PRC 165 – Digital Curriculum funds are used for Nearpod software.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200">
                <a:solidFill>
                  <a:schemeClr val="tx2">
                    <a:lumMod val="75000"/>
                  </a:schemeClr>
                </a:solidFill>
                <a:latin typeface="+mn-lt"/>
              </a:rPr>
              <a:t>PRC 166 – Learning Management System funds are used for Canvas subscriptions.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29F4D-B961-47FD-87FB-0176E65E83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717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29F4D-B961-47FD-87FB-0176E65E83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98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remaining $2.5M is budgeted for high-quality school curriculum beyond what can be support with existing state and local funds, as well as contracted services for SEL and other student supports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29F4D-B961-47FD-87FB-0176E65E83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3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29F4D-B961-47FD-87FB-0176E65E83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60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HR recruitment support includes: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tx2">
                    <a:lumMod val="75000"/>
                  </a:schemeClr>
                </a:solidFill>
                <a:latin typeface="+mn-lt"/>
              </a:rPr>
              <a:t>including Latinx recruitment, testing reimbursement, TA to teacher program support, EC recruitment, and transitional support efforts.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29F4D-B961-47FD-87FB-0176E65E83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73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29F4D-B961-47FD-87FB-0176E65E83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44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229F4D-B961-47FD-87FB-0176E65E83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28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13822" y="1702425"/>
            <a:ext cx="6516356" cy="1705477"/>
          </a:xfrm>
        </p:spPr>
        <p:txBody>
          <a:bodyPr/>
          <a:lstStyle>
            <a:lvl1pPr algn="ctr">
              <a:lnSpc>
                <a:spcPct val="110000"/>
              </a:lnSpc>
              <a:defRPr sz="4400" b="1">
                <a:solidFill>
                  <a:srgbClr val="959CA2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686601"/>
            <a:ext cx="9144000" cy="437977"/>
          </a:xfrm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sz="1600" b="1">
                <a:solidFill>
                  <a:srgbClr val="959CA2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4196-8FCA-4BFC-BA21-9371E78036C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1313822" y="3411298"/>
            <a:ext cx="6516356" cy="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6350" cap="flat" cmpd="sng" algn="ctr">
            <a:solidFill>
              <a:srgbClr val="CB392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 userDrawn="1"/>
        </p:nvCxnSpPr>
        <p:spPr bwMode="auto">
          <a:xfrm>
            <a:off x="1313822" y="1702425"/>
            <a:ext cx="6516356" cy="1588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6350" cap="flat" cmpd="sng" algn="ctr">
            <a:solidFill>
              <a:srgbClr val="CB392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pic>
        <p:nvPicPr>
          <p:cNvPr id="19" name="Picture 18" descr="DPS 2-color logo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02095" y="3896827"/>
            <a:ext cx="3539811" cy="119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456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AAEA5-2141-4102-A43F-ADC1E159D1D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95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41E0-9E40-46DC-864A-B951298F40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719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2CE6-D2DC-4C8E-9E8A-A36B0441E0E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559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2BAD2-B03F-46BD-8C12-F7DBB6DF8D5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078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rgbClr val="1223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13822" y="1702425"/>
            <a:ext cx="6516356" cy="1705477"/>
          </a:xfrm>
        </p:spPr>
        <p:txBody>
          <a:bodyPr/>
          <a:lstStyle>
            <a:lvl1pPr algn="ctr">
              <a:lnSpc>
                <a:spcPct val="110000"/>
              </a:lnSpc>
              <a:defRPr sz="44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686601"/>
            <a:ext cx="9144000" cy="437977"/>
          </a:xfrm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67ED-DF32-4CCE-9EBA-80027FA2825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1313822" y="3411298"/>
            <a:ext cx="6516356" cy="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6350" cap="flat" cmpd="sng" algn="ctr">
            <a:solidFill>
              <a:srgbClr val="CB392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 userDrawn="1"/>
        </p:nvCxnSpPr>
        <p:spPr bwMode="auto">
          <a:xfrm>
            <a:off x="1313822" y="1702425"/>
            <a:ext cx="6516356" cy="1588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6350" cap="flat" cmpd="sng" algn="ctr">
            <a:solidFill>
              <a:srgbClr val="CB392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pic>
        <p:nvPicPr>
          <p:cNvPr id="19" name="Picture 18" descr="DPS 2-color logo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02095" y="3896827"/>
            <a:ext cx="3539811" cy="119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32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PS 2-color Spark only.png"/>
          <p:cNvPicPr>
            <a:picLocks noChangeAspect="1"/>
          </p:cNvPicPr>
          <p:nvPr userDrawn="1"/>
        </p:nvPicPr>
        <p:blipFill>
          <a:blip r:embed="rId2">
            <a:grayscl/>
            <a:alphaModFix amt="4000"/>
          </a:blip>
          <a:stretch>
            <a:fillRect/>
          </a:stretch>
        </p:blipFill>
        <p:spPr>
          <a:xfrm>
            <a:off x="1766388" y="431134"/>
            <a:ext cx="6671416" cy="62051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67564" y="274638"/>
            <a:ext cx="7019235" cy="1143000"/>
          </a:xfrm>
        </p:spPr>
        <p:txBody>
          <a:bodyPr>
            <a:noAutofit/>
          </a:bodyPr>
          <a:lstStyle>
            <a:lvl1pPr algn="l">
              <a:defRPr sz="3600" b="1">
                <a:solidFill>
                  <a:srgbClr val="3E6078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507" y="1829914"/>
            <a:ext cx="8369292" cy="427815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304D65"/>
                </a:solidFill>
                <a:latin typeface="Arial"/>
                <a:cs typeface="Arial"/>
              </a:defRPr>
            </a:lvl1pPr>
            <a:lvl2pPr marL="800100" indent="-342900">
              <a:buFont typeface="Lucida Grande"/>
              <a:buChar char="&gt;"/>
              <a:defRPr sz="2400">
                <a:solidFill>
                  <a:srgbClr val="959CA2"/>
                </a:solidFill>
                <a:latin typeface="Arial"/>
                <a:cs typeface="Arial"/>
              </a:defRPr>
            </a:lvl2pPr>
            <a:lvl3pPr marL="1138238" indent="-223838">
              <a:buFont typeface="Lucida Grande"/>
              <a:buChar char="&gt;"/>
              <a:defRPr sz="2000">
                <a:solidFill>
                  <a:srgbClr val="959CA2"/>
                </a:solidFill>
                <a:latin typeface="Arial"/>
                <a:cs typeface="Arial"/>
              </a:defRPr>
            </a:lvl3pPr>
            <a:lvl4pPr marL="1371600" indent="0">
              <a:buNone/>
              <a:defRPr sz="1800">
                <a:latin typeface="Arial"/>
                <a:cs typeface="Arial"/>
              </a:defRPr>
            </a:lvl4pPr>
            <a:lvl5pPr marL="1828800" indent="0">
              <a:buNone/>
              <a:defRPr sz="18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97409-EC16-4B01-B0BC-6C9B56D406C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48" y="261538"/>
            <a:ext cx="966578" cy="133866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1667564" y="1600200"/>
            <a:ext cx="7019236" cy="0"/>
          </a:xfrm>
          <a:prstGeom prst="line">
            <a:avLst/>
          </a:prstGeom>
          <a:ln>
            <a:solidFill>
              <a:srgbClr val="CB392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18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CB38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4119" y="2348405"/>
            <a:ext cx="6034505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FE2A3-EF1A-4631-B6D4-E15BBB59F4A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 bwMode="auto">
          <a:xfrm flipV="1">
            <a:off x="1777854" y="364983"/>
            <a:ext cx="1" cy="5991367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6350" cap="flat" cmpd="sng" algn="ctr">
            <a:solidFill>
              <a:schemeClr val="bg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62" y="2176299"/>
            <a:ext cx="1222011" cy="169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12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rgbClr val="1223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4119" y="2348405"/>
            <a:ext cx="6034505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85BC-465A-44B4-810D-EC15D58817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 bwMode="auto">
          <a:xfrm flipV="1">
            <a:off x="1777854" y="364983"/>
            <a:ext cx="1" cy="5991367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6350" cap="flat" cmpd="sng" algn="ctr">
            <a:solidFill>
              <a:schemeClr val="bg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62" y="2176299"/>
            <a:ext cx="1222011" cy="169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04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93400" y="274638"/>
            <a:ext cx="6964203" cy="1143000"/>
          </a:xfrm>
        </p:spPr>
        <p:txBody>
          <a:bodyPr/>
          <a:lstStyle>
            <a:lvl1pPr>
              <a:defRPr>
                <a:solidFill>
                  <a:srgbClr val="3E607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E3355-85D5-4DEB-914C-7952B38CB67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 bwMode="auto">
          <a:xfrm flipV="1">
            <a:off x="1333846" y="274638"/>
            <a:ext cx="1026" cy="6307275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6350" cap="flat" cmpd="sng" algn="ctr">
            <a:solidFill>
              <a:srgbClr val="CB3921"/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pic>
        <p:nvPicPr>
          <p:cNvPr id="8" name="Picture 7" descr="DPS 2-color Spark only.png"/>
          <p:cNvPicPr>
            <a:picLocks noChangeAspect="1"/>
          </p:cNvPicPr>
          <p:nvPr userDrawn="1"/>
        </p:nvPicPr>
        <p:blipFill>
          <a:blip r:embed="rId3">
            <a:grayscl/>
            <a:alphaModFix amt="4000"/>
          </a:blip>
          <a:stretch>
            <a:fillRect/>
          </a:stretch>
        </p:blipFill>
        <p:spPr>
          <a:xfrm>
            <a:off x="1766388" y="431134"/>
            <a:ext cx="6671416" cy="620510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48" y="2271025"/>
            <a:ext cx="966578" cy="133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13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2904-430D-468E-B014-CF3F1E8963F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491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5BE8-6682-4E8C-904D-DA9ACABB576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225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C2527-94CE-4BB7-8824-03F5C9ECE3B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 descr="DPS 2-color Spark only.png"/>
          <p:cNvPicPr>
            <a:picLocks noChangeAspect="1"/>
          </p:cNvPicPr>
          <p:nvPr userDrawn="1"/>
        </p:nvPicPr>
        <p:blipFill>
          <a:blip r:embed="rId2">
            <a:grayscl/>
            <a:alphaModFix amt="4000"/>
          </a:blip>
          <a:stretch>
            <a:fillRect/>
          </a:stretch>
        </p:blipFill>
        <p:spPr>
          <a:xfrm>
            <a:off x="1766388" y="431134"/>
            <a:ext cx="6671416" cy="6205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934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854B1EC-59F5-47ED-9B38-98BB52EBDF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342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3E6078"/>
          </a:solidFill>
          <a:latin typeface="Arial"/>
          <a:ea typeface="+mj-ea"/>
          <a:cs typeface="Arial"/>
        </a:defRPr>
      </a:lvl1pPr>
    </p:titleStyle>
    <p:bodyStyle>
      <a:lvl1pPr marL="292100" indent="-2921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304D65"/>
          </a:solidFill>
          <a:latin typeface="Arial"/>
          <a:ea typeface="+mn-ea"/>
          <a:cs typeface="Arial"/>
        </a:defRPr>
      </a:lvl1pPr>
      <a:lvl2pPr marL="627063" indent="-287338" algn="l" defTabSz="457200" rtl="0" eaLnBrk="1" latinLnBrk="0" hangingPunct="1">
        <a:spcBef>
          <a:spcPct val="20000"/>
        </a:spcBef>
        <a:buFont typeface="Lucida Grande"/>
        <a:buChar char="&gt;"/>
        <a:defRPr sz="2800" kern="1200">
          <a:solidFill>
            <a:srgbClr val="959CA2"/>
          </a:solidFill>
          <a:latin typeface="Arial"/>
          <a:ea typeface="+mn-ea"/>
          <a:cs typeface="Arial"/>
        </a:defRPr>
      </a:lvl2pPr>
      <a:lvl3pPr marL="1022350" indent="-223838" algn="l" defTabSz="457200" rtl="0" eaLnBrk="1" latinLnBrk="0" hangingPunct="1">
        <a:spcBef>
          <a:spcPct val="20000"/>
        </a:spcBef>
        <a:buFont typeface="Lucida Grande"/>
        <a:buChar char="&gt;"/>
        <a:tabLst/>
        <a:defRPr sz="2400" kern="1200">
          <a:solidFill>
            <a:srgbClr val="959CA2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pi.nc.gov/districts-schools/district-operations/financial-and-business-services/covid-fund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81000" y="2057400"/>
            <a:ext cx="8382000" cy="1600200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br>
              <a:rPr lang="en-US" sz="39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en-US" sz="39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17600">
              <a:solidFill>
                <a:schemeClr val="tx2"/>
              </a:solidFill>
              <a:effectLst/>
            </a:endParaRPr>
          </a:p>
          <a:p>
            <a:pPr algn="ctr">
              <a:defRPr/>
            </a:pPr>
            <a:r>
              <a:rPr lang="en-US" sz="17600">
                <a:solidFill>
                  <a:schemeClr val="tx2"/>
                </a:solidFill>
                <a:effectLst/>
              </a:rPr>
              <a:t>Federal COVID 19 Relief Funds Update</a:t>
            </a:r>
          </a:p>
          <a:p>
            <a:pPr algn="ctr">
              <a:defRPr/>
            </a:pPr>
            <a:br>
              <a:rPr lang="en-US" sz="49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4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en-US" sz="4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en-US" sz="4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>
              <a:defRPr/>
            </a:pPr>
            <a:endParaRPr lang="en-US" sz="40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br>
              <a:rPr lang="en-US" sz="39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en-US" sz="39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2900" b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886200" y="3886200"/>
            <a:ext cx="0" cy="0"/>
          </a:xfrm>
          <a:prstGeom prst="line">
            <a:avLst/>
          </a:prstGeom>
          <a:ln w="317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June 09, 2022</a:t>
            </a:r>
          </a:p>
        </p:txBody>
      </p:sp>
    </p:spTree>
    <p:extLst>
      <p:ext uri="{BB962C8B-B14F-4D97-AF65-F5344CB8AC3E}">
        <p14:creationId xmlns:p14="http://schemas.microsoft.com/office/powerpoint/2010/main" val="1781819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3400" y="274638"/>
            <a:ext cx="6964203" cy="517526"/>
          </a:xfrm>
        </p:spPr>
        <p:txBody>
          <a:bodyPr anchor="t"/>
          <a:lstStyle/>
          <a:p>
            <a:pPr algn="ctr"/>
            <a:r>
              <a:rPr lang="en-US" sz="2800"/>
              <a:t>COVID-Related Appropriations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1382332" y="914399"/>
            <a:ext cx="7609268" cy="5807076"/>
          </a:xfrm>
          <a:prstGeom prst="rect">
            <a:avLst/>
          </a:prstGeom>
        </p:spPr>
        <p:txBody>
          <a:bodyPr>
            <a:normAutofit/>
          </a:bodyPr>
          <a:lstStyle>
            <a:lvl1pPr marL="292100" indent="-2921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304D65"/>
                </a:solidFill>
                <a:latin typeface="Arial"/>
                <a:ea typeface="+mn-ea"/>
                <a:cs typeface="Arial"/>
              </a:defRPr>
            </a:lvl1pPr>
            <a:lvl2pPr marL="627063" indent="-2873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defRPr sz="28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2pPr>
            <a:lvl3pPr marL="1022350" indent="-2238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tabLst/>
              <a:defRPr sz="24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180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Three major acts of congress provide K-12 public school districts with Coronavirus Response and Recovery funding:</a:t>
            </a:r>
          </a:p>
          <a:p>
            <a:pPr marL="735013" lvl="1" indent="-400050">
              <a:spcBef>
                <a:spcPts val="0"/>
              </a:spcBef>
              <a:buFont typeface="+mj-lt"/>
              <a:buAutoNum type="romanUcPeriod"/>
            </a:pPr>
            <a:r>
              <a:rPr lang="en-US" sz="140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Coronavirus Aid, Relief, and Economic Security (</a:t>
            </a:r>
            <a:r>
              <a:rPr lang="en-US" sz="1400" b="1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CARES</a:t>
            </a:r>
            <a:r>
              <a:rPr lang="en-US" sz="140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– enacted May 2020.</a:t>
            </a:r>
          </a:p>
          <a:p>
            <a:pPr marL="735013" lvl="1" indent="-400050">
              <a:spcBef>
                <a:spcPts val="0"/>
              </a:spcBef>
              <a:buFont typeface="+mj-lt"/>
              <a:buAutoNum type="romanUcPeriod"/>
            </a:pPr>
            <a:r>
              <a:rPr lang="en-US" sz="140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Coronavirus Response &amp; Relief Supplemental Appropriation (</a:t>
            </a:r>
            <a:r>
              <a:rPr lang="en-US" sz="1400" b="1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CRRSA</a:t>
            </a:r>
            <a:r>
              <a:rPr lang="en-US" sz="140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– enacted Dec 2020.</a:t>
            </a:r>
          </a:p>
          <a:p>
            <a:pPr marL="735013" lvl="1" indent="-400050">
              <a:spcBef>
                <a:spcPts val="0"/>
              </a:spcBef>
              <a:buFont typeface="+mj-lt"/>
              <a:buAutoNum type="romanUcPeriod"/>
            </a:pPr>
            <a:r>
              <a:rPr lang="en-US" sz="140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American Recovery Plan (</a:t>
            </a:r>
            <a:r>
              <a:rPr lang="en-US" sz="1400" b="1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ARP</a:t>
            </a:r>
            <a:r>
              <a:rPr lang="en-US" sz="140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– enacted March 2021.</a:t>
            </a:r>
            <a:br>
              <a:rPr lang="en-US" sz="160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80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Each act includes an </a:t>
            </a:r>
            <a:r>
              <a:rPr lang="en-US" sz="1800" i="1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Elementary and Secondary Schools Education Relief</a:t>
            </a:r>
            <a:r>
              <a:rPr lang="en-US" sz="180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b="1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ESSER</a:t>
            </a:r>
            <a:r>
              <a:rPr lang="en-US" sz="180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subsection. The allocations are denoted as ESSER – I for CARES, ESSER II for CRRSA, and ESSER – III for ARP.</a:t>
            </a:r>
            <a:br>
              <a:rPr lang="en-US" sz="180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80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primary ESSER allocation for each act is for </a:t>
            </a:r>
            <a:r>
              <a:rPr lang="en-US" sz="1800" b="1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K-12 Emergency Relief</a:t>
            </a:r>
            <a:r>
              <a:rPr lang="en-US" sz="180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with provide school districts with the greatest flexibility on the use of funds. </a:t>
            </a:r>
          </a:p>
          <a:p>
            <a:pPr marL="677863" lvl="1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en-US" sz="140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CARES Act – ESSER I  – K-12 Emergency Relief – PRC 163 – $11.9M – expires Sep. 30, 2022</a:t>
            </a:r>
          </a:p>
          <a:p>
            <a:pPr marL="677863" lvl="1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en-US" sz="140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CRRSA Act – ESSER II – K-12 Emergency Relief – PRC 171 – $46.6M – expires Sep. 30, 2023</a:t>
            </a:r>
          </a:p>
          <a:p>
            <a:pPr marL="677863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sz="140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 Act – ESSER III – K-12 Emergency Relief – PRC 181 – $104.6M – expires Sep. 30, 2024</a:t>
            </a:r>
            <a:br>
              <a:rPr lang="en-US" sz="140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80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180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NC DPI COVID funds page contains the COVID funds allotment policy manual and expenditure and allotment data (update monthly) for all Local Education Agencies: </a:t>
            </a:r>
            <a:r>
              <a:rPr lang="en-US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https://www.dpi.nc.gov/districts-schools/district-operations/financial-and-business-services/covid-funds</a:t>
            </a:r>
            <a:endParaRPr lang="en-US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089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3400" y="274638"/>
            <a:ext cx="6964203" cy="517526"/>
          </a:xfrm>
        </p:spPr>
        <p:txBody>
          <a:bodyPr anchor="t"/>
          <a:lstStyle/>
          <a:p>
            <a:pPr algn="ctr"/>
            <a:r>
              <a:rPr lang="en-US" sz="2800"/>
              <a:t>CARES Act Appropriations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1407067" y="3524435"/>
            <a:ext cx="7651208" cy="3133816"/>
          </a:xfrm>
          <a:prstGeom prst="rect">
            <a:avLst/>
          </a:prstGeom>
        </p:spPr>
        <p:txBody>
          <a:bodyPr>
            <a:normAutofit/>
          </a:bodyPr>
          <a:lstStyle>
            <a:lvl1pPr marL="292100" indent="-2921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304D65"/>
                </a:solidFill>
                <a:latin typeface="Arial"/>
                <a:ea typeface="+mn-ea"/>
                <a:cs typeface="Arial"/>
              </a:defRPr>
            </a:lvl1pPr>
            <a:lvl2pPr marL="627063" indent="-2873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defRPr sz="28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2pPr>
            <a:lvl3pPr marL="1022350" indent="-2238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tabLst/>
              <a:defRPr sz="24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+mn-lt"/>
              </a:rPr>
              <a:t>CARES Act funds enabled DPS to purchase 19,000 student devices and provide hotspot connectivity to support remote learning in the 2020-21 academic year.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200">
                <a:solidFill>
                  <a:schemeClr val="tx2">
                    <a:lumMod val="75000"/>
                  </a:schemeClr>
                </a:solidFill>
                <a:latin typeface="+mn-lt"/>
              </a:rPr>
              <a:t>Remaining funds budgeted in the 2021-22 academic year are supporting student device refresh, educational software, and specialized instructional support services.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+mn-lt"/>
              </a:rPr>
              <a:t>PRC 167 – EC Grant funds will be used for summer 2022 learning acceleration.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+mn-lt"/>
              </a:rPr>
              <a:t>PRC 169 – Specialized Instructional Support funds are used for physical and mental health support services, school counseling services, and social work services.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+mn-lt"/>
              </a:rPr>
              <a:t>PRC 170 – Supplemental Instructional Services funds are used for tutoring and learning recovery.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120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159CA4B-D31C-4169-B352-F277A8B3D7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597707"/>
              </p:ext>
            </p:extLst>
          </p:nvPr>
        </p:nvGraphicFramePr>
        <p:xfrm>
          <a:off x="1407067" y="904636"/>
          <a:ext cx="7651208" cy="2362342"/>
        </p:xfrm>
        <a:graphic>
          <a:graphicData uri="http://schemas.openxmlformats.org/drawingml/2006/table">
            <a:tbl>
              <a:tblPr/>
              <a:tblGrid>
                <a:gridCol w="514459">
                  <a:extLst>
                    <a:ext uri="{9D8B030D-6E8A-4147-A177-3AD203B41FA5}">
                      <a16:colId xmlns:a16="http://schemas.microsoft.com/office/drawing/2014/main" val="3183325282"/>
                    </a:ext>
                  </a:extLst>
                </a:gridCol>
                <a:gridCol w="2286490">
                  <a:extLst>
                    <a:ext uri="{9D8B030D-6E8A-4147-A177-3AD203B41FA5}">
                      <a16:colId xmlns:a16="http://schemas.microsoft.com/office/drawing/2014/main" val="559947520"/>
                    </a:ext>
                  </a:extLst>
                </a:gridCol>
                <a:gridCol w="834501">
                  <a:extLst>
                    <a:ext uri="{9D8B030D-6E8A-4147-A177-3AD203B41FA5}">
                      <a16:colId xmlns:a16="http://schemas.microsoft.com/office/drawing/2014/main" val="3877321615"/>
                    </a:ext>
                  </a:extLst>
                </a:gridCol>
                <a:gridCol w="781234">
                  <a:extLst>
                    <a:ext uri="{9D8B030D-6E8A-4147-A177-3AD203B41FA5}">
                      <a16:colId xmlns:a16="http://schemas.microsoft.com/office/drawing/2014/main" val="3927156040"/>
                    </a:ext>
                  </a:extLst>
                </a:gridCol>
                <a:gridCol w="747060">
                  <a:extLst>
                    <a:ext uri="{9D8B030D-6E8A-4147-A177-3AD203B41FA5}">
                      <a16:colId xmlns:a16="http://schemas.microsoft.com/office/drawing/2014/main" val="1965075135"/>
                    </a:ext>
                  </a:extLst>
                </a:gridCol>
                <a:gridCol w="870202">
                  <a:extLst>
                    <a:ext uri="{9D8B030D-6E8A-4147-A177-3AD203B41FA5}">
                      <a16:colId xmlns:a16="http://schemas.microsoft.com/office/drawing/2014/main" val="3783452954"/>
                    </a:ext>
                  </a:extLst>
                </a:gridCol>
                <a:gridCol w="870202">
                  <a:extLst>
                    <a:ext uri="{9D8B030D-6E8A-4147-A177-3AD203B41FA5}">
                      <a16:colId xmlns:a16="http://schemas.microsoft.com/office/drawing/2014/main" val="3571864306"/>
                    </a:ext>
                  </a:extLst>
                </a:gridCol>
                <a:gridCol w="747060">
                  <a:extLst>
                    <a:ext uri="{9D8B030D-6E8A-4147-A177-3AD203B41FA5}">
                      <a16:colId xmlns:a16="http://schemas.microsoft.com/office/drawing/2014/main" val="4126169195"/>
                    </a:ext>
                  </a:extLst>
                </a:gridCol>
              </a:tblGrid>
              <a:tr h="2112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Summary of CARES Act Appropriations and Expenditures (as of 05/27/2022)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056663"/>
                  </a:ext>
                </a:extLst>
              </a:tr>
              <a:tr h="7799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Program Code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Program Description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Allotment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FY 2020-21 Expenditures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FY 2021-22 Budgeted Funds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FY 2021-22 YTD Expenditures and Encumbrances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Balance Remaining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Percent Remaining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167319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163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ESSER I - K-12 Emergency Relief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$11,927,439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$8,199,368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$3,728,071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$3,234,786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$493,285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459887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165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ESSER I - Digital Curricula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$231,621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$112,454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$119,167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$116,366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$2,801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694761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166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ESSER I - Learning Management System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$23,188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$0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$23,188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$23,188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$0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513995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167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ESSER I - Exceptional Children Grants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$208,277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$0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$208,277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$0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$208,277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659655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169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GEER I - Specialized Instructional Support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$766,236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$86,688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$679,548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$498,938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$180,609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24%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200463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170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GEER I - Supplemental Instructional Svcs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$520,290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$11,065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$509,225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$279,556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$229,669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44%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687838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$13,677,051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$8,409,576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$5,267,475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$4,152,834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$1,114,641 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</a:p>
                  </a:txBody>
                  <a:tcPr marL="7500" marR="7500" marT="75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704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238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3400" y="274638"/>
            <a:ext cx="6964203" cy="517526"/>
          </a:xfrm>
        </p:spPr>
        <p:txBody>
          <a:bodyPr anchor="t"/>
          <a:lstStyle/>
          <a:p>
            <a:pPr algn="ctr"/>
            <a:r>
              <a:rPr lang="en-US" sz="2800"/>
              <a:t>CRRSA and ARP Appropriations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C01F55F5-EB00-4A4C-B440-95B5B964F081}"/>
              </a:ext>
            </a:extLst>
          </p:cNvPr>
          <p:cNvSpPr txBox="1">
            <a:spLocks/>
          </p:cNvSpPr>
          <p:nvPr/>
        </p:nvSpPr>
        <p:spPr>
          <a:xfrm>
            <a:off x="1418684" y="4705165"/>
            <a:ext cx="7533068" cy="1878197"/>
          </a:xfrm>
          <a:prstGeom prst="rect">
            <a:avLst/>
          </a:prstGeom>
        </p:spPr>
        <p:txBody>
          <a:bodyPr>
            <a:normAutofit/>
          </a:bodyPr>
          <a:lstStyle>
            <a:lvl1pPr marL="292100" indent="-2921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304D65"/>
                </a:solidFill>
                <a:latin typeface="Arial"/>
                <a:ea typeface="+mn-ea"/>
                <a:cs typeface="Arial"/>
              </a:defRPr>
            </a:lvl1pPr>
            <a:lvl2pPr marL="627063" indent="-2873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defRPr sz="28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2pPr>
            <a:lvl3pPr marL="1022350" indent="-2238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tabLst/>
              <a:defRPr sz="24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+mn-lt"/>
              </a:rPr>
              <a:t>The </a:t>
            </a:r>
            <a:r>
              <a:rPr lang="en-US" sz="1600" b="1">
                <a:solidFill>
                  <a:schemeClr val="tx2">
                    <a:lumMod val="75000"/>
                  </a:schemeClr>
                </a:solidFill>
                <a:latin typeface="+mn-lt"/>
              </a:rPr>
              <a:t>K-12 Emergency Relief allotments </a:t>
            </a:r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+mn-lt"/>
              </a:rPr>
              <a:t>in CRRSA and ARP </a:t>
            </a:r>
            <a:r>
              <a:rPr lang="en-US" sz="1600" b="1">
                <a:solidFill>
                  <a:schemeClr val="tx2">
                    <a:lumMod val="75000"/>
                  </a:schemeClr>
                </a:solidFill>
                <a:latin typeface="+mn-lt"/>
              </a:rPr>
              <a:t>total $151.2M </a:t>
            </a:r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+mn-lt"/>
              </a:rPr>
              <a:t>out of the $156.8M grand total and </a:t>
            </a:r>
            <a:r>
              <a:rPr lang="en-US" sz="1600" b="1">
                <a:solidFill>
                  <a:schemeClr val="tx2">
                    <a:lumMod val="75000"/>
                  </a:schemeClr>
                </a:solidFill>
                <a:latin typeface="+mn-lt"/>
              </a:rPr>
              <a:t>allow for the greatest flexibility in the use of funds</a:t>
            </a:r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+mn-lt"/>
              </a:rPr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+mn-lt"/>
              </a:rPr>
              <a:t>The remaining $5.6M in CRRSA and ARP grants are allocated more narrowly to support specific programs and initiatives.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+mn-lt"/>
              </a:rPr>
              <a:t>As of 05/27/2028, DPS has 48 percent of CRRSA funds and 72 percent of ARP funds remaining (CRRSA expires Sep 2023; ARP expires Sep 2024).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160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120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BD34133-4D89-4F47-AA74-DB70E537D8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147170"/>
              </p:ext>
            </p:extLst>
          </p:nvPr>
        </p:nvGraphicFramePr>
        <p:xfrm>
          <a:off x="1451119" y="786484"/>
          <a:ext cx="7500633" cy="3870484"/>
        </p:xfrm>
        <a:graphic>
          <a:graphicData uri="http://schemas.openxmlformats.org/drawingml/2006/table">
            <a:tbl>
              <a:tblPr/>
              <a:tblGrid>
                <a:gridCol w="502000">
                  <a:extLst>
                    <a:ext uri="{9D8B030D-6E8A-4147-A177-3AD203B41FA5}">
                      <a16:colId xmlns:a16="http://schemas.microsoft.com/office/drawing/2014/main" val="2991078723"/>
                    </a:ext>
                  </a:extLst>
                </a:gridCol>
                <a:gridCol w="2234969">
                  <a:extLst>
                    <a:ext uri="{9D8B030D-6E8A-4147-A177-3AD203B41FA5}">
                      <a16:colId xmlns:a16="http://schemas.microsoft.com/office/drawing/2014/main" val="913515752"/>
                    </a:ext>
                  </a:extLst>
                </a:gridCol>
                <a:gridCol w="790384">
                  <a:extLst>
                    <a:ext uri="{9D8B030D-6E8A-4147-A177-3AD203B41FA5}">
                      <a16:colId xmlns:a16="http://schemas.microsoft.com/office/drawing/2014/main" val="1932343883"/>
                    </a:ext>
                  </a:extLst>
                </a:gridCol>
                <a:gridCol w="728969">
                  <a:extLst>
                    <a:ext uri="{9D8B030D-6E8A-4147-A177-3AD203B41FA5}">
                      <a16:colId xmlns:a16="http://schemas.microsoft.com/office/drawing/2014/main" val="1762186381"/>
                    </a:ext>
                  </a:extLst>
                </a:gridCol>
                <a:gridCol w="817086">
                  <a:extLst>
                    <a:ext uri="{9D8B030D-6E8A-4147-A177-3AD203B41FA5}">
                      <a16:colId xmlns:a16="http://schemas.microsoft.com/office/drawing/2014/main" val="4173180854"/>
                    </a:ext>
                  </a:extLst>
                </a:gridCol>
                <a:gridCol w="849128">
                  <a:extLst>
                    <a:ext uri="{9D8B030D-6E8A-4147-A177-3AD203B41FA5}">
                      <a16:colId xmlns:a16="http://schemas.microsoft.com/office/drawing/2014/main" val="1160595290"/>
                    </a:ext>
                  </a:extLst>
                </a:gridCol>
                <a:gridCol w="849128">
                  <a:extLst>
                    <a:ext uri="{9D8B030D-6E8A-4147-A177-3AD203B41FA5}">
                      <a16:colId xmlns:a16="http://schemas.microsoft.com/office/drawing/2014/main" val="2014272211"/>
                    </a:ext>
                  </a:extLst>
                </a:gridCol>
                <a:gridCol w="728969">
                  <a:extLst>
                    <a:ext uri="{9D8B030D-6E8A-4147-A177-3AD203B41FA5}">
                      <a16:colId xmlns:a16="http://schemas.microsoft.com/office/drawing/2014/main" val="2080209666"/>
                    </a:ext>
                  </a:extLst>
                </a:gridCol>
              </a:tblGrid>
              <a:tr h="1671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Summary of Federal CRRSA and ARP Funds Allocated to Durham Public Schools (as of 05/13/2022)</a:t>
                      </a:r>
                    </a:p>
                  </a:txBody>
                  <a:tcPr marL="8037" marR="8037" marT="80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672729"/>
                  </a:ext>
                </a:extLst>
              </a:tr>
              <a:tr h="4629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Code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 Description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Allotment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2020-21 Expenditures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2021-22 Budgeted Funds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2021-22 YTD Expenditures &amp; Encumbrances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 Balance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Remaining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170284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ESSER II - K-12 Emergency Relief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$46,599,683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$2,898,666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$43,701,017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$22,068,566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$21,632,450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405186"/>
                  </a:ext>
                </a:extLst>
              </a:tr>
              <a:tr h="3086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ESSER II - Supplemental Contracted Instructional Support Funding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$215,054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$215,054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$215,054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809098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ESSER II - School Nutrition Covid Support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$234,256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$234,256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$232,900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$1,356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956091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ESSER II - Learning Loss Funding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$874,741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$874,741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$874,741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261230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ESSER II - Summer Career Accelerator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$598,160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$598,160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$598,160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194612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ESSER II - Competency-Based Assessment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$190,441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$190,441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$190,441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706446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CRRSA/ ESSER II Subtotal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$48,712,335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$2,898,666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$45,813,669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$22,301,467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$23,512,202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6263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ESSER III - K-12 Emergency Relief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$104,577,344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$104,577,344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$18,655,338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$85,922,006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874810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ESSER III - Homless Grant - I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$150,000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$150,000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$325.98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$149,674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219059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ESSER III - Homeless Grant - II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$434,218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$434,218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$434,218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165305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ESSER III - IDEA Grants to States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$1,870,743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$1,870,743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$622,375.47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$1,248,368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213198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ESSER III - IDEA Preschool Grants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$122,007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$122,007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$1,019.60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$120,987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200468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ESSER III – Identification of Missing Students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$299,504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$299,504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$299,504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888000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ESSER III - Cyberbullying &amp; Suicide Prevention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$335,877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$335,877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$335,877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421194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ESSER III - GAGGLE Grants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$104,962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$104,962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$104,962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34709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ESSER III - CTE Hospitality Grants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$15,865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$15,865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$15,865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735287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ESSER III - School Improvement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$121,245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$121,245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$121,245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023581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ESSER III - Driver Training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$12,206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$12,206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$12,206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109968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ARP/ESSER III Subtotal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$108,043,971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$108,043,971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$19,279,059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$88,764,912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912122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$156,756,306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$2,898,666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$153,857,640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$41,580,526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$112,277,114 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8037" marR="8037" marT="8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140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769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 txBox="1">
            <a:spLocks/>
          </p:cNvSpPr>
          <p:nvPr/>
        </p:nvSpPr>
        <p:spPr>
          <a:xfrm>
            <a:off x="1370867" y="4343400"/>
            <a:ext cx="7609268" cy="2415285"/>
          </a:xfrm>
          <a:prstGeom prst="rect">
            <a:avLst/>
          </a:prstGeom>
        </p:spPr>
        <p:txBody>
          <a:bodyPr>
            <a:normAutofit/>
          </a:bodyPr>
          <a:lstStyle>
            <a:lvl1pPr marL="292100" indent="-2921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304D65"/>
                </a:solidFill>
                <a:latin typeface="Arial"/>
                <a:ea typeface="+mn-ea"/>
                <a:cs typeface="Arial"/>
              </a:defRPr>
            </a:lvl1pPr>
            <a:lvl2pPr marL="627063" indent="-2873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defRPr sz="28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2pPr>
            <a:lvl3pPr marL="1022350" indent="-2238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tabLst/>
              <a:defRPr sz="24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+mn-lt"/>
              </a:rPr>
              <a:t>$55.4 M (37 percent) of ESSER II/III K-12 Emergency Relief funds are budgeted in Academic Services; major allocations include: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400" b="1">
                <a:solidFill>
                  <a:schemeClr val="tx2">
                    <a:lumMod val="75000"/>
                  </a:schemeClr>
                </a:solidFill>
                <a:latin typeface="+mn-lt"/>
              </a:rPr>
              <a:t>$25.1M for summer learning in</a:t>
            </a:r>
            <a:r>
              <a:rPr lang="en-US" sz="1400">
                <a:solidFill>
                  <a:schemeClr val="tx2">
                    <a:lumMod val="75000"/>
                  </a:schemeClr>
                </a:solidFill>
                <a:latin typeface="+mn-lt"/>
              </a:rPr>
              <a:t> 2021, 2022, and 2023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400" b="1">
                <a:solidFill>
                  <a:schemeClr val="tx2">
                    <a:lumMod val="75000"/>
                  </a:schemeClr>
                </a:solidFill>
                <a:latin typeface="+mn-lt"/>
              </a:rPr>
              <a:t>$17.6M for 100 temporary 2-year school-based positions</a:t>
            </a:r>
            <a:r>
              <a:rPr lang="en-US" sz="1400">
                <a:solidFill>
                  <a:schemeClr val="tx2">
                    <a:lumMod val="75000"/>
                  </a:schemeClr>
                </a:solidFill>
                <a:latin typeface="+mn-lt"/>
              </a:rPr>
              <a:t> including 55 learning acceleration positions, 22 EC and ESL positions, 11 mental health counselors, 4 professional school counselors, and 8 student success coaches (for middle and high schools) and additional costs for teacher substitutes.</a:t>
            </a:r>
            <a:endParaRPr lang="en-US" sz="1400" b="1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400" b="1">
                <a:solidFill>
                  <a:schemeClr val="tx2">
                    <a:lumMod val="75000"/>
                  </a:schemeClr>
                </a:solidFill>
                <a:latin typeface="+mn-lt"/>
              </a:rPr>
              <a:t>$7.1 for 40 districtwide and itinerant school-support positions </a:t>
            </a:r>
            <a:r>
              <a:rPr lang="en-US" sz="1400">
                <a:solidFill>
                  <a:schemeClr val="tx2">
                    <a:lumMod val="75000"/>
                  </a:schemeClr>
                </a:solidFill>
                <a:latin typeface="+mn-lt"/>
              </a:rPr>
              <a:t>including 8 digital teaching and learning coaches, 10 media tech assistants, 10 behavioral support positions, 4 literacy integration specialist, 4 EC specialists, 3 MLRC positions, and an outdoor learning specialist.</a:t>
            </a:r>
            <a:r>
              <a:rPr lang="en-US" sz="1400" b="1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28A963C-C3FA-406D-84A8-9B79CEF56F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8993852"/>
              </p:ext>
            </p:extLst>
          </p:nvPr>
        </p:nvGraphicFramePr>
        <p:xfrm>
          <a:off x="1532188" y="136525"/>
          <a:ext cx="7286625" cy="4162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57172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 txBox="1">
            <a:spLocks/>
          </p:cNvSpPr>
          <p:nvPr/>
        </p:nvSpPr>
        <p:spPr>
          <a:xfrm>
            <a:off x="1370867" y="4512566"/>
            <a:ext cx="7609268" cy="2246119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92100" indent="-2921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304D65"/>
                </a:solidFill>
                <a:latin typeface="Arial"/>
                <a:ea typeface="+mn-ea"/>
                <a:cs typeface="Arial"/>
              </a:defRPr>
            </a:lvl1pPr>
            <a:lvl2pPr marL="627063" indent="-2873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defRPr sz="28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2pPr>
            <a:lvl3pPr marL="1022350" indent="-2238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tabLst/>
              <a:defRPr sz="24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+mn-lt"/>
              </a:rPr>
              <a:t>$52.7 M (35 percent) of ESSER II/III K-12 Emergency Relief funds are budgeted in Operational Services; major allocations include: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b="1">
                <a:solidFill>
                  <a:schemeClr val="tx2">
                    <a:lumMod val="75000"/>
                  </a:schemeClr>
                </a:solidFill>
                <a:latin typeface="+mn-lt"/>
              </a:rPr>
              <a:t>$34.34M</a:t>
            </a:r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+mn-lt"/>
              </a:rPr>
              <a:t> for </a:t>
            </a:r>
            <a:r>
              <a:rPr lang="en-US" sz="1600" b="1">
                <a:solidFill>
                  <a:schemeClr val="tx2">
                    <a:lumMod val="75000"/>
                  </a:schemeClr>
                </a:solidFill>
                <a:latin typeface="+mn-lt"/>
              </a:rPr>
              <a:t>Facility Repairs and Improvements </a:t>
            </a:r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+mn-lt"/>
              </a:rPr>
              <a:t>to improve air quality and minimize virus transmission (including permanent outdoor learning spaces on each campus).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b="1">
                <a:solidFill>
                  <a:schemeClr val="tx2">
                    <a:lumMod val="75000"/>
                  </a:schemeClr>
                </a:solidFill>
                <a:latin typeface="+mn-lt"/>
              </a:rPr>
              <a:t>$8.93M </a:t>
            </a:r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+mn-lt"/>
              </a:rPr>
              <a:t>for </a:t>
            </a:r>
            <a:r>
              <a:rPr lang="en-US" sz="1600" b="1">
                <a:solidFill>
                  <a:schemeClr val="tx2">
                    <a:lumMod val="75000"/>
                  </a:schemeClr>
                </a:solidFill>
                <a:latin typeface="+mn-lt"/>
              </a:rPr>
              <a:t>Education Technology </a:t>
            </a:r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+mn-lt"/>
              </a:rPr>
              <a:t>to support 1:1 implementation including hardware, software, IT technician staffing, cyber security upgrades, and network upgrades.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b="1">
                <a:solidFill>
                  <a:schemeClr val="tx2">
                    <a:lumMod val="75000"/>
                  </a:schemeClr>
                </a:solidFill>
                <a:latin typeface="+mn-lt"/>
              </a:rPr>
              <a:t>$6.23M </a:t>
            </a:r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+mn-lt"/>
              </a:rPr>
              <a:t>for enhanced school cleaning and disinfecting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b="1">
                <a:solidFill>
                  <a:schemeClr val="tx2">
                    <a:lumMod val="75000"/>
                  </a:schemeClr>
                </a:solidFill>
                <a:latin typeface="+mn-lt"/>
              </a:rPr>
              <a:t>$2.02M </a:t>
            </a:r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+mn-lt"/>
              </a:rPr>
              <a:t>for </a:t>
            </a:r>
            <a:r>
              <a:rPr lang="en-US" sz="1600" b="1">
                <a:solidFill>
                  <a:schemeClr val="tx2">
                    <a:lumMod val="75000"/>
                  </a:schemeClr>
                </a:solidFill>
                <a:latin typeface="+mn-lt"/>
              </a:rPr>
              <a:t>transportation</a:t>
            </a:r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+mn-lt"/>
              </a:rPr>
              <a:t> to support extended day and summer programs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b="1">
                <a:solidFill>
                  <a:schemeClr val="tx2">
                    <a:lumMod val="75000"/>
                  </a:schemeClr>
                </a:solidFill>
                <a:latin typeface="+mn-lt"/>
              </a:rPr>
              <a:t>$1.14M </a:t>
            </a:r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+mn-lt"/>
              </a:rPr>
              <a:t>for </a:t>
            </a:r>
            <a:r>
              <a:rPr lang="en-US" sz="1600" b="1">
                <a:solidFill>
                  <a:schemeClr val="tx2">
                    <a:lumMod val="75000"/>
                  </a:schemeClr>
                </a:solidFill>
                <a:latin typeface="+mn-lt"/>
              </a:rPr>
              <a:t>child nutrition </a:t>
            </a:r>
            <a:r>
              <a:rPr lang="en-US" sz="1600">
                <a:solidFill>
                  <a:schemeClr val="tx2">
                    <a:lumMod val="75000"/>
                  </a:schemeClr>
                </a:solidFill>
                <a:latin typeface="+mn-lt"/>
              </a:rPr>
              <a:t>to support needs stemming from Covid-19.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120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28A963C-C3FA-406D-84A8-9B79CEF56F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4265023"/>
              </p:ext>
            </p:extLst>
          </p:nvPr>
        </p:nvGraphicFramePr>
        <p:xfrm>
          <a:off x="1532188" y="136525"/>
          <a:ext cx="7286625" cy="4162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0940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 txBox="1">
            <a:spLocks/>
          </p:cNvSpPr>
          <p:nvPr/>
        </p:nvSpPr>
        <p:spPr>
          <a:xfrm>
            <a:off x="1370867" y="4130674"/>
            <a:ext cx="7609268" cy="2590801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92100" indent="-2921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304D65"/>
                </a:solidFill>
                <a:latin typeface="Arial"/>
                <a:ea typeface="+mn-ea"/>
                <a:cs typeface="Arial"/>
              </a:defRPr>
            </a:lvl1pPr>
            <a:lvl2pPr marL="627063" indent="-2873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defRPr sz="28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2pPr>
            <a:lvl3pPr marL="1022350" indent="-2238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tabLst/>
              <a:defRPr sz="24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300" b="1">
                <a:solidFill>
                  <a:schemeClr val="tx2">
                    <a:lumMod val="75000"/>
                  </a:schemeClr>
                </a:solidFill>
                <a:latin typeface="+mn-lt"/>
              </a:rPr>
              <a:t>Staff recruitment and retention initiatives: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300">
                <a:solidFill>
                  <a:schemeClr val="tx2">
                    <a:lumMod val="75000"/>
                  </a:schemeClr>
                </a:solidFill>
                <a:latin typeface="+mn-lt"/>
              </a:rPr>
              <a:t>In FY 2021-22, DPS offered new hire recruitment bonuses in certain hard-to-staff areas ranging from $1,500 to $8,000 to be paid out over three years.  The total estimated cost is approximately $3.5M.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300">
                <a:solidFill>
                  <a:schemeClr val="tx2">
                    <a:lumMod val="75000"/>
                  </a:schemeClr>
                </a:solidFill>
                <a:latin typeface="+mn-lt"/>
              </a:rPr>
              <a:t>DPS issued a $1,538.50 pre-tax retention bonuses in November 2021 and will issue two additional $1,500 retention bonuses in March 2022 and October 2022. The total estimated cost is $22.5M.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300">
                <a:solidFill>
                  <a:schemeClr val="tx2">
                    <a:lumMod val="75000"/>
                  </a:schemeClr>
                </a:solidFill>
                <a:latin typeface="+mn-lt"/>
              </a:rPr>
              <a:t>DPS also used $1.1M in ESSER funds to ensure that locally and federally funded teachers received the state-mandated teacher bonuses in the 2021 Appropriations Act.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300">
                <a:solidFill>
                  <a:schemeClr val="tx2">
                    <a:lumMod val="75000"/>
                  </a:schemeClr>
                </a:solidFill>
                <a:latin typeface="+mn-lt"/>
              </a:rPr>
              <a:t>$900K is budgeted for other HR initiatives, such at teacher assistant to teacher tuition reimbursement.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300" b="1">
                <a:solidFill>
                  <a:schemeClr val="tx2">
                    <a:lumMod val="75000"/>
                  </a:schemeClr>
                </a:solidFill>
                <a:latin typeface="+mn-lt"/>
              </a:rPr>
              <a:t>School-Level Strategies: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300">
                <a:solidFill>
                  <a:schemeClr val="tx2">
                    <a:lumMod val="75000"/>
                  </a:schemeClr>
                </a:solidFill>
                <a:latin typeface="+mn-lt"/>
              </a:rPr>
              <a:t>$12.8M is currently earmarked for funds that will be distributed to schools to support learning acceleration.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300" b="1">
                <a:solidFill>
                  <a:schemeClr val="tx2">
                    <a:lumMod val="75000"/>
                  </a:schemeClr>
                </a:solidFill>
                <a:latin typeface="+mn-lt"/>
              </a:rPr>
              <a:t>Administrative and Ancillary Services: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300">
                <a:solidFill>
                  <a:schemeClr val="tx2">
                    <a:lumMod val="75000"/>
                  </a:schemeClr>
                </a:solidFill>
                <a:latin typeface="+mn-lt"/>
              </a:rPr>
              <a:t>$1.6M for the COVID-19 team: 10 contract tracers, one communication specialist, and one team manager.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300">
                <a:solidFill>
                  <a:schemeClr val="tx2">
                    <a:lumMod val="75000"/>
                  </a:schemeClr>
                </a:solidFill>
                <a:latin typeface="+mn-lt"/>
              </a:rPr>
              <a:t>$600K in contingency funds to support for before and after school programs. </a:t>
            </a:r>
          </a:p>
          <a:p>
            <a:pPr marL="339725" lvl="1" indent="0">
              <a:spcBef>
                <a:spcPts val="0"/>
              </a:spcBef>
              <a:buNone/>
            </a:pPr>
            <a:endParaRPr lang="en-US" sz="160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120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28A963C-C3FA-406D-84A8-9B79CEF56F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5229885"/>
              </p:ext>
            </p:extLst>
          </p:nvPr>
        </p:nvGraphicFramePr>
        <p:xfrm>
          <a:off x="1532188" y="136525"/>
          <a:ext cx="7286625" cy="4162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15976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3400" y="274638"/>
            <a:ext cx="6964203" cy="517526"/>
          </a:xfrm>
        </p:spPr>
        <p:txBody>
          <a:bodyPr anchor="t"/>
          <a:lstStyle/>
          <a:p>
            <a:pPr algn="ctr"/>
            <a:r>
              <a:rPr lang="en-US" sz="2800"/>
              <a:t>Summary of K-12 Relief Funds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67E7E3D-DD05-441F-8E0C-CB3F18A65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827290"/>
              </p:ext>
            </p:extLst>
          </p:nvPr>
        </p:nvGraphicFramePr>
        <p:xfrm>
          <a:off x="1418685" y="843664"/>
          <a:ext cx="7533067" cy="1905000"/>
        </p:xfrm>
        <a:graphic>
          <a:graphicData uri="http://schemas.openxmlformats.org/drawingml/2006/table">
            <a:tbl>
              <a:tblPr/>
              <a:tblGrid>
                <a:gridCol w="1989631">
                  <a:extLst>
                    <a:ext uri="{9D8B030D-6E8A-4147-A177-3AD203B41FA5}">
                      <a16:colId xmlns:a16="http://schemas.microsoft.com/office/drawing/2014/main" val="2022060617"/>
                    </a:ext>
                  </a:extLst>
                </a:gridCol>
                <a:gridCol w="966660">
                  <a:extLst>
                    <a:ext uri="{9D8B030D-6E8A-4147-A177-3AD203B41FA5}">
                      <a16:colId xmlns:a16="http://schemas.microsoft.com/office/drawing/2014/main" val="3456822037"/>
                    </a:ext>
                  </a:extLst>
                </a:gridCol>
                <a:gridCol w="966660">
                  <a:extLst>
                    <a:ext uri="{9D8B030D-6E8A-4147-A177-3AD203B41FA5}">
                      <a16:colId xmlns:a16="http://schemas.microsoft.com/office/drawing/2014/main" val="1904135930"/>
                    </a:ext>
                  </a:extLst>
                </a:gridCol>
                <a:gridCol w="966660">
                  <a:extLst>
                    <a:ext uri="{9D8B030D-6E8A-4147-A177-3AD203B41FA5}">
                      <a16:colId xmlns:a16="http://schemas.microsoft.com/office/drawing/2014/main" val="1710400997"/>
                    </a:ext>
                  </a:extLst>
                </a:gridCol>
                <a:gridCol w="966660">
                  <a:extLst>
                    <a:ext uri="{9D8B030D-6E8A-4147-A177-3AD203B41FA5}">
                      <a16:colId xmlns:a16="http://schemas.microsoft.com/office/drawing/2014/main" val="4211521806"/>
                    </a:ext>
                  </a:extLst>
                </a:gridCol>
                <a:gridCol w="838398">
                  <a:extLst>
                    <a:ext uri="{9D8B030D-6E8A-4147-A177-3AD203B41FA5}">
                      <a16:colId xmlns:a16="http://schemas.microsoft.com/office/drawing/2014/main" val="876984264"/>
                    </a:ext>
                  </a:extLst>
                </a:gridCol>
                <a:gridCol w="838398">
                  <a:extLst>
                    <a:ext uri="{9D8B030D-6E8A-4147-A177-3AD203B41FA5}">
                      <a16:colId xmlns:a16="http://schemas.microsoft.com/office/drawing/2014/main" val="1920682381"/>
                    </a:ext>
                  </a:extLst>
                </a:gridCol>
              </a:tblGrid>
              <a:tr h="19050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Summary of ESSER II &amp; III K-12 Emergency Relief Fund Allocations and Expenditures by Program Area (as of 05/27/2022)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158118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Budget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Year-to-Date Transactions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Encumbrances &amp; PO's Outstanding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 Balance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Remaining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7026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Academic Services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$55,444,264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$12,847,477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$601,651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$41,995,136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18866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Operational Services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$52,669,081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$6,048,792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$4,982,924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$41,637,365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4490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Staff Recruitment and Retention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$27,853,404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$18,236,053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$9,617,351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24195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School-Level Strategies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$12,761,915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$430,845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$45,116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$12,285,954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1414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Administrative Services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$2,448,363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$429,713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$2,018,649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7226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$151,177,027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$37,992,880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$5,629,691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$107,554,456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007920"/>
                  </a:ext>
                </a:extLst>
              </a:tr>
            </a:tbl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E151189-A224-41D3-AF10-9D1F42ECD7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7496485"/>
              </p:ext>
            </p:extLst>
          </p:nvPr>
        </p:nvGraphicFramePr>
        <p:xfrm>
          <a:off x="2089593" y="2925762"/>
          <a:ext cx="619125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9985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3400" y="274638"/>
            <a:ext cx="6964203" cy="517526"/>
          </a:xfrm>
        </p:spPr>
        <p:txBody>
          <a:bodyPr anchor="t"/>
          <a:lstStyle/>
          <a:p>
            <a:pPr algn="ctr"/>
            <a:r>
              <a:rPr lang="en-US" sz="2800"/>
              <a:t>ESSER Positions in the District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1382332" y="914399"/>
            <a:ext cx="7609268" cy="5807076"/>
          </a:xfrm>
          <a:prstGeom prst="rect">
            <a:avLst/>
          </a:prstGeom>
        </p:spPr>
        <p:txBody>
          <a:bodyPr>
            <a:normAutofit/>
          </a:bodyPr>
          <a:lstStyle>
            <a:lvl1pPr marL="292100" indent="-2921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304D65"/>
                </a:solidFill>
                <a:latin typeface="Arial"/>
                <a:ea typeface="+mn-ea"/>
                <a:cs typeface="Arial"/>
              </a:defRPr>
            </a:lvl1pPr>
            <a:lvl2pPr marL="627063" indent="-2873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defRPr sz="28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2pPr>
            <a:lvl3pPr marL="1022350" indent="-223838" algn="l" defTabSz="457200" rtl="0" eaLnBrk="1" latinLnBrk="0" hangingPunct="1">
              <a:spcBef>
                <a:spcPct val="20000"/>
              </a:spcBef>
              <a:buFont typeface="Lucida Grande"/>
              <a:buChar char="&gt;"/>
              <a:tabLst/>
              <a:defRPr sz="2400" kern="1200">
                <a:solidFill>
                  <a:srgbClr val="959CA2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b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Academic Services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b="1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85 (out of 100 budgeted) school-based instructional </a:t>
            </a:r>
            <a:r>
              <a:rPr lang="en-US" sz="1800" b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positions are </a:t>
            </a:r>
            <a:r>
              <a:rPr lang="en-US" sz="1800" b="1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established; 75 are currently filled.</a:t>
            </a:r>
            <a:endParaRPr lang="en-US" sz="180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central services, an outdoor learning specialist, two behavior support specialists, five digital teaching and learning coaches, and four literacy integration positions were established and are currently filled.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COVID-19 response team has five positions currently filled.</a:t>
            </a:r>
            <a:endParaRPr lang="en-US" sz="180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b="1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Operational Services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37.5 custodial positions were established and are currently filled.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Three IT technician positions were established and are currently filled.</a:t>
            </a:r>
            <a:endParaRPr lang="en-US" sz="180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b="1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School-Level Strategies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Most of the funding allocated directly to schools is being utilized for additional tutoring and academic interventions.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b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 Reallocation</a:t>
            </a:r>
            <a:endParaRPr lang="en-US" sz="1800" b="1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Lapsed salaries from district-wide and school-based positions are carefully reviewed for reallocation based on evolving needs. Specifics will be shared in the next budget amendment.</a:t>
            </a:r>
            <a:endParaRPr lang="en-US" sz="2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07E0-D057-874C-9C3F-62FEA534DAD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499599"/>
      </p:ext>
    </p:extLst>
  </p:cSld>
  <p:clrMapOvr>
    <a:masterClrMapping/>
  </p:clrMapOvr>
</p:sld>
</file>

<file path=ppt/theme/theme1.xml><?xml version="1.0" encoding="utf-8"?>
<a:theme xmlns:a="http://schemas.openxmlformats.org/drawingml/2006/main" name="FINANCE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B3921"/>
        </a:solidFill>
        <a:ln>
          <a:noFill/>
        </a:ln>
        <a:effectLst/>
      </a:spPr>
      <a:bodyPr rtlCol="0" anchor="ctr"/>
      <a:lstStyle>
        <a:defPPr algn="ctr">
          <a:defRPr sz="2400" dirty="0" smtClean="0">
            <a:solidFill>
              <a:schemeClr val="bg1"/>
            </a:solidFill>
            <a:latin typeface="Arial"/>
            <a:cs typeface="Arial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8F7296855A3B45AF479E3658D1FB20" ma:contentTypeVersion="7" ma:contentTypeDescription="Create a new document." ma:contentTypeScope="" ma:versionID="9b310cd9785f50adad16947697b4b147">
  <xsd:schema xmlns:xsd="http://www.w3.org/2001/XMLSchema" xmlns:xs="http://www.w3.org/2001/XMLSchema" xmlns:p="http://schemas.microsoft.com/office/2006/metadata/properties" xmlns:ns3="160118d6-b8ef-42af-be04-96ba8e887e09" xmlns:ns4="70c7e1cb-2774-43f5-911c-4cc6cd14c426" targetNamespace="http://schemas.microsoft.com/office/2006/metadata/properties" ma:root="true" ma:fieldsID="f17c475f1b067d825483609b8f1e3005" ns3:_="" ns4:_="">
    <xsd:import namespace="160118d6-b8ef-42af-be04-96ba8e887e09"/>
    <xsd:import namespace="70c7e1cb-2774-43f5-911c-4cc6cd14c42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0118d6-b8ef-42af-be04-96ba8e887e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c7e1cb-2774-43f5-911c-4cc6cd14c42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FDC6B7-5FA5-4832-8BB4-AFB3A2D930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9D1479-CE63-4619-AB89-16C8B219984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F4824D6-2A6B-4336-88B8-B3FD770AA993}">
  <ds:schemaRefs>
    <ds:schemaRef ds:uri="160118d6-b8ef-42af-be04-96ba8e887e09"/>
    <ds:schemaRef ds:uri="70c7e1cb-2774-43f5-911c-4cc6cd14c42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1879</Words>
  <Application>Microsoft Office PowerPoint</Application>
  <PresentationFormat>On-screen Show (4:3)</PresentationFormat>
  <Paragraphs>380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Lucida Grande</vt:lpstr>
      <vt:lpstr>Wingdings</vt:lpstr>
      <vt:lpstr>FINANCE powerpoint template</vt:lpstr>
      <vt:lpstr>PowerPoint Presentation</vt:lpstr>
      <vt:lpstr>COVID-Related Appropriations</vt:lpstr>
      <vt:lpstr>CARES Act Appropriations</vt:lpstr>
      <vt:lpstr>CRRSA and ARP Appropriations</vt:lpstr>
      <vt:lpstr>PowerPoint Presentation</vt:lpstr>
      <vt:lpstr>PowerPoint Presentation</vt:lpstr>
      <vt:lpstr>PowerPoint Presentation</vt:lpstr>
      <vt:lpstr>Summary of K-12 Relief Funds</vt:lpstr>
      <vt:lpstr>ESSER Positions in the District</vt:lpstr>
    </vt:vector>
  </TitlesOfParts>
  <Company>Durham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Julie Marshall</dc:creator>
  <cp:lastModifiedBy>Alexander Modestou</cp:lastModifiedBy>
  <cp:revision>2</cp:revision>
  <cp:lastPrinted>2019-03-21T19:01:19Z</cp:lastPrinted>
  <dcterms:created xsi:type="dcterms:W3CDTF">2012-02-16T15:55:38Z</dcterms:created>
  <dcterms:modified xsi:type="dcterms:W3CDTF">2022-08-16T21:21:14Z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0x010100948F7296855A3B45AF479E3658D1FB20</vt:lpwstr>
  </property>
</Properties>
</file>