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374" r:id="rId3"/>
    <p:sldId id="375" r:id="rId4"/>
    <p:sldId id="376" r:id="rId5"/>
    <p:sldId id="377" r:id="rId6"/>
    <p:sldId id="359" r:id="rId7"/>
    <p:sldId id="351" r:id="rId8"/>
    <p:sldId id="350" r:id="rId9"/>
    <p:sldId id="366" r:id="rId10"/>
    <p:sldId id="348" r:id="rId11"/>
    <p:sldId id="367" r:id="rId12"/>
    <p:sldId id="368" r:id="rId13"/>
    <p:sldId id="369" r:id="rId14"/>
    <p:sldId id="297" r:id="rId15"/>
    <p:sldId id="276" r:id="rId16"/>
    <p:sldId id="277" r:id="rId17"/>
    <p:sldId id="322" r:id="rId18"/>
    <p:sldId id="353" r:id="rId19"/>
    <p:sldId id="365" r:id="rId20"/>
    <p:sldId id="289" r:id="rId21"/>
    <p:sldId id="352" r:id="rId22"/>
    <p:sldId id="294" r:id="rId23"/>
    <p:sldId id="361" r:id="rId24"/>
    <p:sldId id="324" r:id="rId25"/>
    <p:sldId id="307" r:id="rId26"/>
    <p:sldId id="339" r:id="rId27"/>
    <p:sldId id="363" r:id="rId28"/>
    <p:sldId id="337" r:id="rId29"/>
    <p:sldId id="364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73" autoAdjust="0"/>
  </p:normalViewPr>
  <p:slideViewPr>
    <p:cSldViewPr>
      <p:cViewPr>
        <p:scale>
          <a:sx n="81" d="100"/>
          <a:sy n="81" d="100"/>
        </p:scale>
        <p:origin x="-221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aul_lesieur\Desktop\A_FY%2017%20Proposed%20Budget_041216_PB_Final%20vers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698619129104376E-2"/>
          <c:y val="7.8406865808440612E-2"/>
          <c:w val="0.93270491266792699"/>
          <c:h val="0.8097646127567387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1.2079455977093772E-2"/>
                  <c:y val="-4.51945069366329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072085705627339E-3"/>
                  <c:y val="-7.054673721340387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'RB S2_Revenue by Fund Chart'!$C$8:$C$13</c:f>
              <c:strCache>
                <c:ptCount val="6"/>
                <c:pt idx="0">
                  <c:v>State</c:v>
                </c:pt>
                <c:pt idx="1">
                  <c:v>Local</c:v>
                </c:pt>
                <c:pt idx="2">
                  <c:v>Federal</c:v>
                </c:pt>
                <c:pt idx="3">
                  <c:v>Capital Outlay</c:v>
                </c:pt>
                <c:pt idx="4">
                  <c:v>Child Nutrition</c:v>
                </c:pt>
                <c:pt idx="5">
                  <c:v>Grant</c:v>
                </c:pt>
              </c:strCache>
            </c:strRef>
          </c:cat>
          <c:val>
            <c:numRef>
              <c:f>'RB S2_Revenue by Fund Chart'!$G$8:$G$13</c:f>
              <c:numCache>
                <c:formatCode>0.0%</c:formatCode>
                <c:ptCount val="6"/>
                <c:pt idx="0">
                  <c:v>0.4829</c:v>
                </c:pt>
                <c:pt idx="1">
                  <c:v>0.34339999999999998</c:v>
                </c:pt>
                <c:pt idx="2">
                  <c:v>7.2300000000000003E-2</c:v>
                </c:pt>
                <c:pt idx="3">
                  <c:v>4.0500000000000001E-2</c:v>
                </c:pt>
                <c:pt idx="4">
                  <c:v>4.2500000000000003E-2</c:v>
                </c:pt>
                <c:pt idx="5">
                  <c:v>1.83E-2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 rtl="0"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658956184203538E-2"/>
          <c:y val="3.9834268546711314E-2"/>
          <c:w val="0.97834104381579645"/>
          <c:h val="0.84833749686785775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 rtl="0"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02986216126956E-2"/>
          <c:y val="9.0494597213117228E-2"/>
          <c:w val="0.90669899706245327"/>
          <c:h val="0.7350143712823552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'RB S4_Expense by Purpose Ch '!$C$8:$C$12</c:f>
              <c:strCache>
                <c:ptCount val="5"/>
                <c:pt idx="0">
                  <c:v>Instructional Services</c:v>
                </c:pt>
                <c:pt idx="1">
                  <c:v>System Wide Support Services</c:v>
                </c:pt>
                <c:pt idx="2">
                  <c:v>Ancillary Services</c:v>
                </c:pt>
                <c:pt idx="3">
                  <c:v>Non-Programmed Services</c:v>
                </c:pt>
                <c:pt idx="4">
                  <c:v>Capital Outlay</c:v>
                </c:pt>
              </c:strCache>
            </c:strRef>
          </c:cat>
          <c:val>
            <c:numRef>
              <c:f>'RB S4_Expense by Purpose Ch '!$G$8:$G$12</c:f>
              <c:numCache>
                <c:formatCode>0.0%</c:formatCode>
                <c:ptCount val="5"/>
                <c:pt idx="0">
                  <c:v>0.68320000000000003</c:v>
                </c:pt>
                <c:pt idx="1">
                  <c:v>0.16669999999999999</c:v>
                </c:pt>
                <c:pt idx="2">
                  <c:v>5.2499999999999998E-2</c:v>
                </c:pt>
                <c:pt idx="3">
                  <c:v>6.0199999999999997E-2</c:v>
                </c:pt>
                <c:pt idx="4">
                  <c:v>3.7499999999999999E-2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2370617165701094"/>
          <c:y val="0.88957993999927321"/>
          <c:w val="0.7754684118840578"/>
          <c:h val="9.0494777196376719E-2"/>
        </c:manualLayout>
      </c:layout>
      <c:overlay val="0"/>
      <c:txPr>
        <a:bodyPr/>
        <a:lstStyle/>
        <a:p>
          <a:pPr rtl="0"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4724400"/>
          <a:ext cx="5009198" cy="197548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47939AB-E4D3-44F9-9C92-A30726C59F0B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96A11BA7-D2CC-47B9-9702-4A2C325E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0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/>
          <a:lstStyle>
            <a:lvl1pPr algn="r">
              <a:defRPr sz="1200"/>
            </a:lvl1pPr>
          </a:lstStyle>
          <a:p>
            <a:fld id="{0EE9EA42-623C-45E6-B6F5-F6541EAD83CD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9" tIns="46577" rIns="93149" bIns="465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9" tIns="46577" rIns="93149" bIns="465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49" tIns="46577" rIns="93149" bIns="46577" rtlCol="0" anchor="b"/>
          <a:lstStyle>
            <a:lvl1pPr algn="r">
              <a:defRPr sz="1200"/>
            </a:lvl1pPr>
          </a:lstStyle>
          <a:p>
            <a:fld id="{F1229F4D-B961-47FD-87FB-0176E65E8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3822" y="1702425"/>
            <a:ext cx="6516356" cy="1705477"/>
          </a:xfrm>
        </p:spPr>
        <p:txBody>
          <a:bodyPr/>
          <a:lstStyle>
            <a:lvl1pPr algn="ctr">
              <a:lnSpc>
                <a:spcPct val="110000"/>
              </a:lnSpc>
              <a:defRPr sz="4400" b="1">
                <a:solidFill>
                  <a:srgbClr val="959CA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686601"/>
            <a:ext cx="9144000" cy="437977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959CA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1313822" y="3411298"/>
            <a:ext cx="6516356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1313822" y="1702425"/>
            <a:ext cx="6516356" cy="15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19" name="Picture 18" descr="DPS 2-color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2095" y="3896827"/>
            <a:ext cx="3539811" cy="11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5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5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1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9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7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122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3822" y="1702425"/>
            <a:ext cx="6516356" cy="1705477"/>
          </a:xfrm>
        </p:spPr>
        <p:txBody>
          <a:bodyPr/>
          <a:lstStyle>
            <a:lvl1pPr algn="ctr">
              <a:lnSpc>
                <a:spcPct val="110000"/>
              </a:lnSpc>
              <a:defRPr sz="4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686601"/>
            <a:ext cx="9144000" cy="437977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1313822" y="3411298"/>
            <a:ext cx="6516356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1313822" y="1702425"/>
            <a:ext cx="6516356" cy="158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19" name="Picture 18" descr="DPS 2-color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2095" y="3896827"/>
            <a:ext cx="3539811" cy="11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PS 2-color Spark only.png"/>
          <p:cNvPicPr>
            <a:picLocks noChangeAspect="1"/>
          </p:cNvPicPr>
          <p:nvPr userDrawn="1"/>
        </p:nvPicPr>
        <p:blipFill>
          <a:blip r:embed="rId2">
            <a:grayscl/>
            <a:alphaModFix amt="4000"/>
          </a:blip>
          <a:stretch>
            <a:fillRect/>
          </a:stretch>
        </p:blipFill>
        <p:spPr>
          <a:xfrm>
            <a:off x="1766388" y="431134"/>
            <a:ext cx="6671416" cy="6205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7564" y="274638"/>
            <a:ext cx="7019235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E60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7" y="1829914"/>
            <a:ext cx="8369292" cy="427815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04D65"/>
                </a:solidFill>
                <a:latin typeface="Arial"/>
                <a:cs typeface="Arial"/>
              </a:defRPr>
            </a:lvl1pPr>
            <a:lvl2pPr marL="800100" indent="-342900">
              <a:buFont typeface="Lucida Grande"/>
              <a:buChar char="&gt;"/>
              <a:defRPr sz="2400">
                <a:solidFill>
                  <a:srgbClr val="959CA2"/>
                </a:solidFill>
                <a:latin typeface="Arial"/>
                <a:cs typeface="Arial"/>
              </a:defRPr>
            </a:lvl2pPr>
            <a:lvl3pPr marL="1138238" indent="-223838">
              <a:buFont typeface="Lucida Grande"/>
              <a:buChar char="&gt;"/>
              <a:defRPr sz="2000">
                <a:solidFill>
                  <a:srgbClr val="959CA2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8" y="261538"/>
            <a:ext cx="966578" cy="133866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67564" y="1600200"/>
            <a:ext cx="7019236" cy="0"/>
          </a:xfrm>
          <a:prstGeom prst="line">
            <a:avLst/>
          </a:prstGeom>
          <a:ln>
            <a:solidFill>
              <a:srgbClr val="CB3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18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CB3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119" y="2348405"/>
            <a:ext cx="603450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V="1">
            <a:off x="1777854" y="364983"/>
            <a:ext cx="1" cy="599136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2" y="2176299"/>
            <a:ext cx="1222011" cy="16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2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122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119" y="2348405"/>
            <a:ext cx="603450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V="1">
            <a:off x="1777854" y="364983"/>
            <a:ext cx="1" cy="599136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2" y="2176299"/>
            <a:ext cx="1222011" cy="16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4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3400" y="274638"/>
            <a:ext cx="6964203" cy="1143000"/>
          </a:xfrm>
        </p:spPr>
        <p:txBody>
          <a:bodyPr/>
          <a:lstStyle>
            <a:lvl1pPr>
              <a:defRPr>
                <a:solidFill>
                  <a:srgbClr val="3E60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V="1">
            <a:off x="1333846" y="274638"/>
            <a:ext cx="1026" cy="6307275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 cap="flat" cmpd="sng" algn="ctr">
            <a:solidFill>
              <a:srgbClr val="CB392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pic>
        <p:nvPicPr>
          <p:cNvPr id="8" name="Picture 7" descr="DPS 2-color Spark only.png"/>
          <p:cNvPicPr>
            <a:picLocks noChangeAspect="1"/>
          </p:cNvPicPr>
          <p:nvPr userDrawn="1"/>
        </p:nvPicPr>
        <p:blipFill>
          <a:blip r:embed="rId3">
            <a:grayscl/>
            <a:alphaModFix amt="4000"/>
          </a:blip>
          <a:stretch>
            <a:fillRect/>
          </a:stretch>
        </p:blipFill>
        <p:spPr>
          <a:xfrm>
            <a:off x="1766388" y="431134"/>
            <a:ext cx="6671416" cy="6205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8" y="2271025"/>
            <a:ext cx="966578" cy="13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9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2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DPS 2-color Spark only.png"/>
          <p:cNvPicPr>
            <a:picLocks noChangeAspect="1"/>
          </p:cNvPicPr>
          <p:nvPr userDrawn="1"/>
        </p:nvPicPr>
        <p:blipFill>
          <a:blip r:embed="rId2">
            <a:grayscl/>
            <a:alphaModFix amt="4000"/>
          </a:blip>
          <a:stretch>
            <a:fillRect/>
          </a:stretch>
        </p:blipFill>
        <p:spPr>
          <a:xfrm>
            <a:off x="1766388" y="431134"/>
            <a:ext cx="6671416" cy="62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7B91E55-D869-9848-B2D6-AFD8C9E2F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35E07E0-D057-874C-9C3F-62FEA534DA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4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3E6078"/>
          </a:solidFill>
          <a:latin typeface="Arial"/>
          <a:ea typeface="+mj-ea"/>
          <a:cs typeface="Arial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04D65"/>
          </a:solidFill>
          <a:latin typeface="Arial"/>
          <a:ea typeface="+mn-ea"/>
          <a:cs typeface="Arial"/>
        </a:defRPr>
      </a:lvl1pPr>
      <a:lvl2pPr marL="627063" indent="-287338" algn="l" defTabSz="457200" rtl="0" eaLnBrk="1" latinLnBrk="0" hangingPunct="1">
        <a:spcBef>
          <a:spcPct val="20000"/>
        </a:spcBef>
        <a:buFont typeface="Lucida Grande"/>
        <a:buChar char="&gt;"/>
        <a:defRPr sz="2800" kern="1200">
          <a:solidFill>
            <a:srgbClr val="959CA2"/>
          </a:solidFill>
          <a:latin typeface="Arial"/>
          <a:ea typeface="+mn-ea"/>
          <a:cs typeface="Arial"/>
        </a:defRPr>
      </a:lvl2pPr>
      <a:lvl3pPr marL="1022350" indent="-223838" algn="l" defTabSz="457200" rtl="0" eaLnBrk="1" latinLnBrk="0" hangingPunct="1">
        <a:spcBef>
          <a:spcPct val="20000"/>
        </a:spcBef>
        <a:buFont typeface="Lucida Grande"/>
        <a:buChar char="&gt;"/>
        <a:tabLst/>
        <a:defRPr sz="2400" kern="1200">
          <a:solidFill>
            <a:srgbClr val="959CA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3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observer.com/news/politics-government/state-politics/article36879960.html" TargetMode="External"/><Relationship Id="rId2" Type="http://schemas.openxmlformats.org/officeDocument/2006/relationships/hyperlink" Target="http://www.ncleg.net/gascripts/BillLookUp/BillLookUp.pl?Session=2015&amp;BillID=h539&amp;submitButton=Go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2057400"/>
            <a:ext cx="8382000" cy="16002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9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17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Proposed Budget and Superintendent’s Message</a:t>
            </a:r>
          </a:p>
          <a:p>
            <a:pPr algn="ctr">
              <a:defRPr/>
            </a:pPr>
            <a:r>
              <a:rPr lang="en-US" sz="17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FY 2016-17 </a:t>
            </a:r>
            <a:r>
              <a:rPr lang="en-US" sz="4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9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86200" y="3886200"/>
            <a:ext cx="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to the Board of Education April 14,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33882" y="312738"/>
            <a:ext cx="7019235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Proposed Budget FY 2016-17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Summary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10</a:t>
            </a:fld>
            <a:endParaRPr lang="en-US"/>
          </a:p>
        </p:txBody>
      </p:sp>
      <p:sp>
        <p:nvSpPr>
          <p:cNvPr id="3" name="AutoShape 2" descr="http://creekside.dpsnc.net/files/_1DCPt_/1809eb8785cf35003745a49013852ec4/Creekside_studentraisinghand_TL_2014.jpg?isPlacedWithSiteDesigner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creekside.dpsnc.net/files/_1DCPt_/1809eb8785cf35003745a49013852ec4/Creekside_studentraisinghand_TL_2014.jpg?isPlacedWithSiteDesigner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creekside.dpsnc.net/files/_1DCPt_/1809eb8785cf35003745a49013852ec4/Creekside_studentraisinghand_TL_2014.jpg?isPlacedWithSiteDesigner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0420" y="1600200"/>
            <a:ext cx="6778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71724"/>
            <a:ext cx="6629400" cy="349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3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2390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Proposed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Budget FY </a:t>
            </a:r>
            <a:r>
              <a:rPr lang="en-US" sz="3200" dirty="0" smtClean="0">
                <a:solidFill>
                  <a:schemeClr val="tx1"/>
                </a:solidFill>
              </a:rPr>
              <a:t>2016-17 Summary</a:t>
            </a:r>
            <a:endParaRPr lang="en-US" sz="4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855578"/>
              </p:ext>
            </p:extLst>
          </p:nvPr>
        </p:nvGraphicFramePr>
        <p:xfrm>
          <a:off x="457200" y="2057400"/>
          <a:ext cx="8382000" cy="314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Worksheet" r:id="rId3" imgW="7985868" imgH="2027020" progId="Excel.Sheet.12">
                  <p:embed/>
                </p:oleObj>
              </mc:Choice>
              <mc:Fallback>
                <p:oleObj name="Worksheet" r:id="rId3" imgW="7985868" imgH="20270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057400"/>
                        <a:ext cx="8382000" cy="314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2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FY 2016-17 Proposed Budget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216753"/>
              </p:ext>
            </p:extLst>
          </p:nvPr>
        </p:nvGraphicFramePr>
        <p:xfrm>
          <a:off x="2209800" y="4572000"/>
          <a:ext cx="5029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194794"/>
              </p:ext>
            </p:extLst>
          </p:nvPr>
        </p:nvGraphicFramePr>
        <p:xfrm>
          <a:off x="2057400" y="1828800"/>
          <a:ext cx="5257801" cy="278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Worksheet" r:id="rId4" imgW="5737793" imgH="3040313" progId="Excel.Sheet.12">
                  <p:embed/>
                </p:oleObj>
              </mc:Choice>
              <mc:Fallback>
                <p:oleObj name="Worksheet" r:id="rId4" imgW="5737793" imgH="30403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1828800"/>
                        <a:ext cx="5257801" cy="278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FY 2016-17 Proposed Budget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554647"/>
              </p:ext>
            </p:extLst>
          </p:nvPr>
        </p:nvGraphicFramePr>
        <p:xfrm>
          <a:off x="1905000" y="1828800"/>
          <a:ext cx="5943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538079"/>
              </p:ext>
            </p:extLst>
          </p:nvPr>
        </p:nvGraphicFramePr>
        <p:xfrm>
          <a:off x="1828800" y="3962400"/>
          <a:ext cx="6172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21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430733"/>
              </p:ext>
            </p:extLst>
          </p:nvPr>
        </p:nvGraphicFramePr>
        <p:xfrm>
          <a:off x="533400" y="1752600"/>
          <a:ext cx="7848600" cy="4774162"/>
        </p:xfrm>
        <a:graphic>
          <a:graphicData uri="http://schemas.openxmlformats.org/drawingml/2006/table">
            <a:tbl>
              <a:tblPr/>
              <a:tblGrid>
                <a:gridCol w="4647963"/>
                <a:gridCol w="1905487"/>
                <a:gridCol w="1295150"/>
              </a:tblGrid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Funding Sources (Estimated)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tx2"/>
                        </a:gs>
                        <a:gs pos="13000">
                          <a:schemeClr val="accent1"/>
                        </a:gs>
                        <a:gs pos="85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Amount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tx2"/>
                        </a:gs>
                        <a:gs pos="13000">
                          <a:schemeClr val="accent1"/>
                        </a:gs>
                        <a:gs pos="85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% of Total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tx2"/>
                        </a:gs>
                        <a:gs pos="13000">
                          <a:schemeClr val="accent1"/>
                        </a:gs>
                        <a:gs pos="85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3581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- County</a:t>
                      </a:r>
                    </a:p>
                  </a:txBody>
                  <a:tcPr marL="857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117,812,345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9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¼ Cent Sales Tax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 for operations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7,785,222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8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DPS Local Revenues  -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$5.4M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(E-Rate, Medicaid, Fines and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Forfeitures, and Indirect Cost)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7,369,338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1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DPS Local Revenues - Fund Balance</a:t>
                      </a:r>
                    </a:p>
                  </a:txBody>
                  <a:tcPr marL="857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5,479,769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1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 Outlay (Includes 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1M State Lottery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857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5,969,886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1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Construction Bonds</a:t>
                      </a:r>
                    </a:p>
                  </a:txBody>
                  <a:tcPr marL="857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10,354,898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1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 Revenue </a:t>
                      </a:r>
                    </a:p>
                  </a:txBody>
                  <a:tcPr marL="857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194,690,676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1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Federal Revenue</a:t>
                      </a:r>
                    </a:p>
                  </a:txBody>
                  <a:tcPr marL="857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29,144,707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1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 Nutrition</a:t>
                      </a:r>
                    </a:p>
                  </a:txBody>
                  <a:tcPr marL="857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17,139,923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8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Ed/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Grants (includes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$466,489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¼ cent sales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 for Pre-K)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7,381,435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Total- All Funding Sources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tx2"/>
                        </a:gs>
                        <a:gs pos="13000">
                          <a:schemeClr val="accent1"/>
                        </a:gs>
                        <a:gs pos="85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$403,128,199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tx2"/>
                        </a:gs>
                        <a:gs pos="13000">
                          <a:schemeClr val="accent1"/>
                        </a:gs>
                        <a:gs pos="85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tx2"/>
                        </a:gs>
                        <a:gs pos="13000">
                          <a:schemeClr val="accent1"/>
                        </a:gs>
                        <a:gs pos="85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762000"/>
            <a:ext cx="7019235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Revenue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981200"/>
            <a:ext cx="8369292" cy="42781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Average Daily Membership(ADM)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5943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1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564" y="685800"/>
            <a:ext cx="7019235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Durham County Student Growth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395741"/>
              </p:ext>
            </p:extLst>
          </p:nvPr>
        </p:nvGraphicFramePr>
        <p:xfrm>
          <a:off x="990600" y="1502752"/>
          <a:ext cx="7343775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Worksheet" r:id="rId3" imgW="7343834" imgH="5343457" progId="Excel.Sheet.12">
                  <p:embed/>
                </p:oleObj>
              </mc:Choice>
              <mc:Fallback>
                <p:oleObj name="Worksheet" r:id="rId3" imgW="7343834" imgH="5343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502752"/>
                        <a:ext cx="7343775" cy="534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0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0600"/>
            <a:ext cx="7019235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Durham Public School Enrollment  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Projected Enrollment 15-16                 33,979</a:t>
            </a:r>
          </a:p>
          <a:p>
            <a:r>
              <a:rPr lang="en-US" sz="2800" dirty="0" smtClean="0"/>
              <a:t>20th Day Enrollment  15-16                 33,501</a:t>
            </a:r>
          </a:p>
          <a:p>
            <a:endParaRPr lang="en-US" dirty="0" smtClean="0"/>
          </a:p>
          <a:p>
            <a:r>
              <a:rPr lang="en-US" sz="2800" dirty="0" smtClean="0"/>
              <a:t>Projected Enrollment 16-17       	        33,454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dirty="0" smtClean="0"/>
              <a:t>Decrease of 525 students from previous year projected enrollment</a:t>
            </a:r>
          </a:p>
          <a:p>
            <a:r>
              <a:rPr lang="en-US" sz="2800" dirty="0" smtClean="0"/>
              <a:t>Decrease of 47 students from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day enrollment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564" y="914400"/>
            <a:ext cx="7019235" cy="503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Charter School Enrollment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7" y="1829914"/>
            <a:ext cx="8369292" cy="4647086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Durham Based Charter Schools  (13)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Enrollment 15-16   5,382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smtClean="0"/>
              <a:t>Out of District Charter Schools  (24)   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Enrollment 15-16    453</a:t>
            </a:r>
          </a:p>
          <a:p>
            <a:endParaRPr lang="en-US" sz="3000" dirty="0" smtClean="0"/>
          </a:p>
          <a:p>
            <a:r>
              <a:rPr lang="en-US" sz="3000" dirty="0" smtClean="0"/>
              <a:t>Virtual </a:t>
            </a:r>
            <a:r>
              <a:rPr lang="en-US" sz="3000" smtClean="0"/>
              <a:t>Charter Schools (</a:t>
            </a:r>
            <a:r>
              <a:rPr lang="en-US" sz="3000" dirty="0" smtClean="0"/>
              <a:t>2)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Enrollment 15-16	112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Total Number of Charter School (39)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Enrollment 15-16	5,947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9235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Charter Schools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FY 2016-17 Projected Payment to Charters $21,025,425</a:t>
            </a:r>
          </a:p>
          <a:p>
            <a:r>
              <a:rPr lang="en-US" dirty="0" smtClean="0"/>
              <a:t>Charter Schools enrollment projected to be 16.5% of overall enrollment</a:t>
            </a:r>
          </a:p>
          <a:p>
            <a:r>
              <a:rPr lang="en-US" dirty="0" smtClean="0"/>
              <a:t>Projected Charter School increase for FY 2016-17 is 662 students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Superintendent’s Message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william_sudderth-iii\Desktop\Budget slide pix\12695050_10153714187282819_5294220630337190933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4823629"/>
            <a:ext cx="2398857" cy="16186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illiam_sudderth-iii\Desktop\Budget slide pix\12605334_10153673483922819_3295364090256820294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1" y="1439778"/>
            <a:ext cx="4330449" cy="28862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william_sudderth-iii\Desktop\Budget slide pix\12819415_10153799690382819_3491435720508699932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439780"/>
            <a:ext cx="2398858" cy="15988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william_sudderth-iii\Desktop\Budget slide pix\12473676_10153831499277819_584605085922438485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4330449" cy="20226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william_sudderth-iii\Desktop\Budget slide pix\12357047_10153585196972819_6545437154034957145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2398858" cy="15988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Fund Balance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20</a:t>
            </a:fld>
            <a:endParaRPr lang="en-US"/>
          </a:p>
        </p:txBody>
      </p:sp>
      <p:sp>
        <p:nvSpPr>
          <p:cNvPr id="3" name="AutoShape 2" descr="http://dsa.dpsnc.net/files/_6MDwd_/e1a5188736555eed3745a49013852ec4/IMG_0244_resize.jpg?isPlacedWithSiteDesigner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601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 bwMode="auto">
          <a:xfrm>
            <a:off x="1676400" y="457200"/>
            <a:ext cx="7019235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Fund Balance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408323"/>
              </p:ext>
            </p:extLst>
          </p:nvPr>
        </p:nvGraphicFramePr>
        <p:xfrm>
          <a:off x="838200" y="1752600"/>
          <a:ext cx="7620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Worksheet" r:id="rId3" imgW="5547468" imgH="5600782" progId="Excel.Sheet.12">
                  <p:embed/>
                </p:oleObj>
              </mc:Choice>
              <mc:Fallback>
                <p:oleObj name="Worksheet" r:id="rId3" imgW="5547468" imgH="56007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752600"/>
                        <a:ext cx="7620000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0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7019235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Proposed Budget FY 2016-17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22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791200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3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New Money Request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Growth – Charter Schools 		       	$2,000,000</a:t>
            </a:r>
          </a:p>
          <a:p>
            <a:pPr algn="l"/>
            <a:r>
              <a:rPr lang="en-US" dirty="0" smtClean="0"/>
              <a:t>Fixed Cost							 	      $  750,000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Benefits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Utilities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Contracts</a:t>
            </a:r>
          </a:p>
          <a:p>
            <a:pPr algn="l"/>
            <a:r>
              <a:rPr lang="en-US" dirty="0" smtClean="0"/>
              <a:t>Total New Money Request			     $2,750,000* </a:t>
            </a:r>
          </a:p>
          <a:p>
            <a:pPr algn="l"/>
            <a:endParaRPr lang="en-US" dirty="0"/>
          </a:p>
          <a:p>
            <a:pPr marL="0" indent="0" algn="l">
              <a:buNone/>
            </a:pPr>
            <a:r>
              <a:rPr lang="en-US" dirty="0" smtClean="0"/>
              <a:t>*Charter School Funding Percentage of New Money $2,750,000 X 16.5% = $453,750</a:t>
            </a:r>
          </a:p>
          <a:p>
            <a:pPr marL="0" indent="0" algn="l">
              <a:buNone/>
            </a:pPr>
            <a:endParaRPr lang="en-US" dirty="0" smtClean="0"/>
          </a:p>
          <a:p>
            <a:r>
              <a:rPr lang="en-US" dirty="0" smtClean="0"/>
              <a:t>Total Charter School Funding 			 $2,453,750</a:t>
            </a:r>
          </a:p>
          <a:p>
            <a:r>
              <a:rPr lang="en-US" dirty="0" smtClean="0"/>
              <a:t>New Money Durham Public Schools     $   296,250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01923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		Proposed Budget FY 2016-17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55158"/>
              </p:ext>
            </p:extLst>
          </p:nvPr>
        </p:nvGraphicFramePr>
        <p:xfrm>
          <a:off x="381000" y="1828800"/>
          <a:ext cx="8343900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Worksheet" r:id="rId3" imgW="8343860" imgH="4351024" progId="Excel.Sheet.12">
                  <p:embed/>
                </p:oleObj>
              </mc:Choice>
              <mc:Fallback>
                <p:oleObj name="Worksheet" r:id="rId3" imgW="8343860" imgH="4351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828800"/>
                        <a:ext cx="8343900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6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574431" y="1811215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345831" y="1295400"/>
            <a:ext cx="82296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smtClean="0"/>
              <a:t>  </a:t>
            </a:r>
          </a:p>
        </p:txBody>
      </p:sp>
      <p:graphicFrame>
        <p:nvGraphicFramePr>
          <p:cNvPr id="6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802173"/>
              </p:ext>
            </p:extLst>
          </p:nvPr>
        </p:nvGraphicFramePr>
        <p:xfrm>
          <a:off x="457199" y="1811215"/>
          <a:ext cx="8077201" cy="4833073"/>
        </p:xfrm>
        <a:graphic>
          <a:graphicData uri="http://schemas.openxmlformats.org/drawingml/2006/table">
            <a:tbl>
              <a:tblPr/>
              <a:tblGrid>
                <a:gridCol w="1783075"/>
                <a:gridCol w="1012793"/>
                <a:gridCol w="5281333"/>
              </a:tblGrid>
              <a:tr h="34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Date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13000">
                          <a:schemeClr val="accent1"/>
                        </a:gs>
                        <a:gs pos="85000">
                          <a:schemeClr val="accent1"/>
                        </a:gs>
                        <a:gs pos="100000">
                          <a:schemeClr val="tx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13000">
                          <a:schemeClr val="accent1"/>
                        </a:gs>
                        <a:gs pos="85000">
                          <a:schemeClr val="accent1"/>
                        </a:gs>
                        <a:gs pos="100000">
                          <a:schemeClr val="tx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Event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13000">
                          <a:schemeClr val="accent1"/>
                        </a:gs>
                        <a:gs pos="85000">
                          <a:schemeClr val="accent1"/>
                        </a:gs>
                        <a:gs pos="100000">
                          <a:schemeClr val="tx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660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April 14,  2016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4:00pm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Presentation of Proposed Budget  and Superintendent’s Message FY 2016-17 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Board of Education (BOE)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93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April 18, 2016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6:00pm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Budget Public Hearing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2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April 28, 2016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6:30pm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Regular Board of Education Meeting - Adopt FY 2016-17 Budget 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2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April 29, 2016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Adopted Board of Education FY 2016-17 Budget submitted to the County 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2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May 23, 2016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7:00pm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County Manager presents Durham County Proposed FY 2016-17 Budget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2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June 27, 2016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7:00pm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County Commissioners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approve FY 2016-17 Budget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6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6196" y="304800"/>
            <a:ext cx="7019235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Proposed Budget FY 2016-17 Timeline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Next Steps: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County Commissioner approval of funding level</a:t>
            </a:r>
          </a:p>
          <a:p>
            <a:r>
              <a:rPr lang="en-US" dirty="0" smtClean="0"/>
              <a:t>State Budget(Governor, House, Senate, Final Budget)</a:t>
            </a:r>
          </a:p>
          <a:p>
            <a:r>
              <a:rPr lang="en-US" dirty="0" smtClean="0"/>
              <a:t>Monitor ADM for DPS students and charter schools</a:t>
            </a:r>
          </a:p>
          <a:p>
            <a:r>
              <a:rPr lang="en-US" dirty="0" smtClean="0"/>
              <a:t>Continued review of expenditures and programs </a:t>
            </a:r>
          </a:p>
          <a:p>
            <a:r>
              <a:rPr lang="en-US" dirty="0" smtClean="0"/>
              <a:t>Provide schools updates on allotments</a:t>
            </a:r>
          </a:p>
          <a:p>
            <a:r>
              <a:rPr lang="en-US" dirty="0" smtClean="0"/>
              <a:t>Steps to reduce the dependency on committed fund 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Special Thank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You To!!!!!!!!!!!!!!!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 Department</a:t>
            </a:r>
          </a:p>
          <a:p>
            <a:r>
              <a:rPr lang="en-US" dirty="0" smtClean="0"/>
              <a:t>Senior Staff</a:t>
            </a:r>
          </a:p>
          <a:p>
            <a:r>
              <a:rPr lang="en-US" dirty="0" smtClean="0"/>
              <a:t>Principals</a:t>
            </a:r>
          </a:p>
          <a:p>
            <a:r>
              <a:rPr lang="en-US" dirty="0" smtClean="0"/>
              <a:t>Board of Education</a:t>
            </a:r>
          </a:p>
          <a:p>
            <a:r>
              <a:rPr lang="en-US" dirty="0" smtClean="0"/>
              <a:t>Budget Advisory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28</a:t>
            </a:fld>
            <a:endParaRPr lang="en-US"/>
          </a:p>
        </p:txBody>
      </p:sp>
      <p:sp>
        <p:nvSpPr>
          <p:cNvPr id="5" name="AutoShape 2" descr="http://forestview.dpsnc.net/files/_2cHh5_/68c832673f4a12ff3745a49013852ec4/At_Play.JPG?isPlacedWithSiteDesigner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forestview.dpsnc.net/files/_2cHh5_/68c832673f4a12ff3745a49013852ec4/At_Play.JPG?isPlacedWithSiteDesigner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36" y="2443163"/>
            <a:ext cx="4834464" cy="332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2057400"/>
            <a:ext cx="8382000" cy="16002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17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Proposed Budget and Superintendent’s Message</a:t>
            </a:r>
          </a:p>
          <a:p>
            <a:pPr algn="ctr">
              <a:defRPr/>
            </a:pPr>
            <a:r>
              <a:rPr lang="en-US" sz="17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FY 2016-17 </a:t>
            </a:r>
            <a:r>
              <a:rPr lang="en-US" sz="4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40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40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9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3886200"/>
            <a:ext cx="327660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to the Board of Education April 14,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019235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Two Challenges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7" y="1829914"/>
            <a:ext cx="8369292" cy="44946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must accelerate student achievement</a:t>
            </a:r>
          </a:p>
          <a:p>
            <a:pPr marL="1022350" lvl="1" indent="-514350"/>
            <a:r>
              <a:rPr lang="en-US" dirty="0" smtClean="0"/>
              <a:t>Incremental progress not enough</a:t>
            </a:r>
          </a:p>
          <a:p>
            <a:pPr marL="1022350" lvl="1" indent="-514350"/>
            <a:r>
              <a:rPr lang="en-US" dirty="0" smtClean="0"/>
              <a:t>Urgent need to close achievement gaps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must place DPS on a sustainable financial footing</a:t>
            </a:r>
          </a:p>
          <a:p>
            <a:pPr marL="1022350" lvl="1" indent="-514350"/>
            <a:r>
              <a:rPr lang="en-US" dirty="0" smtClean="0"/>
              <a:t>Reduce reliance on fund balance</a:t>
            </a:r>
          </a:p>
          <a:p>
            <a:pPr marL="1022350" lvl="1" indent="-514350"/>
            <a:r>
              <a:rPr lang="en-US" dirty="0" smtClean="0"/>
              <a:t>Request county funding for enrollment growth/inflation</a:t>
            </a:r>
          </a:p>
          <a:p>
            <a:pPr marL="1022350" lvl="1" indent="-514350"/>
            <a:r>
              <a:rPr lang="en-US" dirty="0" smtClean="0"/>
              <a:t>Reduce central services expenditures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019235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Moving forward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changes that help us support our students for the long run</a:t>
            </a:r>
          </a:p>
          <a:p>
            <a:r>
              <a:rPr lang="en-US" dirty="0" smtClean="0"/>
              <a:t>Reorganize central services for highest return on student achievement</a:t>
            </a:r>
          </a:p>
          <a:p>
            <a:r>
              <a:rPr lang="en-US" dirty="0" smtClean="0"/>
              <a:t>Better position DPS to vet and propose future expansion items that will narrow achievement gaps and accelerate student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Budget Guiding Principles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930796"/>
              </p:ext>
            </p:extLst>
          </p:nvPr>
        </p:nvGraphicFramePr>
        <p:xfrm>
          <a:off x="381000" y="1905000"/>
          <a:ext cx="8305800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8600"/>
                <a:gridCol w="2768600"/>
                <a:gridCol w="2768600"/>
              </a:tblGrid>
              <a:tr h="44958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on students and schools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funding that directly impacts our students and teachers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social justice and equity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certified salary schedule that moves our teachers to the national average, competes with neighboring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counties and provides annual compensation increases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7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classified salary increases and develop a salary schedule that allows for annual step increases and strives to provide a cost of living increase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current staffing formulas across the district and continue our investment in classroom teachers and staff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7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current non-salary allotments to individual schools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Stewardship</a:t>
                      </a:r>
                    </a:p>
                    <a:p>
                      <a:pPr marL="288925" indent="-2889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a funding formula between the Board and County</a:t>
                      </a:r>
                    </a:p>
                    <a:p>
                      <a:pPr marL="288925" marR="0" indent="-2889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8925" marR="0" indent="-2889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 feedback from stakeholders and community on budget priorities</a:t>
                      </a:r>
                    </a:p>
                    <a:p>
                      <a:pPr marL="288925" marR="0" indent="-2889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8925" marR="0" indent="-2889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DPS and Charter enrollments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8925" indent="-288925">
                        <a:buFont typeface="Arial" panose="020B0604020202020204" pitchFamily="34" charset="0"/>
                        <a:buChar char="•"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8925" indent="-2889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accurate projections of student membership</a:t>
                      </a:r>
                    </a:p>
                    <a:p>
                      <a:pPr marL="288925" indent="-288925">
                        <a:buFont typeface="Arial" panose="020B0604020202020204" pitchFamily="34" charset="0"/>
                        <a:buChar char="•"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8925" indent="-2889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dependency on committed fund balance to cover salary and benefits</a:t>
                      </a:r>
                    </a:p>
                    <a:p>
                      <a:pPr marL="288925" indent="-288925">
                        <a:buFont typeface="Arial" panose="020B0604020202020204" pitchFamily="34" charset="0"/>
                        <a:buChar char="•"/>
                      </a:pPr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8925" indent="-288925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all contracts within the district for appropriateness and potential savings</a:t>
                      </a:r>
                    </a:p>
                    <a:p>
                      <a:pPr marL="288925" indent="-288925">
                        <a:buFont typeface="Arial" panose="020B0604020202020204" pitchFamily="34" charset="0"/>
                        <a:buChar char="•"/>
                      </a:pPr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8925" indent="-288925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all operational expenditures to maximize efficiency and potential savings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2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Proposed Budget FY 2016-17 Highlights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7" y="1829914"/>
            <a:ext cx="8369292" cy="358028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2000" b="1" dirty="0" smtClean="0"/>
              <a:t>  	</a:t>
            </a:r>
            <a:endParaRPr lang="en-US" b="1" dirty="0" smtClean="0"/>
          </a:p>
          <a:p>
            <a:pPr lvl="0"/>
            <a:r>
              <a:rPr lang="en-US" sz="9800" b="1" dirty="0" smtClean="0"/>
              <a:t>$403.1 Million Dollar Proposed Budget   </a:t>
            </a:r>
          </a:p>
          <a:p>
            <a:pPr lvl="0"/>
            <a:endParaRPr lang="en-US" sz="9800" b="1" dirty="0"/>
          </a:p>
          <a:p>
            <a:pPr lvl="0"/>
            <a:r>
              <a:rPr lang="en-US" sz="9800" b="1" dirty="0" smtClean="0"/>
              <a:t>$138.4 Million Dollar Local Budget</a:t>
            </a:r>
          </a:p>
          <a:p>
            <a:pPr marL="0" lvl="0" indent="0">
              <a:buNone/>
            </a:pPr>
            <a:r>
              <a:rPr lang="en-US" sz="9800" b="1" dirty="0" smtClean="0"/>
              <a:t>      </a:t>
            </a:r>
          </a:p>
          <a:p>
            <a:pPr lvl="0"/>
            <a:r>
              <a:rPr lang="en-US" sz="9800" b="1" dirty="0" smtClean="0"/>
              <a:t>Funds 4,612 Positions</a:t>
            </a:r>
          </a:p>
          <a:p>
            <a:pPr lvl="1"/>
            <a:r>
              <a:rPr lang="en-US" sz="9800" b="1" dirty="0" smtClean="0">
                <a:solidFill>
                  <a:schemeClr val="tx2">
                    <a:lumMod val="75000"/>
                  </a:schemeClr>
                </a:solidFill>
              </a:rPr>
              <a:t>822 Local Paid Positions</a:t>
            </a:r>
          </a:p>
          <a:p>
            <a:pPr lvl="1"/>
            <a:r>
              <a:rPr lang="en-US" sz="9800" b="1" dirty="0" smtClean="0">
                <a:solidFill>
                  <a:schemeClr val="tx2">
                    <a:lumMod val="75000"/>
                  </a:schemeClr>
                </a:solidFill>
              </a:rPr>
              <a:t>360 Local Paid Teachers</a:t>
            </a:r>
          </a:p>
          <a:p>
            <a:pPr marL="457200" lvl="1" indent="0">
              <a:buNone/>
            </a:pPr>
            <a:endParaRPr lang="en-US" sz="9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9800" b="1" dirty="0" smtClean="0"/>
              <a:t>Matches state projected raises</a:t>
            </a:r>
          </a:p>
          <a:p>
            <a:pPr marL="0" indent="0">
              <a:buNone/>
            </a:pPr>
            <a:endParaRPr lang="en-US" sz="9800" b="1" dirty="0" smtClean="0"/>
          </a:p>
          <a:p>
            <a:r>
              <a:rPr lang="en-US" sz="9800" b="1" dirty="0" smtClean="0"/>
              <a:t>Funds classified increases implemented 1/1/2016</a:t>
            </a:r>
          </a:p>
          <a:p>
            <a:endParaRPr lang="en-US" sz="6700" b="1" dirty="0" smtClean="0"/>
          </a:p>
          <a:p>
            <a:pPr lvl="0"/>
            <a:endParaRPr lang="en-US" sz="4500" b="1" dirty="0" smtClean="0"/>
          </a:p>
          <a:p>
            <a:pPr marL="0" lvl="0" indent="0">
              <a:buNone/>
            </a:pPr>
            <a:r>
              <a:rPr lang="en-US" sz="7100" b="1" dirty="0" smtClean="0"/>
              <a:t>					   </a:t>
            </a:r>
            <a:r>
              <a:rPr lang="en-US" sz="2000" b="1" dirty="0" smtClean="0"/>
              <a:t>		</a:t>
            </a:r>
          </a:p>
          <a:p>
            <a:pPr marL="0" lvl="0" indent="0">
              <a:buNone/>
            </a:pPr>
            <a:r>
              <a:rPr lang="en-US" sz="2000" b="1" dirty="0" smtClean="0"/>
              <a:t> 				 </a:t>
            </a:r>
          </a:p>
          <a:p>
            <a:pPr marL="0" lvl="0" indent="0">
              <a:buNone/>
            </a:pP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Proposed Budget FY 2016-17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Increases - 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6" y="1829914"/>
            <a:ext cx="8674093" cy="427815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2000" b="1" dirty="0" smtClean="0"/>
              <a:t>  	</a:t>
            </a:r>
            <a:r>
              <a:rPr lang="en-US" sz="5500" b="1" dirty="0" smtClean="0"/>
              <a:t>                                         </a:t>
            </a:r>
          </a:p>
          <a:p>
            <a:r>
              <a:rPr lang="en-US" sz="9600" b="1" dirty="0" smtClean="0"/>
              <a:t>Proposed Teacher and Certified Personnel Raises at 5%</a:t>
            </a:r>
          </a:p>
          <a:p>
            <a:r>
              <a:rPr lang="en-US" sz="9600" b="1" dirty="0" smtClean="0"/>
              <a:t>Proposed Classified Raises at 3% </a:t>
            </a:r>
          </a:p>
          <a:p>
            <a:r>
              <a:rPr lang="en-US" sz="9600" b="1" dirty="0" smtClean="0"/>
              <a:t>Increased Supplement Cost for Certified Raises</a:t>
            </a:r>
          </a:p>
          <a:p>
            <a:r>
              <a:rPr lang="en-US" sz="9600" b="1" dirty="0" smtClean="0"/>
              <a:t>Funds Classified Salary Increase Granted 1/1/16</a:t>
            </a:r>
          </a:p>
          <a:p>
            <a:r>
              <a:rPr lang="en-US" sz="9600" b="1" dirty="0" smtClean="0"/>
              <a:t>Additional Elementary Teaching Positions  </a:t>
            </a:r>
          </a:p>
          <a:p>
            <a:r>
              <a:rPr lang="en-US" sz="9600" b="1" dirty="0" smtClean="0"/>
              <a:t>Projected Growth</a:t>
            </a:r>
          </a:p>
          <a:p>
            <a:r>
              <a:rPr lang="en-US" sz="9600" b="1" dirty="0" smtClean="0"/>
              <a:t>Fixed Cost Increases</a:t>
            </a:r>
          </a:p>
          <a:p>
            <a:pPr lvl="1"/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</a:rPr>
              <a:t>Benefits</a:t>
            </a:r>
          </a:p>
          <a:p>
            <a:pPr lvl="1"/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</a:rPr>
              <a:t>Contracts</a:t>
            </a:r>
          </a:p>
          <a:p>
            <a:pPr lvl="1"/>
            <a:r>
              <a:rPr lang="en-US" sz="9600" b="1" dirty="0" smtClean="0">
                <a:solidFill>
                  <a:schemeClr val="tx2">
                    <a:lumMod val="75000"/>
                  </a:schemeClr>
                </a:solidFill>
              </a:rPr>
              <a:t>Utilities</a:t>
            </a:r>
          </a:p>
          <a:p>
            <a:pPr marL="0" lvl="0" indent="0">
              <a:buNone/>
            </a:pPr>
            <a:r>
              <a:rPr lang="en-US" sz="9600" b="1" dirty="0" smtClean="0"/>
              <a:t>	</a:t>
            </a:r>
          </a:p>
          <a:p>
            <a:pPr lvl="0"/>
            <a:endParaRPr lang="en-US" sz="2000" b="1" dirty="0" smtClean="0"/>
          </a:p>
          <a:p>
            <a:pPr marL="0" lvl="0" indent="0">
              <a:buNone/>
            </a:pPr>
            <a:r>
              <a:rPr lang="en-US" sz="2000" b="1" dirty="0" smtClean="0"/>
              <a:t> 				 </a:t>
            </a:r>
          </a:p>
          <a:p>
            <a:pPr marL="0" lvl="0" indent="0">
              <a:buNone/>
            </a:pP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Proposed Budget FY 2016-17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Reductions - 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900" b="1" dirty="0"/>
              <a:t>	</a:t>
            </a:r>
            <a:r>
              <a:rPr lang="en-US" sz="1900" b="1" dirty="0" smtClean="0"/>
              <a:t>		</a:t>
            </a:r>
          </a:p>
          <a:p>
            <a:pPr lvl="0"/>
            <a:r>
              <a:rPr lang="en-US" sz="2300" b="1" dirty="0" smtClean="0"/>
              <a:t>Central Office Reductions       91.5 Positions,  $9.3M</a:t>
            </a:r>
          </a:p>
          <a:p>
            <a:pPr lvl="0"/>
            <a:r>
              <a:rPr lang="en-US" sz="2300" b="1" dirty="0" smtClean="0"/>
              <a:t>Teacher Assistant Reduction      				   $1.9M </a:t>
            </a:r>
          </a:p>
          <a:p>
            <a:pPr lvl="0"/>
            <a:r>
              <a:rPr lang="en-US" sz="2300" b="1" dirty="0" smtClean="0"/>
              <a:t>One time funding for summer reading program and technology upgrades $800K </a:t>
            </a:r>
          </a:p>
          <a:p>
            <a:pPr marL="0" lvl="0" indent="0">
              <a:buNone/>
            </a:pPr>
            <a:endParaRPr lang="en-US" sz="23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AD1E-C4A4-4C44-9578-B15F3FE29BA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019235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Potential Budget Risk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6" y="1752600"/>
            <a:ext cx="8826494" cy="495300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744 – growth no longer funded in state continuation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state fund statewide student growth?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other state reductions be required to fund the growth?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of Biennial budget funds growth…..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rate increases?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legislated compensation increases beyond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employer benefit rate increases beyond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2016-17 Drivers Ed Training funded through Fines &amp; Forfeitures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Changes? 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Beyond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2016-17?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Teaching Assistant funding changes?</a:t>
            </a:r>
            <a:endParaRPr lang="en-US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Charter School funding changes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Unpredictable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impact</a:t>
            </a:r>
          </a:p>
          <a:p>
            <a:pPr marL="508000" lvl="1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House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Bill 539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would require traditional public schools to share more of their funds with charter schools. The bill, which was rewritten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passed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by the N.C. Senate in September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died in a House committee but is eligible to be brought back when the General Assembly returns April 25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more here: http://www.newsobserver.com/news/local/education/wake-ed-blog/article66947082.html#storylink=cpy</a:t>
            </a:r>
          </a:p>
          <a:p>
            <a:pPr marL="793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Read to Achieve Camp costs beyond funding provided?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3921"/>
        </a:solidFill>
        <a:ln>
          <a:noFill/>
        </a:ln>
        <a:effectLst/>
      </a:spPr>
      <a:bodyPr rtlCol="0" anchor="ctr"/>
      <a:lstStyle>
        <a:defPPr algn="ctr">
          <a:defRPr sz="2400" dirty="0" smtClean="0">
            <a:solidFill>
              <a:schemeClr val="bg1"/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21470</TotalTime>
  <Words>822</Words>
  <Application>Microsoft Office PowerPoint</Application>
  <PresentationFormat>On-screen Show (4:3)</PresentationFormat>
  <Paragraphs>271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FINANCE powerpoint template</vt:lpstr>
      <vt:lpstr>Worksheet</vt:lpstr>
      <vt:lpstr>  </vt:lpstr>
      <vt:lpstr>Superintendent’s Message</vt:lpstr>
      <vt:lpstr>Two Challenges</vt:lpstr>
      <vt:lpstr>Moving forward</vt:lpstr>
      <vt:lpstr>Budget Guiding Principles</vt:lpstr>
      <vt:lpstr>Proposed Budget FY 2016-17 Highlights  </vt:lpstr>
      <vt:lpstr>Proposed Budget FY 2016-17 Increases - Local</vt:lpstr>
      <vt:lpstr>Proposed Budget FY 2016-17 Reductions - Local</vt:lpstr>
      <vt:lpstr>Potential Budget Risk</vt:lpstr>
      <vt:lpstr>Proposed Budget FY 2016-17 Summary</vt:lpstr>
      <vt:lpstr>Proposed Budget FY 2016-17 Summary</vt:lpstr>
      <vt:lpstr>FY 2016-17 Proposed Budget</vt:lpstr>
      <vt:lpstr>FY 2016-17 Proposed Budget</vt:lpstr>
      <vt:lpstr>Revenue</vt:lpstr>
      <vt:lpstr>Average Daily Membership(ADM)</vt:lpstr>
      <vt:lpstr>Durham County Student Growth</vt:lpstr>
      <vt:lpstr>Durham Public School Enrollment    </vt:lpstr>
      <vt:lpstr>Charter School Enrollment  </vt:lpstr>
      <vt:lpstr>Charter Schools</vt:lpstr>
      <vt:lpstr>Fund Balance</vt:lpstr>
      <vt:lpstr>Fund Balance</vt:lpstr>
      <vt:lpstr>Proposed Budget FY 2016-17</vt:lpstr>
      <vt:lpstr>New Money Request</vt:lpstr>
      <vt:lpstr>  Proposed Budget FY 2016-17</vt:lpstr>
      <vt:lpstr>Proposed Budget FY 2016-17 Timeline</vt:lpstr>
      <vt:lpstr>Next Steps:</vt:lpstr>
      <vt:lpstr>Special Thank  You To!!!!!!!!!!!!!!!</vt:lpstr>
      <vt:lpstr>Questions:</vt:lpstr>
      <vt:lpstr>  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Marshall</dc:creator>
  <cp:lastModifiedBy>Paul LeSieur</cp:lastModifiedBy>
  <cp:revision>278</cp:revision>
  <cp:lastPrinted>2016-04-13T12:52:57Z</cp:lastPrinted>
  <dcterms:created xsi:type="dcterms:W3CDTF">2012-02-16T15:55:38Z</dcterms:created>
  <dcterms:modified xsi:type="dcterms:W3CDTF">2016-04-15T16:41:59Z</dcterms:modified>
</cp:coreProperties>
</file>