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Lst>
  <p:notesMasterIdLst>
    <p:notesMasterId r:id="rId12"/>
  </p:notesMasterIdLst>
  <p:handoutMasterIdLst>
    <p:handoutMasterId r:id="rId13"/>
  </p:handoutMasterIdLst>
  <p:sldIdLst>
    <p:sldId id="257" r:id="rId2"/>
    <p:sldId id="483" r:id="rId3"/>
    <p:sldId id="504" r:id="rId4"/>
    <p:sldId id="505" r:id="rId5"/>
    <p:sldId id="503" r:id="rId6"/>
    <p:sldId id="507" r:id="rId7"/>
    <p:sldId id="508" r:id="rId8"/>
    <p:sldId id="482" r:id="rId9"/>
    <p:sldId id="481" r:id="rId10"/>
    <p:sldId id="414"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2144" autoAdjust="0"/>
  </p:normalViewPr>
  <p:slideViewPr>
    <p:cSldViewPr>
      <p:cViewPr varScale="1">
        <p:scale>
          <a:sx n="66" d="100"/>
          <a:sy n="66" d="100"/>
        </p:scale>
        <p:origin x="153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300" b="1" i="0" u="none" strike="noStrike" kern="1200" spc="0" baseline="0">
                <a:solidFill>
                  <a:schemeClr val="tx1">
                    <a:lumMod val="65000"/>
                    <a:lumOff val="35000"/>
                  </a:schemeClr>
                </a:solidFill>
                <a:latin typeface="+mn-lt"/>
                <a:ea typeface="+mn-ea"/>
                <a:cs typeface="+mn-cs"/>
              </a:defRPr>
            </a:pPr>
            <a:r>
              <a:rPr lang="en-US" sz="1300" b="1" dirty="0"/>
              <a:t>Trends in Durham County K-12 Student Enrollment </a:t>
            </a:r>
            <a:br>
              <a:rPr lang="en-US" sz="1300" b="1" dirty="0"/>
            </a:br>
            <a:r>
              <a:rPr lang="en-US" sz="1300" b="1" dirty="0"/>
              <a:t>(FY</a:t>
            </a:r>
            <a:r>
              <a:rPr lang="en-US" sz="1300" b="1" baseline="0" dirty="0"/>
              <a:t> 2011-12 to FY 2020-21 Projection)</a:t>
            </a:r>
            <a:r>
              <a:rPr lang="en-US" sz="1300" b="1" dirty="0"/>
              <a:t>  </a:t>
            </a:r>
          </a:p>
        </c:rich>
      </c:tx>
      <c:overlay val="0"/>
      <c:spPr>
        <a:noFill/>
        <a:ln>
          <a:noFill/>
        </a:ln>
        <a:effectLst/>
      </c:spPr>
      <c:txPr>
        <a:bodyPr rot="0" spcFirstLastPara="1" vertOverflow="ellipsis" vert="horz" wrap="square" anchor="ctr" anchorCtr="1"/>
        <a:lstStyle/>
        <a:p>
          <a:pPr>
            <a:defRPr sz="13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2"/>
          <c:order val="2"/>
          <c:tx>
            <c:strRef>
              <c:f>Exhibit!$E$21</c:f>
              <c:strCache>
                <c:ptCount val="1"/>
                <c:pt idx="0">
                  <c:v>Total</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Exhibit!$B$22:$B$34</c:f>
              <c:strCache>
                <c:ptCount val="10"/>
                <c:pt idx="0">
                  <c:v>2011-2012</c:v>
                </c:pt>
                <c:pt idx="1">
                  <c:v>2012-2013</c:v>
                </c:pt>
                <c:pt idx="2">
                  <c:v>2013-2014</c:v>
                </c:pt>
                <c:pt idx="3">
                  <c:v>2014-2015</c:v>
                </c:pt>
                <c:pt idx="4">
                  <c:v>2015-2016</c:v>
                </c:pt>
                <c:pt idx="5">
                  <c:v>2016-2017</c:v>
                </c:pt>
                <c:pt idx="6">
                  <c:v>2017-2018</c:v>
                </c:pt>
                <c:pt idx="7">
                  <c:v>2018-2019</c:v>
                </c:pt>
                <c:pt idx="8">
                  <c:v>2019-20</c:v>
                </c:pt>
                <c:pt idx="9">
                  <c:v>2020-21 Projection</c:v>
                </c:pt>
              </c:strCache>
              <c:extLst/>
            </c:strRef>
          </c:cat>
          <c:val>
            <c:numRef>
              <c:f>Exhibit!$E$22:$E$34</c:f>
              <c:numCache>
                <c:formatCode>#,##0</c:formatCode>
                <c:ptCount val="10"/>
                <c:pt idx="0">
                  <c:v>35708</c:v>
                </c:pt>
                <c:pt idx="1">
                  <c:v>36581</c:v>
                </c:pt>
                <c:pt idx="2">
                  <c:v>38080</c:v>
                </c:pt>
                <c:pt idx="3">
                  <c:v>38987</c:v>
                </c:pt>
                <c:pt idx="4">
                  <c:v>39448</c:v>
                </c:pt>
                <c:pt idx="5">
                  <c:v>39686</c:v>
                </c:pt>
                <c:pt idx="6">
                  <c:v>39687</c:v>
                </c:pt>
                <c:pt idx="7">
                  <c:v>39477</c:v>
                </c:pt>
                <c:pt idx="8">
                  <c:v>40145</c:v>
                </c:pt>
                <c:pt idx="9">
                  <c:v>40553</c:v>
                </c:pt>
              </c:numCache>
              <c:extLst/>
            </c:numRef>
          </c:val>
          <c:extLst>
            <c:ext xmlns:c16="http://schemas.microsoft.com/office/drawing/2014/chart" uri="{C3380CC4-5D6E-409C-BE32-E72D297353CC}">
              <c16:uniqueId val="{00000000-5A01-4F84-8E8C-77D0B3BE8FB1}"/>
            </c:ext>
          </c:extLst>
        </c:ser>
        <c:dLbls>
          <c:showLegendKey val="0"/>
          <c:showVal val="0"/>
          <c:showCatName val="0"/>
          <c:showSerName val="0"/>
          <c:showPercent val="0"/>
          <c:showBubbleSize val="0"/>
        </c:dLbls>
        <c:gapWidth val="219"/>
        <c:axId val="1506773360"/>
        <c:axId val="1355522400"/>
      </c:barChart>
      <c:lineChart>
        <c:grouping val="standard"/>
        <c:varyColors val="0"/>
        <c:ser>
          <c:idx val="0"/>
          <c:order val="0"/>
          <c:tx>
            <c:strRef>
              <c:f>Exhibit!$C$21</c:f>
              <c:strCache>
                <c:ptCount val="1"/>
                <c:pt idx="0">
                  <c:v>DPS</c:v>
                </c:pt>
              </c:strCache>
            </c:strRef>
          </c:tx>
          <c:spPr>
            <a:ln w="38100" cap="rnd">
              <a:solidFill>
                <a:schemeClr val="accent6">
                  <a:lumMod val="60000"/>
                  <a:lumOff val="40000"/>
                </a:schemeClr>
              </a:solidFill>
              <a:round/>
            </a:ln>
            <a:effectLst/>
          </c:spPr>
          <c:marker>
            <c:symbol val="circle"/>
            <c:size val="5"/>
            <c:spPr>
              <a:solidFill>
                <a:schemeClr val="tx1"/>
              </a:solidFill>
              <a:ln w="38100">
                <a:solidFill>
                  <a:schemeClr val="accent6">
                    <a:lumMod val="60000"/>
                    <a:lumOff val="40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Exhibit!$B$22:$B$34</c:f>
              <c:strCache>
                <c:ptCount val="10"/>
                <c:pt idx="0">
                  <c:v>2011-2012</c:v>
                </c:pt>
                <c:pt idx="1">
                  <c:v>2012-2013</c:v>
                </c:pt>
                <c:pt idx="2">
                  <c:v>2013-2014</c:v>
                </c:pt>
                <c:pt idx="3">
                  <c:v>2014-2015</c:v>
                </c:pt>
                <c:pt idx="4">
                  <c:v>2015-2016</c:v>
                </c:pt>
                <c:pt idx="5">
                  <c:v>2016-2017</c:v>
                </c:pt>
                <c:pt idx="6">
                  <c:v>2017-2018</c:v>
                </c:pt>
                <c:pt idx="7">
                  <c:v>2018-2019</c:v>
                </c:pt>
                <c:pt idx="8">
                  <c:v>2019-20</c:v>
                </c:pt>
                <c:pt idx="9">
                  <c:v>2020-21 Projection</c:v>
                </c:pt>
              </c:strCache>
              <c:extLst/>
            </c:strRef>
          </c:cat>
          <c:val>
            <c:numRef>
              <c:f>Exhibit!$C$22:$C$34</c:f>
              <c:numCache>
                <c:formatCode>#,##0</c:formatCode>
                <c:ptCount val="10"/>
                <c:pt idx="0">
                  <c:v>32369</c:v>
                </c:pt>
                <c:pt idx="1">
                  <c:v>33072</c:v>
                </c:pt>
                <c:pt idx="2">
                  <c:v>33296</c:v>
                </c:pt>
                <c:pt idx="3">
                  <c:v>33750</c:v>
                </c:pt>
                <c:pt idx="4">
                  <c:v>33501</c:v>
                </c:pt>
                <c:pt idx="5">
                  <c:v>33275</c:v>
                </c:pt>
                <c:pt idx="6">
                  <c:v>33181</c:v>
                </c:pt>
                <c:pt idx="7">
                  <c:v>32520</c:v>
                </c:pt>
                <c:pt idx="8">
                  <c:v>33024</c:v>
                </c:pt>
                <c:pt idx="9">
                  <c:v>33132</c:v>
                </c:pt>
              </c:numCache>
              <c:extLst/>
            </c:numRef>
          </c:val>
          <c:smooth val="0"/>
          <c:extLst>
            <c:ext xmlns:c16="http://schemas.microsoft.com/office/drawing/2014/chart" uri="{C3380CC4-5D6E-409C-BE32-E72D297353CC}">
              <c16:uniqueId val="{00000001-5A01-4F84-8E8C-77D0B3BE8FB1}"/>
            </c:ext>
          </c:extLst>
        </c:ser>
        <c:ser>
          <c:idx val="1"/>
          <c:order val="1"/>
          <c:tx>
            <c:strRef>
              <c:f>Exhibit!$D$21</c:f>
              <c:strCache>
                <c:ptCount val="1"/>
                <c:pt idx="0">
                  <c:v> Charter Schools</c:v>
                </c:pt>
              </c:strCache>
            </c:strRef>
          </c:tx>
          <c:spPr>
            <a:ln w="38100" cap="rnd">
              <a:solidFill>
                <a:schemeClr val="accent2"/>
              </a:solidFill>
              <a:round/>
            </a:ln>
            <a:effectLst/>
          </c:spPr>
          <c:marker>
            <c:symbol val="circle"/>
            <c:size val="5"/>
            <c:spPr>
              <a:solidFill>
                <a:schemeClr val="tx1"/>
              </a:solidFill>
              <a:ln w="38100">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Exhibit!$B$22:$B$34</c:f>
              <c:strCache>
                <c:ptCount val="10"/>
                <c:pt idx="0">
                  <c:v>2011-2012</c:v>
                </c:pt>
                <c:pt idx="1">
                  <c:v>2012-2013</c:v>
                </c:pt>
                <c:pt idx="2">
                  <c:v>2013-2014</c:v>
                </c:pt>
                <c:pt idx="3">
                  <c:v>2014-2015</c:v>
                </c:pt>
                <c:pt idx="4">
                  <c:v>2015-2016</c:v>
                </c:pt>
                <c:pt idx="5">
                  <c:v>2016-2017</c:v>
                </c:pt>
                <c:pt idx="6">
                  <c:v>2017-2018</c:v>
                </c:pt>
                <c:pt idx="7">
                  <c:v>2018-2019</c:v>
                </c:pt>
                <c:pt idx="8">
                  <c:v>2019-20</c:v>
                </c:pt>
                <c:pt idx="9">
                  <c:v>2020-21 Projection</c:v>
                </c:pt>
              </c:strCache>
              <c:extLst/>
            </c:strRef>
          </c:cat>
          <c:val>
            <c:numRef>
              <c:f>Exhibit!$D$22:$D$34</c:f>
              <c:numCache>
                <c:formatCode>#,##0</c:formatCode>
                <c:ptCount val="10"/>
                <c:pt idx="0">
                  <c:v>3339</c:v>
                </c:pt>
                <c:pt idx="1">
                  <c:v>3509</c:v>
                </c:pt>
                <c:pt idx="2">
                  <c:v>4784</c:v>
                </c:pt>
                <c:pt idx="3">
                  <c:v>5237</c:v>
                </c:pt>
                <c:pt idx="4">
                  <c:v>5947</c:v>
                </c:pt>
                <c:pt idx="5">
                  <c:v>6411</c:v>
                </c:pt>
                <c:pt idx="6">
                  <c:v>6506</c:v>
                </c:pt>
                <c:pt idx="7">
                  <c:v>6957</c:v>
                </c:pt>
                <c:pt idx="8">
                  <c:v>7121</c:v>
                </c:pt>
                <c:pt idx="9">
                  <c:v>7421</c:v>
                </c:pt>
              </c:numCache>
              <c:extLst/>
            </c:numRef>
          </c:val>
          <c:smooth val="0"/>
          <c:extLst>
            <c:ext xmlns:c16="http://schemas.microsoft.com/office/drawing/2014/chart" uri="{C3380CC4-5D6E-409C-BE32-E72D297353CC}">
              <c16:uniqueId val="{00000002-5A01-4F84-8E8C-77D0B3BE8FB1}"/>
            </c:ext>
          </c:extLst>
        </c:ser>
        <c:dLbls>
          <c:showLegendKey val="0"/>
          <c:showVal val="0"/>
          <c:showCatName val="0"/>
          <c:showSerName val="0"/>
          <c:showPercent val="0"/>
          <c:showBubbleSize val="0"/>
        </c:dLbls>
        <c:marker val="1"/>
        <c:smooth val="0"/>
        <c:axId val="1506773360"/>
        <c:axId val="1355522400"/>
      </c:lineChart>
      <c:catAx>
        <c:axId val="1506773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1355522400"/>
        <c:crosses val="autoZero"/>
        <c:auto val="1"/>
        <c:lblAlgn val="ctr"/>
        <c:lblOffset val="100"/>
        <c:noMultiLvlLbl val="0"/>
      </c:catAx>
      <c:valAx>
        <c:axId val="13555224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15067733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8475" cy="465138"/>
          </a:xfrm>
          <a:prstGeom prst="rect">
            <a:avLst/>
          </a:prstGeom>
        </p:spPr>
        <p:txBody>
          <a:bodyPr vert="horz" lIns="91427" tIns="45714" rIns="91427" bIns="45714" rtlCol="0"/>
          <a:lstStyle>
            <a:lvl1pPr algn="l">
              <a:defRPr sz="1200"/>
            </a:lvl1pPr>
          </a:lstStyle>
          <a:p>
            <a:endParaRPr lang="en-US" dirty="0"/>
          </a:p>
        </p:txBody>
      </p:sp>
      <p:sp>
        <p:nvSpPr>
          <p:cNvPr id="3" name="Date Placeholder 2"/>
          <p:cNvSpPr>
            <a:spLocks noGrp="1"/>
          </p:cNvSpPr>
          <p:nvPr>
            <p:ph type="dt" sz="quarter" idx="1"/>
          </p:nvPr>
        </p:nvSpPr>
        <p:spPr>
          <a:xfrm>
            <a:off x="3970341" y="0"/>
            <a:ext cx="3038475" cy="465138"/>
          </a:xfrm>
          <a:prstGeom prst="rect">
            <a:avLst/>
          </a:prstGeom>
        </p:spPr>
        <p:txBody>
          <a:bodyPr vert="horz" lIns="91427" tIns="45714" rIns="91427" bIns="45714" rtlCol="0"/>
          <a:lstStyle>
            <a:lvl1pPr algn="r">
              <a:defRPr sz="1200"/>
            </a:lvl1pPr>
          </a:lstStyle>
          <a:p>
            <a:fld id="{647939AB-E4D3-44F9-9C92-A30726C59F0B}" type="datetimeFigureOut">
              <a:rPr lang="en-US" smtClean="0"/>
              <a:t>3/26/2020</a:t>
            </a:fld>
            <a:endParaRPr lang="en-US" dirty="0"/>
          </a:p>
        </p:txBody>
      </p:sp>
      <p:sp>
        <p:nvSpPr>
          <p:cNvPr id="4" name="Footer Placeholder 3"/>
          <p:cNvSpPr>
            <a:spLocks noGrp="1"/>
          </p:cNvSpPr>
          <p:nvPr>
            <p:ph type="ftr" sz="quarter" idx="2"/>
          </p:nvPr>
        </p:nvSpPr>
        <p:spPr>
          <a:xfrm>
            <a:off x="3" y="8829675"/>
            <a:ext cx="3038475" cy="465138"/>
          </a:xfrm>
          <a:prstGeom prst="rect">
            <a:avLst/>
          </a:prstGeom>
        </p:spPr>
        <p:txBody>
          <a:bodyPr vert="horz" lIns="91427" tIns="45714" rIns="91427" bIns="457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1" y="8829675"/>
            <a:ext cx="3038475" cy="465138"/>
          </a:xfrm>
          <a:prstGeom prst="rect">
            <a:avLst/>
          </a:prstGeom>
        </p:spPr>
        <p:txBody>
          <a:bodyPr vert="horz" lIns="91427" tIns="45714" rIns="91427" bIns="45714" rtlCol="0" anchor="b"/>
          <a:lstStyle>
            <a:lvl1pPr algn="r">
              <a:defRPr sz="1200"/>
            </a:lvl1pPr>
          </a:lstStyle>
          <a:p>
            <a:fld id="{96A11BA7-D2CC-47B9-9702-4A2C325EB980}" type="slidenum">
              <a:rPr lang="en-US" smtClean="0"/>
              <a:t>‹#›</a:t>
            </a:fld>
            <a:endParaRPr lang="en-US" dirty="0"/>
          </a:p>
        </p:txBody>
      </p:sp>
    </p:spTree>
    <p:extLst>
      <p:ext uri="{BB962C8B-B14F-4D97-AF65-F5344CB8AC3E}">
        <p14:creationId xmlns:p14="http://schemas.microsoft.com/office/powerpoint/2010/main" val="4212830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49" tIns="46577" rIns="93149" bIns="46577" rtlCol="0"/>
          <a:lstStyle>
            <a:lvl1pPr algn="l">
              <a:defRPr sz="1200"/>
            </a:lvl1pPr>
          </a:lstStyle>
          <a:p>
            <a:endParaRPr lang="en-US" dirty="0"/>
          </a:p>
        </p:txBody>
      </p:sp>
      <p:sp>
        <p:nvSpPr>
          <p:cNvPr id="3" name="Date Placeholder 2"/>
          <p:cNvSpPr>
            <a:spLocks noGrp="1"/>
          </p:cNvSpPr>
          <p:nvPr>
            <p:ph type="dt" idx="1"/>
          </p:nvPr>
        </p:nvSpPr>
        <p:spPr>
          <a:xfrm>
            <a:off x="3970941" y="0"/>
            <a:ext cx="3037840" cy="464820"/>
          </a:xfrm>
          <a:prstGeom prst="rect">
            <a:avLst/>
          </a:prstGeom>
        </p:spPr>
        <p:txBody>
          <a:bodyPr vert="horz" lIns="93149" tIns="46577" rIns="93149" bIns="46577" rtlCol="0"/>
          <a:lstStyle>
            <a:lvl1pPr algn="r">
              <a:defRPr sz="1200"/>
            </a:lvl1pPr>
          </a:lstStyle>
          <a:p>
            <a:fld id="{0EE9EA42-623C-45E6-B6F5-F6541EAD83CD}" type="datetimeFigureOut">
              <a:rPr lang="en-US" smtClean="0"/>
              <a:t>3/26/2020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49" tIns="46577" rIns="93149" bIns="46577"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49" tIns="46577" rIns="93149" bIns="465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49" tIns="46577" rIns="93149" bIns="4657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1" y="8829967"/>
            <a:ext cx="3037840" cy="464820"/>
          </a:xfrm>
          <a:prstGeom prst="rect">
            <a:avLst/>
          </a:prstGeom>
        </p:spPr>
        <p:txBody>
          <a:bodyPr vert="horz" lIns="93149" tIns="46577" rIns="93149" bIns="46577" rtlCol="0" anchor="b"/>
          <a:lstStyle>
            <a:lvl1pPr algn="r">
              <a:defRPr sz="1200"/>
            </a:lvl1pPr>
          </a:lstStyle>
          <a:p>
            <a:fld id="{F1229F4D-B961-47FD-87FB-0176E65E83D7}" type="slidenum">
              <a:rPr lang="en-US" smtClean="0"/>
              <a:t>‹#›</a:t>
            </a:fld>
            <a:endParaRPr lang="en-US" dirty="0"/>
          </a:p>
        </p:txBody>
      </p:sp>
    </p:spTree>
    <p:extLst>
      <p:ext uri="{BB962C8B-B14F-4D97-AF65-F5344CB8AC3E}">
        <p14:creationId xmlns:p14="http://schemas.microsoft.com/office/powerpoint/2010/main" val="2386182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313822" y="1702425"/>
            <a:ext cx="6516356" cy="1705477"/>
          </a:xfrm>
        </p:spPr>
        <p:txBody>
          <a:bodyPr/>
          <a:lstStyle>
            <a:lvl1pPr algn="ctr">
              <a:lnSpc>
                <a:spcPct val="110000"/>
              </a:lnSpc>
              <a:defRPr sz="4400" b="1">
                <a:solidFill>
                  <a:srgbClr val="959CA2"/>
                </a:solidFill>
                <a:latin typeface="Arial"/>
                <a:cs typeface="Arial"/>
              </a:defRPr>
            </a:lvl1pPr>
          </a:lstStyle>
          <a:p>
            <a:r>
              <a:rPr lang="en-US" dirty="0"/>
              <a:t>CLICK TO EDIT MASTER TITLE STYLE</a:t>
            </a:r>
          </a:p>
        </p:txBody>
      </p:sp>
      <p:sp>
        <p:nvSpPr>
          <p:cNvPr id="3" name="Subtitle 2"/>
          <p:cNvSpPr>
            <a:spLocks noGrp="1"/>
          </p:cNvSpPr>
          <p:nvPr>
            <p:ph type="subTitle" idx="1" hasCustomPrompt="1"/>
          </p:nvPr>
        </p:nvSpPr>
        <p:spPr>
          <a:xfrm>
            <a:off x="0" y="5686601"/>
            <a:ext cx="9144000" cy="437977"/>
          </a:xfrm>
          <a:ln>
            <a:noFill/>
          </a:ln>
        </p:spPr>
        <p:txBody>
          <a:bodyPr>
            <a:normAutofit/>
          </a:bodyPr>
          <a:lstStyle>
            <a:lvl1pPr marL="0" indent="0" algn="ctr">
              <a:buNone/>
              <a:defRPr sz="1600" b="1">
                <a:solidFill>
                  <a:srgbClr val="959CA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1F0C5029-89C5-4496-A5F0-FF1EC271B570}" type="datetime1">
              <a:rPr lang="en-US" smtClean="0">
                <a:solidFill>
                  <a:prstClr val="black">
                    <a:tint val="75000"/>
                  </a:prstClr>
                </a:solidFill>
              </a:rPr>
              <a:t>3/26/2020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bwMode="auto">
          <a:xfrm>
            <a:off x="1313822" y="3411298"/>
            <a:ext cx="6516356" cy="0"/>
          </a:xfrm>
          <a:prstGeom prst="line">
            <a:avLst/>
          </a:prstGeom>
          <a:blipFill dpi="0" rotWithShape="0">
            <a:blip r:embed="rId2"/>
            <a:srcRect/>
            <a:tile tx="0" ty="0" sx="100000" sy="100000" flip="none" algn="tl"/>
          </a:blipFill>
          <a:ln w="6350" cap="flat" cmpd="sng" algn="ctr">
            <a:solidFill>
              <a:srgbClr val="CB3921"/>
            </a:solidFill>
            <a:prstDash val="solid"/>
            <a:miter lim="0"/>
            <a:headEnd type="none" w="med" len="med"/>
            <a:tailEnd type="none" w="med" len="med"/>
          </a:ln>
          <a:effectLst/>
        </p:spPr>
      </p:cxnSp>
      <p:cxnSp>
        <p:nvCxnSpPr>
          <p:cNvPr id="8" name="Straight Connector 7"/>
          <p:cNvCxnSpPr/>
          <p:nvPr userDrawn="1"/>
        </p:nvCxnSpPr>
        <p:spPr bwMode="auto">
          <a:xfrm>
            <a:off x="1313822" y="1702425"/>
            <a:ext cx="6516356" cy="1588"/>
          </a:xfrm>
          <a:prstGeom prst="line">
            <a:avLst/>
          </a:prstGeom>
          <a:blipFill dpi="0" rotWithShape="0">
            <a:blip r:embed="rId2"/>
            <a:srcRect/>
            <a:tile tx="0" ty="0" sx="100000" sy="100000" flip="none" algn="tl"/>
          </a:blipFill>
          <a:ln w="6350" cap="flat" cmpd="sng" algn="ctr">
            <a:solidFill>
              <a:srgbClr val="CB3921"/>
            </a:solidFill>
            <a:prstDash val="solid"/>
            <a:miter lim="0"/>
            <a:headEnd type="none" w="med" len="med"/>
            <a:tailEnd type="none" w="med" len="med"/>
          </a:ln>
          <a:effectLst/>
        </p:spPr>
      </p:cxnSp>
      <p:pic>
        <p:nvPicPr>
          <p:cNvPr id="19" name="Picture 18" descr="DPS 2-color logo.png"/>
          <p:cNvPicPr>
            <a:picLocks noChangeAspect="1"/>
          </p:cNvPicPr>
          <p:nvPr userDrawn="1"/>
        </p:nvPicPr>
        <p:blipFill>
          <a:blip r:embed="rId3"/>
          <a:stretch>
            <a:fillRect/>
          </a:stretch>
        </p:blipFill>
        <p:spPr>
          <a:xfrm>
            <a:off x="2802095" y="3896827"/>
            <a:ext cx="3539811" cy="1192228"/>
          </a:xfrm>
          <a:prstGeom prst="rect">
            <a:avLst/>
          </a:prstGeom>
        </p:spPr>
      </p:pic>
    </p:spTree>
    <p:extLst>
      <p:ext uri="{BB962C8B-B14F-4D97-AF65-F5344CB8AC3E}">
        <p14:creationId xmlns:p14="http://schemas.microsoft.com/office/powerpoint/2010/main" val="2383456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401DA6-8EDA-477B-9277-2EDB85C30C76}" type="datetime1">
              <a:rPr lang="en-US" smtClean="0">
                <a:solidFill>
                  <a:prstClr val="black">
                    <a:tint val="75000"/>
                  </a:prstClr>
                </a:solidFill>
              </a:rPr>
              <a:t>3/26/2020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36951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DE0E97-817A-4037-830E-8C3BAA0182EE}" type="datetime1">
              <a:rPr lang="en-US" smtClean="0">
                <a:solidFill>
                  <a:prstClr val="black">
                    <a:tint val="75000"/>
                  </a:prstClr>
                </a:solidFill>
              </a:rPr>
              <a:t>3/26/2020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65719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0439CC-0910-4AEF-B4F0-AA41CE423FF1}" type="datetime1">
              <a:rPr lang="en-US" smtClean="0">
                <a:solidFill>
                  <a:prstClr val="black">
                    <a:tint val="75000"/>
                  </a:prstClr>
                </a:solidFill>
              </a:rPr>
              <a:t>3/26/2020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16559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22144-10C9-47FD-BA77-AB5513E24958}" type="datetime1">
              <a:rPr lang="en-US" smtClean="0">
                <a:solidFill>
                  <a:prstClr val="black">
                    <a:tint val="75000"/>
                  </a:prstClr>
                </a:solidFill>
              </a:rPr>
              <a:t>3/26/2020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15078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12233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313822" y="1702425"/>
            <a:ext cx="6516356" cy="1705477"/>
          </a:xfrm>
        </p:spPr>
        <p:txBody>
          <a:bodyPr/>
          <a:lstStyle>
            <a:lvl1pPr algn="ctr">
              <a:lnSpc>
                <a:spcPct val="110000"/>
              </a:lnSpc>
              <a:defRPr sz="4400" b="1">
                <a:solidFill>
                  <a:schemeClr val="bg1"/>
                </a:solidFill>
                <a:latin typeface="Arial"/>
                <a:cs typeface="Arial"/>
              </a:defRPr>
            </a:lvl1pPr>
          </a:lstStyle>
          <a:p>
            <a:r>
              <a:rPr lang="en-US" dirty="0"/>
              <a:t>CLICK TO EDIT MASTER TITLE STYLE</a:t>
            </a:r>
          </a:p>
        </p:txBody>
      </p:sp>
      <p:sp>
        <p:nvSpPr>
          <p:cNvPr id="3" name="Subtitle 2"/>
          <p:cNvSpPr>
            <a:spLocks noGrp="1"/>
          </p:cNvSpPr>
          <p:nvPr>
            <p:ph type="subTitle" idx="1" hasCustomPrompt="1"/>
          </p:nvPr>
        </p:nvSpPr>
        <p:spPr>
          <a:xfrm>
            <a:off x="0" y="5686601"/>
            <a:ext cx="9144000" cy="437977"/>
          </a:xfrm>
          <a:ln>
            <a:noFill/>
          </a:ln>
        </p:spPr>
        <p:txBody>
          <a:bodyPr>
            <a:normAutofit/>
          </a:bodyPr>
          <a:lstStyle>
            <a:lvl1pPr marL="0" indent="0" algn="ctr">
              <a:buNone/>
              <a:defRPr sz="2000" b="1">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E22F5D0-8748-4B19-B727-4EDB37AC0E1F}" type="datetime1">
              <a:rPr lang="en-US" smtClean="0">
                <a:solidFill>
                  <a:prstClr val="black">
                    <a:tint val="75000"/>
                  </a:prstClr>
                </a:solidFill>
              </a:rPr>
              <a:t>3/26/2020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bwMode="auto">
          <a:xfrm>
            <a:off x="1313822" y="3411298"/>
            <a:ext cx="6516356" cy="0"/>
          </a:xfrm>
          <a:prstGeom prst="line">
            <a:avLst/>
          </a:prstGeom>
          <a:blipFill dpi="0" rotWithShape="0">
            <a:blip r:embed="rId2"/>
            <a:srcRect/>
            <a:tile tx="0" ty="0" sx="100000" sy="100000" flip="none" algn="tl"/>
          </a:blipFill>
          <a:ln w="6350" cap="flat" cmpd="sng" algn="ctr">
            <a:solidFill>
              <a:srgbClr val="CB3921"/>
            </a:solidFill>
            <a:prstDash val="solid"/>
            <a:miter lim="0"/>
            <a:headEnd type="none" w="med" len="med"/>
            <a:tailEnd type="none" w="med" len="med"/>
          </a:ln>
          <a:effectLst/>
        </p:spPr>
      </p:cxnSp>
      <p:cxnSp>
        <p:nvCxnSpPr>
          <p:cNvPr id="8" name="Straight Connector 7"/>
          <p:cNvCxnSpPr/>
          <p:nvPr userDrawn="1"/>
        </p:nvCxnSpPr>
        <p:spPr bwMode="auto">
          <a:xfrm>
            <a:off x="1313822" y="1702425"/>
            <a:ext cx="6516356" cy="1588"/>
          </a:xfrm>
          <a:prstGeom prst="line">
            <a:avLst/>
          </a:prstGeom>
          <a:blipFill dpi="0" rotWithShape="0">
            <a:blip r:embed="rId2"/>
            <a:srcRect/>
            <a:tile tx="0" ty="0" sx="100000" sy="100000" flip="none" algn="tl"/>
          </a:blipFill>
          <a:ln w="6350" cap="flat" cmpd="sng" algn="ctr">
            <a:solidFill>
              <a:srgbClr val="CB3921"/>
            </a:solidFill>
            <a:prstDash val="solid"/>
            <a:miter lim="0"/>
            <a:headEnd type="none" w="med" len="med"/>
            <a:tailEnd type="none" w="med" len="med"/>
          </a:ln>
          <a:effectLst/>
        </p:spPr>
      </p:cxnSp>
      <p:pic>
        <p:nvPicPr>
          <p:cNvPr id="19" name="Picture 18" descr="DPS 2-color logo.png"/>
          <p:cNvPicPr>
            <a:picLocks noChangeAspect="1"/>
          </p:cNvPicPr>
          <p:nvPr userDrawn="1"/>
        </p:nvPicPr>
        <p:blipFill>
          <a:blip r:embed="rId3"/>
          <a:stretch>
            <a:fillRect/>
          </a:stretch>
        </p:blipFill>
        <p:spPr>
          <a:xfrm>
            <a:off x="2802095" y="3896827"/>
            <a:ext cx="3539811" cy="1192228"/>
          </a:xfrm>
          <a:prstGeom prst="rect">
            <a:avLst/>
          </a:prstGeom>
        </p:spPr>
      </p:pic>
    </p:spTree>
    <p:extLst>
      <p:ext uri="{BB962C8B-B14F-4D97-AF65-F5344CB8AC3E}">
        <p14:creationId xmlns:p14="http://schemas.microsoft.com/office/powerpoint/2010/main" val="251932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1" name="Picture 10" descr="DPS 2-color Spark only.png"/>
          <p:cNvPicPr>
            <a:picLocks noChangeAspect="1"/>
          </p:cNvPicPr>
          <p:nvPr userDrawn="1"/>
        </p:nvPicPr>
        <p:blipFill>
          <a:blip r:embed="rId2">
            <a:grayscl/>
            <a:alphaModFix amt="4000"/>
          </a:blip>
          <a:stretch>
            <a:fillRect/>
          </a:stretch>
        </p:blipFill>
        <p:spPr>
          <a:xfrm>
            <a:off x="1766388" y="431134"/>
            <a:ext cx="6671416" cy="6205108"/>
          </a:xfrm>
          <a:prstGeom prst="rect">
            <a:avLst/>
          </a:prstGeom>
        </p:spPr>
      </p:pic>
      <p:sp>
        <p:nvSpPr>
          <p:cNvPr id="2" name="Title 1"/>
          <p:cNvSpPr>
            <a:spLocks noGrp="1"/>
          </p:cNvSpPr>
          <p:nvPr>
            <p:ph type="title" hasCustomPrompt="1"/>
          </p:nvPr>
        </p:nvSpPr>
        <p:spPr>
          <a:xfrm>
            <a:off x="1667564" y="274638"/>
            <a:ext cx="7019235" cy="1143000"/>
          </a:xfrm>
        </p:spPr>
        <p:txBody>
          <a:bodyPr>
            <a:noAutofit/>
          </a:bodyPr>
          <a:lstStyle>
            <a:lvl1pPr algn="l">
              <a:defRPr sz="3600" b="1">
                <a:solidFill>
                  <a:srgbClr val="3E6078"/>
                </a:solidFill>
                <a:latin typeface="Arial"/>
                <a:cs typeface="Arial"/>
              </a:defRPr>
            </a:lvl1pPr>
          </a:lstStyle>
          <a:p>
            <a:r>
              <a:rPr lang="en-US" dirty="0"/>
              <a:t>CLICK TO EDIT MASTER TITLE</a:t>
            </a:r>
          </a:p>
        </p:txBody>
      </p:sp>
      <p:sp>
        <p:nvSpPr>
          <p:cNvPr id="3" name="Content Placeholder 2"/>
          <p:cNvSpPr>
            <a:spLocks noGrp="1"/>
          </p:cNvSpPr>
          <p:nvPr>
            <p:ph idx="1"/>
          </p:nvPr>
        </p:nvSpPr>
        <p:spPr>
          <a:xfrm>
            <a:off x="317507" y="1829914"/>
            <a:ext cx="8369292" cy="4278155"/>
          </a:xfrm>
        </p:spPr>
        <p:txBody>
          <a:bodyPr>
            <a:normAutofit/>
          </a:bodyPr>
          <a:lstStyle>
            <a:lvl1pPr>
              <a:defRPr sz="2800">
                <a:solidFill>
                  <a:srgbClr val="304D65"/>
                </a:solidFill>
                <a:latin typeface="Arial"/>
                <a:cs typeface="Arial"/>
              </a:defRPr>
            </a:lvl1pPr>
            <a:lvl2pPr marL="800100" indent="-342900">
              <a:buFont typeface="Lucida Grande"/>
              <a:buChar char="&gt;"/>
              <a:defRPr sz="2400">
                <a:solidFill>
                  <a:srgbClr val="959CA2"/>
                </a:solidFill>
                <a:latin typeface="Arial"/>
                <a:cs typeface="Arial"/>
              </a:defRPr>
            </a:lvl2pPr>
            <a:lvl3pPr marL="1138238" indent="-223838">
              <a:buFont typeface="Lucida Grande"/>
              <a:buChar char="&gt;"/>
              <a:defRPr sz="2000">
                <a:solidFill>
                  <a:srgbClr val="959CA2"/>
                </a:solidFill>
                <a:latin typeface="Arial"/>
                <a:cs typeface="Arial"/>
              </a:defRPr>
            </a:lvl3pPr>
            <a:lvl4pPr marL="1371600" indent="0">
              <a:buNone/>
              <a:defRPr sz="1800">
                <a:latin typeface="Arial"/>
                <a:cs typeface="Arial"/>
              </a:defRPr>
            </a:lvl4pPr>
            <a:lvl5pPr marL="1828800" indent="0">
              <a:buNone/>
              <a:defRPr sz="1800">
                <a:latin typeface="Arial"/>
                <a:cs typeface="Arial"/>
              </a:defRPr>
            </a:lvl5p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10"/>
          </p:nvPr>
        </p:nvSpPr>
        <p:spPr/>
        <p:txBody>
          <a:bodyPr/>
          <a:lstStyle/>
          <a:p>
            <a:fld id="{41460891-8EB0-4DCD-A33F-64480D438BCB}" type="datetime1">
              <a:rPr lang="en-US" smtClean="0">
                <a:solidFill>
                  <a:prstClr val="black">
                    <a:tint val="75000"/>
                  </a:prstClr>
                </a:solidFill>
              </a:rPr>
              <a:t>3/26/2020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dirty="0">
              <a:solidFill>
                <a:prstClr val="black">
                  <a:tint val="75000"/>
                </a:prstClr>
              </a:solidFill>
            </a:endParaRP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3948" y="261538"/>
            <a:ext cx="966578" cy="1338662"/>
          </a:xfrm>
          <a:prstGeom prst="rect">
            <a:avLst/>
          </a:prstGeom>
        </p:spPr>
      </p:pic>
      <p:cxnSp>
        <p:nvCxnSpPr>
          <p:cNvPr id="10" name="Straight Connector 9"/>
          <p:cNvCxnSpPr/>
          <p:nvPr userDrawn="1"/>
        </p:nvCxnSpPr>
        <p:spPr>
          <a:xfrm>
            <a:off x="1667564" y="1600200"/>
            <a:ext cx="7019236" cy="0"/>
          </a:xfrm>
          <a:prstGeom prst="line">
            <a:avLst/>
          </a:prstGeom>
          <a:ln>
            <a:solidFill>
              <a:srgbClr val="CB392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1118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CB382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94119" y="2348405"/>
            <a:ext cx="6034505" cy="1362075"/>
          </a:xfrm>
        </p:spPr>
        <p:txBody>
          <a:bodyPr anchor="t"/>
          <a:lstStyle>
            <a:lvl1pPr algn="l">
              <a:defRPr sz="4000" b="1" cap="all">
                <a:solidFill>
                  <a:schemeClr val="bg1"/>
                </a:solidFill>
                <a:latin typeface="Arial"/>
                <a:cs typeface="Arial"/>
              </a:defRPr>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B7EF49CB-5148-4818-ADD0-ABF111646039}" type="datetime1">
              <a:rPr lang="en-US" smtClean="0">
                <a:solidFill>
                  <a:prstClr val="black">
                    <a:tint val="75000"/>
                  </a:prstClr>
                </a:solidFill>
              </a:rPr>
              <a:t>3/26/2020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bwMode="auto">
          <a:xfrm flipV="1">
            <a:off x="1777854" y="364983"/>
            <a:ext cx="1" cy="5991367"/>
          </a:xfrm>
          <a:prstGeom prst="line">
            <a:avLst/>
          </a:prstGeom>
          <a:blipFill dpi="0" rotWithShape="0">
            <a:blip r:embed="rId2"/>
            <a:srcRect/>
            <a:tile tx="0" ty="0" sx="100000" sy="100000" flip="none" algn="tl"/>
          </a:blipFill>
          <a:ln w="6350" cap="flat" cmpd="sng" algn="ctr">
            <a:solidFill>
              <a:schemeClr val="bg1"/>
            </a:solidFill>
            <a:prstDash val="solid"/>
            <a:miter lim="0"/>
            <a:headEnd type="none" w="med" len="med"/>
            <a:tailEnd type="none" w="med" len="med"/>
          </a:ln>
          <a:effectLst/>
        </p:spPr>
      </p:cxn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3762" y="2176299"/>
            <a:ext cx="1222011" cy="1692424"/>
          </a:xfrm>
          <a:prstGeom prst="rect">
            <a:avLst/>
          </a:prstGeom>
        </p:spPr>
      </p:pic>
    </p:spTree>
    <p:extLst>
      <p:ext uri="{BB962C8B-B14F-4D97-AF65-F5344CB8AC3E}">
        <p14:creationId xmlns:p14="http://schemas.microsoft.com/office/powerpoint/2010/main" val="356612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rgbClr val="12233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94119" y="2348405"/>
            <a:ext cx="6034505" cy="1362075"/>
          </a:xfrm>
        </p:spPr>
        <p:txBody>
          <a:bodyPr anchor="t"/>
          <a:lstStyle>
            <a:lvl1pPr algn="l">
              <a:defRPr sz="4000" b="1" cap="all">
                <a:solidFill>
                  <a:schemeClr val="bg1"/>
                </a:solidFill>
                <a:latin typeface="Arial"/>
                <a:cs typeface="Arial"/>
              </a:defRPr>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80C1AD85-91A7-4733-9063-B6B9FD6DDDAE}" type="datetime1">
              <a:rPr lang="en-US" smtClean="0">
                <a:solidFill>
                  <a:prstClr val="black">
                    <a:tint val="75000"/>
                  </a:prstClr>
                </a:solidFill>
              </a:rPr>
              <a:t>3/26/2020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bwMode="auto">
          <a:xfrm flipV="1">
            <a:off x="1777854" y="364983"/>
            <a:ext cx="1" cy="5991367"/>
          </a:xfrm>
          <a:prstGeom prst="line">
            <a:avLst/>
          </a:prstGeom>
          <a:blipFill dpi="0" rotWithShape="0">
            <a:blip r:embed="rId2"/>
            <a:srcRect/>
            <a:tile tx="0" ty="0" sx="100000" sy="100000" flip="none" algn="tl"/>
          </a:blipFill>
          <a:ln w="6350" cap="flat" cmpd="sng" algn="ctr">
            <a:solidFill>
              <a:schemeClr val="bg1"/>
            </a:solidFill>
            <a:prstDash val="solid"/>
            <a:miter lim="0"/>
            <a:headEnd type="none" w="med" len="med"/>
            <a:tailEnd type="none" w="med" len="med"/>
          </a:ln>
          <a:effectLst/>
        </p:spPr>
      </p:cxn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3762" y="2176299"/>
            <a:ext cx="1222011" cy="1692424"/>
          </a:xfrm>
          <a:prstGeom prst="rect">
            <a:avLst/>
          </a:prstGeom>
        </p:spPr>
      </p:pic>
    </p:spTree>
    <p:extLst>
      <p:ext uri="{BB962C8B-B14F-4D97-AF65-F5344CB8AC3E}">
        <p14:creationId xmlns:p14="http://schemas.microsoft.com/office/powerpoint/2010/main" val="932045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93400" y="274638"/>
            <a:ext cx="6964203" cy="1143000"/>
          </a:xfrm>
        </p:spPr>
        <p:txBody>
          <a:bodyPr/>
          <a:lstStyle>
            <a:lvl1pPr>
              <a:defRPr>
                <a:solidFill>
                  <a:srgbClr val="3E6078"/>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856B980F-D8D4-4004-B696-AF26F8EEBCFB}" type="datetime1">
              <a:rPr lang="en-US" smtClean="0">
                <a:solidFill>
                  <a:prstClr val="black">
                    <a:tint val="75000"/>
                  </a:prstClr>
                </a:solidFill>
              </a:rPr>
              <a:t>3/26/2020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bwMode="auto">
          <a:xfrm flipV="1">
            <a:off x="1333846" y="274638"/>
            <a:ext cx="1026" cy="6307275"/>
          </a:xfrm>
          <a:prstGeom prst="line">
            <a:avLst/>
          </a:prstGeom>
          <a:blipFill dpi="0" rotWithShape="0">
            <a:blip r:embed="rId2"/>
            <a:srcRect/>
            <a:tile tx="0" ty="0" sx="100000" sy="100000" flip="none" algn="tl"/>
          </a:blipFill>
          <a:ln w="6350" cap="flat" cmpd="sng" algn="ctr">
            <a:solidFill>
              <a:srgbClr val="CB3921"/>
            </a:solidFill>
            <a:prstDash val="solid"/>
            <a:miter lim="0"/>
            <a:headEnd type="none" w="med" len="med"/>
            <a:tailEnd type="none" w="med" len="med"/>
          </a:ln>
          <a:effectLst/>
        </p:spPr>
      </p:cxnSp>
      <p:pic>
        <p:nvPicPr>
          <p:cNvPr id="8" name="Picture 7" descr="DPS 2-color Spark only.png"/>
          <p:cNvPicPr>
            <a:picLocks noChangeAspect="1"/>
          </p:cNvPicPr>
          <p:nvPr userDrawn="1"/>
        </p:nvPicPr>
        <p:blipFill>
          <a:blip r:embed="rId3">
            <a:grayscl/>
            <a:alphaModFix amt="4000"/>
          </a:blip>
          <a:stretch>
            <a:fillRect/>
          </a:stretch>
        </p:blipFill>
        <p:spPr>
          <a:xfrm>
            <a:off x="1766388" y="431134"/>
            <a:ext cx="6671416" cy="6205108"/>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13948" y="2271025"/>
            <a:ext cx="966578" cy="1338662"/>
          </a:xfrm>
          <a:prstGeom prst="rect">
            <a:avLst/>
          </a:prstGeom>
        </p:spPr>
      </p:pic>
    </p:spTree>
    <p:extLst>
      <p:ext uri="{BB962C8B-B14F-4D97-AF65-F5344CB8AC3E}">
        <p14:creationId xmlns:p14="http://schemas.microsoft.com/office/powerpoint/2010/main" val="197413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5" name="Date Placeholder 4"/>
          <p:cNvSpPr>
            <a:spLocks noGrp="1"/>
          </p:cNvSpPr>
          <p:nvPr>
            <p:ph type="dt" sz="half" idx="10"/>
          </p:nvPr>
        </p:nvSpPr>
        <p:spPr/>
        <p:txBody>
          <a:bodyPr/>
          <a:lstStyle/>
          <a:p>
            <a:fld id="{7915FBE7-004F-4003-BC80-EACABF38A4CE}" type="datetime1">
              <a:rPr lang="en-US" smtClean="0">
                <a:solidFill>
                  <a:prstClr val="black">
                    <a:tint val="75000"/>
                  </a:prstClr>
                </a:solidFill>
              </a:rPr>
              <a:t>3/26/2020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6149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1A80560-DAE3-434E-9352-7B0697030652}" type="datetime1">
              <a:rPr lang="en-US" smtClean="0">
                <a:solidFill>
                  <a:prstClr val="black">
                    <a:tint val="75000"/>
                  </a:prstClr>
                </a:solidFill>
              </a:rPr>
              <a:t>3/26/2020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78225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3FB17-3CD0-4CD2-8D92-3B93D0FD8E25}" type="datetime1">
              <a:rPr lang="en-US" smtClean="0">
                <a:solidFill>
                  <a:prstClr val="black">
                    <a:tint val="75000"/>
                  </a:prstClr>
                </a:solidFill>
              </a:rPr>
              <a:t>3/26/2020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dirty="0">
              <a:solidFill>
                <a:prstClr val="black">
                  <a:tint val="75000"/>
                </a:prstClr>
              </a:solidFill>
            </a:endParaRPr>
          </a:p>
        </p:txBody>
      </p:sp>
      <p:pic>
        <p:nvPicPr>
          <p:cNvPr id="5" name="Picture 4" descr="DPS 2-color Spark only.png"/>
          <p:cNvPicPr>
            <a:picLocks noChangeAspect="1"/>
          </p:cNvPicPr>
          <p:nvPr userDrawn="1"/>
        </p:nvPicPr>
        <p:blipFill>
          <a:blip r:embed="rId2">
            <a:grayscl/>
            <a:alphaModFix amt="4000"/>
          </a:blip>
          <a:stretch>
            <a:fillRect/>
          </a:stretch>
        </p:blipFill>
        <p:spPr>
          <a:xfrm>
            <a:off x="1766388" y="431134"/>
            <a:ext cx="6671416" cy="6205108"/>
          </a:xfrm>
          <a:prstGeom prst="rect">
            <a:avLst/>
          </a:prstGeom>
        </p:spPr>
      </p:pic>
    </p:spTree>
    <p:extLst>
      <p:ext uri="{BB962C8B-B14F-4D97-AF65-F5344CB8AC3E}">
        <p14:creationId xmlns:p14="http://schemas.microsoft.com/office/powerpoint/2010/main" val="332593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FEE8C53A-E87F-4ACA-B1EA-290A9671F599}" type="datetime1">
              <a:rPr lang="en-US" smtClean="0">
                <a:solidFill>
                  <a:prstClr val="black">
                    <a:tint val="75000"/>
                  </a:prstClr>
                </a:solidFill>
              </a:rPr>
              <a:t>3/26/2020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835E07E0-D057-874C-9C3F-62FEA534DAD8}"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14173427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457200" rtl="0" eaLnBrk="1" latinLnBrk="0" hangingPunct="1">
        <a:spcBef>
          <a:spcPct val="0"/>
        </a:spcBef>
        <a:buNone/>
        <a:defRPr sz="3600" b="1" kern="1200">
          <a:solidFill>
            <a:srgbClr val="3E6078"/>
          </a:solidFill>
          <a:latin typeface="Arial"/>
          <a:ea typeface="+mj-ea"/>
          <a:cs typeface="Arial"/>
        </a:defRPr>
      </a:lvl1pPr>
    </p:titleStyle>
    <p:bodyStyle>
      <a:lvl1pPr marL="292100" indent="-292100" algn="l" defTabSz="457200" rtl="0" eaLnBrk="1" latinLnBrk="0" hangingPunct="1">
        <a:spcBef>
          <a:spcPct val="20000"/>
        </a:spcBef>
        <a:buFont typeface="Arial"/>
        <a:buChar char="•"/>
        <a:defRPr sz="3200" kern="1200">
          <a:solidFill>
            <a:srgbClr val="304D65"/>
          </a:solidFill>
          <a:latin typeface="Arial"/>
          <a:ea typeface="+mn-ea"/>
          <a:cs typeface="Arial"/>
        </a:defRPr>
      </a:lvl1pPr>
      <a:lvl2pPr marL="627063" indent="-287338" algn="l" defTabSz="457200" rtl="0" eaLnBrk="1" latinLnBrk="0" hangingPunct="1">
        <a:spcBef>
          <a:spcPct val="20000"/>
        </a:spcBef>
        <a:buFont typeface="Lucida Grande"/>
        <a:buChar char="&gt;"/>
        <a:defRPr sz="2800" kern="1200">
          <a:solidFill>
            <a:srgbClr val="959CA2"/>
          </a:solidFill>
          <a:latin typeface="Arial"/>
          <a:ea typeface="+mn-ea"/>
          <a:cs typeface="Arial"/>
        </a:defRPr>
      </a:lvl2pPr>
      <a:lvl3pPr marL="1022350" indent="-223838" algn="l" defTabSz="457200" rtl="0" eaLnBrk="1" latinLnBrk="0" hangingPunct="1">
        <a:spcBef>
          <a:spcPct val="20000"/>
        </a:spcBef>
        <a:buFont typeface="Lucida Grande"/>
        <a:buChar char="&gt;"/>
        <a:tabLst/>
        <a:defRPr sz="2400" kern="1200">
          <a:solidFill>
            <a:srgbClr val="959CA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81000" y="2057400"/>
            <a:ext cx="8382000" cy="1600200"/>
          </a:xfrm>
          <a:prstGeom prst="rect">
            <a:avLst/>
          </a:prstGeom>
        </p:spPr>
        <p:txBody>
          <a:bodyPr vert="horz" wrap="square" lIns="91440" tIns="45720" rIns="91440" bIns="45720" numCol="1" rtlCol="0" anchor="ctr" anchorCtr="0" compatLnSpc="1">
            <a:prstTxWarp prst="textNoShape">
              <a:avLst/>
            </a:prstTxWarp>
            <a:normAutofit fontScale="25000" lnSpcReduction="20000"/>
          </a:bodyPr>
          <a:lstStyle>
            <a:lvl1pPr algn="l" defTabSz="914400" rtl="0" eaLnBrk="1" latinLnBrk="0" hangingPunct="1">
              <a:spcBef>
                <a:spcPct val="0"/>
              </a:spcBef>
              <a:buNone/>
              <a:defRPr sz="3600" b="1" kern="1200">
                <a:solidFill>
                  <a:srgbClr val="FF0000"/>
                </a:solidFill>
                <a:effectLst>
                  <a:outerShdw blurRad="38100" dist="38100" dir="2700000" algn="tl">
                    <a:srgbClr val="000000">
                      <a:alpha val="43137"/>
                    </a:srgbClr>
                  </a:outerShdw>
                </a:effectLst>
                <a:latin typeface="+mj-lt"/>
                <a:ea typeface="+mj-ea"/>
                <a:cs typeface="+mj-cs"/>
              </a:defRPr>
            </a:lvl1pPr>
          </a:lstStyle>
          <a:p>
            <a:pPr algn="ctr">
              <a:defRPr/>
            </a:pPr>
            <a:br>
              <a:rPr lang="en-US" sz="3900" dirty="0">
                <a:solidFill>
                  <a:schemeClr val="tx2"/>
                </a:solidFill>
                <a:effectLst>
                  <a:outerShdw blurRad="38100" dist="38100" dir="2700000" algn="tl">
                    <a:srgbClr val="C0C0C0"/>
                  </a:outerShdw>
                </a:effectLst>
              </a:rPr>
            </a:br>
            <a:br>
              <a:rPr lang="en-US" sz="3900" dirty="0">
                <a:solidFill>
                  <a:schemeClr val="tx2"/>
                </a:solidFill>
                <a:effectLst>
                  <a:outerShdw blurRad="38100" dist="38100" dir="2700000" algn="tl">
                    <a:srgbClr val="C0C0C0"/>
                  </a:outerShdw>
                </a:effectLst>
              </a:rPr>
            </a:br>
            <a:endParaRPr lang="en-US" sz="17600" dirty="0">
              <a:solidFill>
                <a:schemeClr val="tx2"/>
              </a:solidFill>
              <a:effectLst/>
            </a:endParaRPr>
          </a:p>
          <a:p>
            <a:pPr algn="ctr">
              <a:defRPr/>
            </a:pPr>
            <a:r>
              <a:rPr lang="en-US" sz="17600" dirty="0">
                <a:solidFill>
                  <a:schemeClr val="tx2"/>
                </a:solidFill>
                <a:effectLst/>
              </a:rPr>
              <a:t>Superintendent’s Proposed Budget</a:t>
            </a:r>
            <a:br>
              <a:rPr lang="en-US" sz="4900" dirty="0">
                <a:solidFill>
                  <a:schemeClr val="tx2"/>
                </a:solidFill>
                <a:effectLst>
                  <a:outerShdw blurRad="38100" dist="38100" dir="2700000" algn="tl">
                    <a:srgbClr val="C0C0C0"/>
                  </a:outerShdw>
                </a:effectLst>
              </a:rPr>
            </a:br>
            <a:br>
              <a:rPr lang="en-US" sz="4000" dirty="0">
                <a:solidFill>
                  <a:schemeClr val="tx2"/>
                </a:solidFill>
                <a:effectLst>
                  <a:outerShdw blurRad="38100" dist="38100" dir="2700000" algn="tl">
                    <a:srgbClr val="C0C0C0"/>
                  </a:outerShdw>
                </a:effectLst>
              </a:rPr>
            </a:br>
            <a:endParaRPr lang="en-US" sz="4000" dirty="0">
              <a:solidFill>
                <a:schemeClr val="tx2"/>
              </a:solidFill>
              <a:effectLst>
                <a:outerShdw blurRad="38100" dist="38100" dir="2700000" algn="tl">
                  <a:srgbClr val="C0C0C0"/>
                </a:outerShdw>
              </a:effectLst>
            </a:endParaRPr>
          </a:p>
          <a:p>
            <a:pPr algn="ctr">
              <a:defRPr/>
            </a:pPr>
            <a:endParaRPr lang="en-US" sz="4000" dirty="0">
              <a:solidFill>
                <a:schemeClr val="tx2"/>
              </a:solidFill>
              <a:effectLst>
                <a:outerShdw blurRad="38100" dist="38100" dir="2700000" algn="tl">
                  <a:srgbClr val="C0C0C0"/>
                </a:outerShdw>
              </a:effectLst>
            </a:endParaRPr>
          </a:p>
          <a:p>
            <a:pPr algn="ctr">
              <a:defRPr/>
            </a:pPr>
            <a:endParaRPr lang="en-US" sz="4000" dirty="0">
              <a:solidFill>
                <a:schemeClr val="tx2"/>
              </a:solidFill>
              <a:effectLst>
                <a:outerShdw blurRad="38100" dist="38100" dir="2700000" algn="tl">
                  <a:srgbClr val="C0C0C0"/>
                </a:outerShdw>
              </a:effectLst>
            </a:endParaRPr>
          </a:p>
          <a:p>
            <a:pPr algn="ctr">
              <a:defRPr/>
            </a:pPr>
            <a:r>
              <a:rPr lang="en-US" sz="4000" dirty="0">
                <a:solidFill>
                  <a:schemeClr val="tx2"/>
                </a:solidFill>
                <a:effectLst>
                  <a:outerShdw blurRad="38100" dist="38100" dir="2700000" algn="tl">
                    <a:srgbClr val="C0C0C0"/>
                  </a:outerShdw>
                </a:effectLst>
              </a:rPr>
              <a:t> </a:t>
            </a:r>
          </a:p>
          <a:p>
            <a:pPr algn="ctr">
              <a:defRPr/>
            </a:pPr>
            <a:endParaRPr lang="en-US" sz="4000" dirty="0">
              <a:solidFill>
                <a:schemeClr val="tx2"/>
              </a:solidFill>
              <a:effectLst>
                <a:outerShdw blurRad="38100" dist="38100" dir="2700000" algn="tl">
                  <a:srgbClr val="C0C0C0"/>
                </a:outerShdw>
              </a:effectLst>
            </a:endParaRPr>
          </a:p>
          <a:p>
            <a:pPr algn="ctr">
              <a:defRPr/>
            </a:pPr>
            <a:br>
              <a:rPr lang="en-US" sz="3900" dirty="0">
                <a:solidFill>
                  <a:schemeClr val="tx2"/>
                </a:solidFill>
                <a:effectLst>
                  <a:outerShdw blurRad="38100" dist="38100" dir="2700000" algn="tl">
                    <a:srgbClr val="C0C0C0"/>
                  </a:outerShdw>
                </a:effectLst>
              </a:rPr>
            </a:br>
            <a:br>
              <a:rPr lang="en-US" sz="3900" dirty="0">
                <a:solidFill>
                  <a:schemeClr val="tx2"/>
                </a:solidFill>
                <a:effectLst>
                  <a:outerShdw blurRad="38100" dist="38100" dir="2700000" algn="tl">
                    <a:srgbClr val="C0C0C0"/>
                  </a:outerShdw>
                </a:effectLst>
              </a:rPr>
            </a:br>
            <a:endParaRPr lang="en-US" sz="2900" b="0" dirty="0">
              <a:solidFill>
                <a:schemeClr val="tx2"/>
              </a:solidFill>
              <a:effectLst>
                <a:outerShdw blurRad="38100" dist="38100" dir="2700000" algn="tl">
                  <a:srgbClr val="C0C0C0"/>
                </a:outerShdw>
              </a:effectLst>
            </a:endParaRPr>
          </a:p>
        </p:txBody>
      </p:sp>
      <p:cxnSp>
        <p:nvCxnSpPr>
          <p:cNvPr id="5" name="Straight Connector 4"/>
          <p:cNvCxnSpPr/>
          <p:nvPr/>
        </p:nvCxnSpPr>
        <p:spPr>
          <a:xfrm>
            <a:off x="3886200" y="3886200"/>
            <a:ext cx="0" cy="0"/>
          </a:xfrm>
          <a:prstGeom prst="line">
            <a:avLst/>
          </a:prstGeom>
          <a:ln w="317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ubtitle 7"/>
          <p:cNvSpPr>
            <a:spLocks noGrp="1"/>
          </p:cNvSpPr>
          <p:nvPr>
            <p:ph type="subTitle" idx="1"/>
          </p:nvPr>
        </p:nvSpPr>
        <p:spPr/>
        <p:txBody>
          <a:bodyPr/>
          <a:lstStyle/>
          <a:p>
            <a:r>
              <a:rPr lang="en-US" dirty="0"/>
              <a:t>March 26, 2020</a:t>
            </a:r>
          </a:p>
        </p:txBody>
      </p:sp>
    </p:spTree>
    <p:extLst>
      <p:ext uri="{BB962C8B-B14F-4D97-AF65-F5344CB8AC3E}">
        <p14:creationId xmlns:p14="http://schemas.microsoft.com/office/powerpoint/2010/main" val="1781819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Questions</a:t>
            </a:r>
          </a:p>
        </p:txBody>
      </p:sp>
      <p:sp>
        <p:nvSpPr>
          <p:cNvPr id="3" name="Slide Number Placeholder 2"/>
          <p:cNvSpPr>
            <a:spLocks noGrp="1"/>
          </p:cNvSpPr>
          <p:nvPr>
            <p:ph type="sldNum" sz="quarter" idx="12"/>
          </p:nvPr>
        </p:nvSpPr>
        <p:spPr/>
        <p:txBody>
          <a:bodyPr/>
          <a:lstStyle/>
          <a:p>
            <a:fld id="{835E07E0-D057-874C-9C3F-62FEA534DAD8}"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238052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6E187-3D7A-4986-9D2E-DBCB60CC8071}"/>
              </a:ext>
            </a:extLst>
          </p:cNvPr>
          <p:cNvSpPr>
            <a:spLocks noGrp="1"/>
          </p:cNvSpPr>
          <p:nvPr>
            <p:ph type="title"/>
          </p:nvPr>
        </p:nvSpPr>
        <p:spPr/>
        <p:txBody>
          <a:bodyPr/>
          <a:lstStyle/>
          <a:p>
            <a:pPr algn="ctr"/>
            <a:r>
              <a:rPr lang="en-US" dirty="0">
                <a:latin typeface="+mn-lt"/>
              </a:rPr>
              <a:t>Budget Planning in a Pandemic</a:t>
            </a:r>
          </a:p>
        </p:txBody>
      </p:sp>
      <p:sp>
        <p:nvSpPr>
          <p:cNvPr id="3" name="Slide Number Placeholder 2">
            <a:extLst>
              <a:ext uri="{FF2B5EF4-FFF2-40B4-BE49-F238E27FC236}">
                <a16:creationId xmlns:a16="http://schemas.microsoft.com/office/drawing/2014/main" id="{AE472714-B9FE-40EA-8D1C-22050F3401FE}"/>
              </a:ext>
            </a:extLst>
          </p:cNvPr>
          <p:cNvSpPr>
            <a:spLocks noGrp="1"/>
          </p:cNvSpPr>
          <p:nvPr>
            <p:ph type="sldNum" sz="quarter" idx="12"/>
          </p:nvPr>
        </p:nvSpPr>
        <p:spPr/>
        <p:txBody>
          <a:bodyPr/>
          <a:lstStyle/>
          <a:p>
            <a:fld id="{835E07E0-D057-874C-9C3F-62FEA534DAD8}" type="slidenum">
              <a:rPr lang="en-US" smtClean="0">
                <a:solidFill>
                  <a:prstClr val="black">
                    <a:tint val="75000"/>
                  </a:prstClr>
                </a:solidFill>
              </a:rPr>
              <a:pPr/>
              <a:t>2</a:t>
            </a:fld>
            <a:endParaRPr lang="en-US" dirty="0">
              <a:solidFill>
                <a:prstClr val="black">
                  <a:tint val="75000"/>
                </a:prstClr>
              </a:solidFill>
            </a:endParaRPr>
          </a:p>
        </p:txBody>
      </p:sp>
      <p:sp>
        <p:nvSpPr>
          <p:cNvPr id="4" name="Content Placeholder 3">
            <a:extLst>
              <a:ext uri="{FF2B5EF4-FFF2-40B4-BE49-F238E27FC236}">
                <a16:creationId xmlns:a16="http://schemas.microsoft.com/office/drawing/2014/main" id="{BD1DA4B2-AED4-427D-8718-120014F882BC}"/>
              </a:ext>
            </a:extLst>
          </p:cNvPr>
          <p:cNvSpPr txBox="1">
            <a:spLocks/>
          </p:cNvSpPr>
          <p:nvPr/>
        </p:nvSpPr>
        <p:spPr>
          <a:xfrm>
            <a:off x="1638437" y="1295400"/>
            <a:ext cx="7074127" cy="5060950"/>
          </a:xfrm>
          <a:prstGeom prst="rect">
            <a:avLst/>
          </a:prstGeom>
        </p:spPr>
        <p:txBody>
          <a:bodyPr>
            <a:normAutofit/>
          </a:bodyPr>
          <a:lstStyle>
            <a:lvl1pPr marL="292100" indent="-292100" algn="l" defTabSz="457200" rtl="0" eaLnBrk="1" latinLnBrk="0" hangingPunct="1">
              <a:spcBef>
                <a:spcPct val="20000"/>
              </a:spcBef>
              <a:buFont typeface="Arial"/>
              <a:buChar char="•"/>
              <a:defRPr sz="3200" kern="1200">
                <a:solidFill>
                  <a:srgbClr val="304D65"/>
                </a:solidFill>
                <a:latin typeface="Arial"/>
                <a:ea typeface="+mn-ea"/>
                <a:cs typeface="Arial"/>
              </a:defRPr>
            </a:lvl1pPr>
            <a:lvl2pPr marL="627063" indent="-287338" algn="l" defTabSz="457200" rtl="0" eaLnBrk="1" latinLnBrk="0" hangingPunct="1">
              <a:spcBef>
                <a:spcPct val="20000"/>
              </a:spcBef>
              <a:buFont typeface="Lucida Grande"/>
              <a:buChar char="&gt;"/>
              <a:defRPr sz="2800" kern="1200">
                <a:solidFill>
                  <a:srgbClr val="959CA2"/>
                </a:solidFill>
                <a:latin typeface="Arial"/>
                <a:ea typeface="+mn-ea"/>
                <a:cs typeface="Arial"/>
              </a:defRPr>
            </a:lvl2pPr>
            <a:lvl3pPr marL="1022350" indent="-223838" algn="l" defTabSz="457200" rtl="0" eaLnBrk="1" latinLnBrk="0" hangingPunct="1">
              <a:spcBef>
                <a:spcPct val="20000"/>
              </a:spcBef>
              <a:buFont typeface="Lucida Grande"/>
              <a:buChar char="&gt;"/>
              <a:tabLst/>
              <a:defRPr sz="2400" kern="1200">
                <a:solidFill>
                  <a:srgbClr val="959CA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buFont typeface="Wingdings" panose="05000000000000000000" pitchFamily="2" charset="2"/>
              <a:buChar char="§"/>
            </a:pPr>
            <a:r>
              <a:rPr lang="en-US" sz="2000" dirty="0">
                <a:solidFill>
                  <a:schemeClr val="tx2">
                    <a:lumMod val="75000"/>
                  </a:schemeClr>
                </a:solidFill>
                <a:latin typeface="+mn-lt"/>
              </a:rPr>
              <a:t>The </a:t>
            </a:r>
            <a:r>
              <a:rPr lang="en-US" sz="2000" b="1" dirty="0">
                <a:solidFill>
                  <a:schemeClr val="tx2">
                    <a:lumMod val="75000"/>
                  </a:schemeClr>
                </a:solidFill>
                <a:latin typeface="+mn-lt"/>
              </a:rPr>
              <a:t>FY 2020-21 DPS budget was developed prior to the COVID-19 pandemic and will change as we learn more</a:t>
            </a:r>
            <a:r>
              <a:rPr lang="en-US" sz="2000" dirty="0">
                <a:solidFill>
                  <a:schemeClr val="tx2">
                    <a:lumMod val="75000"/>
                  </a:schemeClr>
                </a:solidFill>
                <a:latin typeface="+mn-lt"/>
              </a:rPr>
              <a:t> about how the Federal, state, and county government will respond to the crisis and continue to support K-12 educational services amidst the near certainty of a painful recession. </a:t>
            </a:r>
            <a:br>
              <a:rPr lang="en-US" sz="1800" dirty="0">
                <a:solidFill>
                  <a:schemeClr val="tx2">
                    <a:lumMod val="75000"/>
                  </a:schemeClr>
                </a:solidFill>
                <a:latin typeface="+mn-lt"/>
              </a:rPr>
            </a:br>
            <a:endParaRPr lang="en-US" sz="1800" dirty="0">
              <a:solidFill>
                <a:schemeClr val="tx2">
                  <a:lumMod val="75000"/>
                </a:schemeClr>
              </a:solidFill>
              <a:latin typeface="+mn-lt"/>
            </a:endParaRPr>
          </a:p>
          <a:p>
            <a:pPr>
              <a:spcBef>
                <a:spcPts val="1200"/>
              </a:spcBef>
              <a:buFont typeface="Wingdings" panose="05000000000000000000" pitchFamily="2" charset="2"/>
              <a:buChar char="§"/>
            </a:pPr>
            <a:r>
              <a:rPr lang="en-US" sz="2000" dirty="0">
                <a:solidFill>
                  <a:schemeClr val="tx2">
                    <a:lumMod val="75000"/>
                  </a:schemeClr>
                </a:solidFill>
                <a:latin typeface="+mn-lt"/>
              </a:rPr>
              <a:t>Most needs in the local budget request result from </a:t>
            </a:r>
            <a:r>
              <a:rPr lang="en-US" sz="2000" b="1" dirty="0">
                <a:solidFill>
                  <a:schemeClr val="tx2">
                    <a:lumMod val="75000"/>
                  </a:schemeClr>
                </a:solidFill>
                <a:latin typeface="+mn-lt"/>
              </a:rPr>
              <a:t>inadequate state funding that never recovered from the Great Recession in 2009</a:t>
            </a:r>
            <a:r>
              <a:rPr lang="en-US" sz="2000" dirty="0">
                <a:solidFill>
                  <a:schemeClr val="tx2">
                    <a:lumMod val="75000"/>
                  </a:schemeClr>
                </a:solidFill>
                <a:latin typeface="+mn-lt"/>
              </a:rPr>
              <a:t>.</a:t>
            </a:r>
          </a:p>
          <a:p>
            <a:pPr lvl="1">
              <a:spcBef>
                <a:spcPts val="1200"/>
              </a:spcBef>
              <a:buFont typeface="Wingdings" panose="05000000000000000000" pitchFamily="2" charset="2"/>
              <a:buChar char="Ø"/>
            </a:pPr>
            <a:r>
              <a:rPr lang="en-US" sz="1800" dirty="0">
                <a:solidFill>
                  <a:schemeClr val="tx2">
                    <a:lumMod val="75000"/>
                  </a:schemeClr>
                </a:solidFill>
                <a:latin typeface="+mn-lt"/>
              </a:rPr>
              <a:t>State education funding remains 6% below pre-recession levels.</a:t>
            </a:r>
          </a:p>
          <a:p>
            <a:pPr lvl="1">
              <a:spcBef>
                <a:spcPts val="1200"/>
              </a:spcBef>
              <a:buFont typeface="Wingdings" panose="05000000000000000000" pitchFamily="2" charset="2"/>
              <a:buChar char="Ø"/>
            </a:pPr>
            <a:r>
              <a:rPr lang="en-US" sz="1800" dirty="0">
                <a:solidFill>
                  <a:schemeClr val="tx2">
                    <a:lumMod val="75000"/>
                  </a:schemeClr>
                </a:solidFill>
                <a:latin typeface="+mn-lt"/>
              </a:rPr>
              <a:t>Currently, DPS receives $19M less per year than in 2009 due to cuts in standard state allotments for things like classroom teachers, instructional assistants, and classroom supplies. </a:t>
            </a:r>
          </a:p>
          <a:p>
            <a:pPr lvl="1">
              <a:spcBef>
                <a:spcPts val="1200"/>
              </a:spcBef>
              <a:buFont typeface="Wingdings" panose="05000000000000000000" pitchFamily="2" charset="2"/>
              <a:buChar char="Ø"/>
            </a:pPr>
            <a:r>
              <a:rPr lang="en-US" sz="1800" dirty="0">
                <a:solidFill>
                  <a:schemeClr val="tx2">
                    <a:lumMod val="75000"/>
                  </a:schemeClr>
                </a:solidFill>
                <a:latin typeface="+mn-lt"/>
              </a:rPr>
              <a:t>In the absence of adequate state funding, strong local support is required for DPS to maintain high levels of service for all students. </a:t>
            </a:r>
          </a:p>
          <a:p>
            <a:pPr>
              <a:spcBef>
                <a:spcPts val="1200"/>
              </a:spcBef>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p:txBody>
      </p:sp>
    </p:spTree>
    <p:extLst>
      <p:ext uri="{BB962C8B-B14F-4D97-AF65-F5344CB8AC3E}">
        <p14:creationId xmlns:p14="http://schemas.microsoft.com/office/powerpoint/2010/main" val="1282675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6E187-3D7A-4986-9D2E-DBCB60CC8071}"/>
              </a:ext>
            </a:extLst>
          </p:cNvPr>
          <p:cNvSpPr>
            <a:spLocks noGrp="1"/>
          </p:cNvSpPr>
          <p:nvPr>
            <p:ph type="title"/>
          </p:nvPr>
        </p:nvSpPr>
        <p:spPr/>
        <p:txBody>
          <a:bodyPr/>
          <a:lstStyle/>
          <a:p>
            <a:pPr algn="ctr"/>
            <a:r>
              <a:rPr lang="en-US" dirty="0">
                <a:latin typeface="+mn-lt"/>
              </a:rPr>
              <a:t>Pre-existing Budget Uncertainty</a:t>
            </a:r>
          </a:p>
        </p:txBody>
      </p:sp>
      <p:sp>
        <p:nvSpPr>
          <p:cNvPr id="3" name="Slide Number Placeholder 2">
            <a:extLst>
              <a:ext uri="{FF2B5EF4-FFF2-40B4-BE49-F238E27FC236}">
                <a16:creationId xmlns:a16="http://schemas.microsoft.com/office/drawing/2014/main" id="{AE472714-B9FE-40EA-8D1C-22050F3401FE}"/>
              </a:ext>
            </a:extLst>
          </p:cNvPr>
          <p:cNvSpPr>
            <a:spLocks noGrp="1"/>
          </p:cNvSpPr>
          <p:nvPr>
            <p:ph type="sldNum" sz="quarter" idx="12"/>
          </p:nvPr>
        </p:nvSpPr>
        <p:spPr/>
        <p:txBody>
          <a:bodyPr/>
          <a:lstStyle/>
          <a:p>
            <a:fld id="{835E07E0-D057-874C-9C3F-62FEA534DAD8}" type="slidenum">
              <a:rPr lang="en-US" smtClean="0">
                <a:solidFill>
                  <a:prstClr val="black">
                    <a:tint val="75000"/>
                  </a:prstClr>
                </a:solidFill>
              </a:rPr>
              <a:pPr/>
              <a:t>3</a:t>
            </a:fld>
            <a:endParaRPr lang="en-US" dirty="0">
              <a:solidFill>
                <a:prstClr val="black">
                  <a:tint val="75000"/>
                </a:prstClr>
              </a:solidFill>
            </a:endParaRPr>
          </a:p>
        </p:txBody>
      </p:sp>
      <p:sp>
        <p:nvSpPr>
          <p:cNvPr id="4" name="Content Placeholder 3">
            <a:extLst>
              <a:ext uri="{FF2B5EF4-FFF2-40B4-BE49-F238E27FC236}">
                <a16:creationId xmlns:a16="http://schemas.microsoft.com/office/drawing/2014/main" id="{BD1DA4B2-AED4-427D-8718-120014F882BC}"/>
              </a:ext>
            </a:extLst>
          </p:cNvPr>
          <p:cNvSpPr txBox="1">
            <a:spLocks/>
          </p:cNvSpPr>
          <p:nvPr/>
        </p:nvSpPr>
        <p:spPr>
          <a:xfrm>
            <a:off x="1656824" y="1295400"/>
            <a:ext cx="7074127" cy="5181600"/>
          </a:xfrm>
          <a:prstGeom prst="rect">
            <a:avLst/>
          </a:prstGeom>
        </p:spPr>
        <p:txBody>
          <a:bodyPr>
            <a:normAutofit fontScale="70000" lnSpcReduction="20000"/>
          </a:bodyPr>
          <a:lstStyle>
            <a:lvl1pPr marL="292100" indent="-292100" algn="l" defTabSz="457200" rtl="0" eaLnBrk="1" latinLnBrk="0" hangingPunct="1">
              <a:spcBef>
                <a:spcPct val="20000"/>
              </a:spcBef>
              <a:buFont typeface="Arial"/>
              <a:buChar char="•"/>
              <a:defRPr sz="3200" kern="1200">
                <a:solidFill>
                  <a:srgbClr val="304D65"/>
                </a:solidFill>
                <a:latin typeface="Arial"/>
                <a:ea typeface="+mn-ea"/>
                <a:cs typeface="Arial"/>
              </a:defRPr>
            </a:lvl1pPr>
            <a:lvl2pPr marL="627063" indent="-287338" algn="l" defTabSz="457200" rtl="0" eaLnBrk="1" latinLnBrk="0" hangingPunct="1">
              <a:spcBef>
                <a:spcPct val="20000"/>
              </a:spcBef>
              <a:buFont typeface="Lucida Grande"/>
              <a:buChar char="&gt;"/>
              <a:defRPr sz="2800" kern="1200">
                <a:solidFill>
                  <a:srgbClr val="959CA2"/>
                </a:solidFill>
                <a:latin typeface="Arial"/>
                <a:ea typeface="+mn-ea"/>
                <a:cs typeface="Arial"/>
              </a:defRPr>
            </a:lvl2pPr>
            <a:lvl3pPr marL="1022350" indent="-223838" algn="l" defTabSz="457200" rtl="0" eaLnBrk="1" latinLnBrk="0" hangingPunct="1">
              <a:spcBef>
                <a:spcPct val="20000"/>
              </a:spcBef>
              <a:buFont typeface="Lucida Grande"/>
              <a:buChar char="&gt;"/>
              <a:tabLst/>
              <a:defRPr sz="2400" kern="1200">
                <a:solidFill>
                  <a:srgbClr val="959CA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buFont typeface="Wingdings" panose="05000000000000000000" pitchFamily="2" charset="2"/>
              <a:buChar char="§"/>
            </a:pPr>
            <a:r>
              <a:rPr lang="en-US" sz="2900" dirty="0">
                <a:solidFill>
                  <a:schemeClr val="tx2">
                    <a:lumMod val="75000"/>
                  </a:schemeClr>
                </a:solidFill>
                <a:latin typeface="+mn-lt"/>
              </a:rPr>
              <a:t>Prior to the COVID-19 pandemic, </a:t>
            </a:r>
            <a:r>
              <a:rPr lang="en-US" sz="2900" b="1" dirty="0">
                <a:solidFill>
                  <a:schemeClr val="tx2">
                    <a:lumMod val="75000"/>
                  </a:schemeClr>
                </a:solidFill>
                <a:latin typeface="+mn-lt"/>
              </a:rPr>
              <a:t>North Carolina school districts were already experiencing severe economic uncertainty due to the absence of a state budget for the current fiscal year.</a:t>
            </a:r>
          </a:p>
          <a:p>
            <a:pPr lvl="1">
              <a:spcBef>
                <a:spcPts val="1200"/>
              </a:spcBef>
              <a:buFont typeface="Wingdings" panose="05000000000000000000" pitchFamily="2" charset="2"/>
              <a:buChar char="Ø"/>
            </a:pPr>
            <a:r>
              <a:rPr lang="en-US" sz="2100" dirty="0">
                <a:solidFill>
                  <a:schemeClr val="tx2">
                    <a:lumMod val="75000"/>
                  </a:schemeClr>
                </a:solidFill>
                <a:latin typeface="+mn-lt"/>
              </a:rPr>
              <a:t>For the first time in modern history, the North Carolina General Assembly did not pass a full budget for the current fiscal year. </a:t>
            </a:r>
          </a:p>
          <a:p>
            <a:pPr lvl="1">
              <a:spcBef>
                <a:spcPts val="1200"/>
              </a:spcBef>
              <a:buFont typeface="Wingdings" panose="05000000000000000000" pitchFamily="2" charset="2"/>
              <a:buChar char="Ø"/>
            </a:pPr>
            <a:r>
              <a:rPr lang="en-US" sz="2100" dirty="0">
                <a:solidFill>
                  <a:schemeClr val="tx2">
                    <a:lumMod val="75000"/>
                  </a:schemeClr>
                </a:solidFill>
                <a:latin typeface="+mn-lt"/>
              </a:rPr>
              <a:t>Consequently, DPS received no additional state money to provide any classified staff (such as instructional assistants, bus drivers, cafeteria workers, and custodians) with pay increases for FY 19-20.</a:t>
            </a:r>
          </a:p>
          <a:p>
            <a:pPr lvl="1">
              <a:spcBef>
                <a:spcPts val="1200"/>
              </a:spcBef>
              <a:buFont typeface="Wingdings" panose="05000000000000000000" pitchFamily="2" charset="2"/>
              <a:buChar char="Ø"/>
            </a:pPr>
            <a:r>
              <a:rPr lang="en-US" sz="2100" dirty="0">
                <a:solidFill>
                  <a:schemeClr val="tx2">
                    <a:lumMod val="75000"/>
                  </a:schemeClr>
                </a:solidFill>
                <a:latin typeface="+mn-lt"/>
              </a:rPr>
              <a:t>DPS utilized all available local funds to provide a pay raise to classified employees starting in December.  As most classified employees are state-funded, local funds were inadequate to provide 12 months of salary increases.</a:t>
            </a:r>
          </a:p>
          <a:p>
            <a:pPr lvl="1">
              <a:spcBef>
                <a:spcPts val="1200"/>
              </a:spcBef>
              <a:buFont typeface="Wingdings" panose="05000000000000000000" pitchFamily="2" charset="2"/>
              <a:buChar char="Ø"/>
            </a:pPr>
            <a:r>
              <a:rPr lang="en-US" sz="2100" dirty="0">
                <a:solidFill>
                  <a:schemeClr val="tx2">
                    <a:lumMod val="75000"/>
                  </a:schemeClr>
                </a:solidFill>
                <a:latin typeface="+mn-lt"/>
              </a:rPr>
              <a:t>If the state does not pass budget increases next, additional local funds are still required to sustain 12 months of classified salary increases in FY 2020-21.</a:t>
            </a:r>
            <a:br>
              <a:rPr lang="en-US" sz="2100" dirty="0">
                <a:solidFill>
                  <a:schemeClr val="tx2">
                    <a:lumMod val="75000"/>
                  </a:schemeClr>
                </a:solidFill>
                <a:latin typeface="+mn-lt"/>
              </a:rPr>
            </a:br>
            <a:endParaRPr lang="en-US" sz="2100" dirty="0">
              <a:solidFill>
                <a:schemeClr val="tx2">
                  <a:lumMod val="75000"/>
                </a:schemeClr>
              </a:solidFill>
              <a:latin typeface="+mn-lt"/>
            </a:endParaRPr>
          </a:p>
          <a:p>
            <a:pPr>
              <a:spcBef>
                <a:spcPts val="1200"/>
              </a:spcBef>
              <a:buFont typeface="Wingdings" panose="05000000000000000000" pitchFamily="2" charset="2"/>
              <a:buChar char="§"/>
            </a:pPr>
            <a:r>
              <a:rPr lang="en-US" sz="2600" b="1" dirty="0">
                <a:solidFill>
                  <a:schemeClr val="tx2">
                    <a:lumMod val="75000"/>
                  </a:schemeClr>
                </a:solidFill>
                <a:latin typeface="+mn-lt"/>
              </a:rPr>
              <a:t>Priorities have shifted </a:t>
            </a:r>
            <a:r>
              <a:rPr lang="en-US" sz="2600" dirty="0">
                <a:solidFill>
                  <a:schemeClr val="tx2">
                    <a:lumMod val="75000"/>
                  </a:schemeClr>
                </a:solidFill>
                <a:latin typeface="+mn-lt"/>
              </a:rPr>
              <a:t>for districts from passage of a full budget for the current year, to advocating the General Assembly and Department of Public Instruction on </a:t>
            </a:r>
            <a:r>
              <a:rPr lang="en-US" sz="2600" b="1" dirty="0">
                <a:solidFill>
                  <a:schemeClr val="tx2">
                    <a:lumMod val="75000"/>
                  </a:schemeClr>
                </a:solidFill>
                <a:latin typeface="+mn-lt"/>
              </a:rPr>
              <a:t>clear payroll guidelines for the remainder of the year, particularly for employees with little or no sick or annual leave balance who cannot perform their job duties remotely</a:t>
            </a:r>
            <a:r>
              <a:rPr lang="en-US" sz="2600" dirty="0">
                <a:solidFill>
                  <a:schemeClr val="tx2">
                    <a:lumMod val="75000"/>
                  </a:schemeClr>
                </a:solidFill>
                <a:latin typeface="+mn-lt"/>
              </a:rPr>
              <a:t>.</a:t>
            </a:r>
            <a:br>
              <a:rPr lang="en-US" sz="1800" dirty="0">
                <a:solidFill>
                  <a:schemeClr val="tx2">
                    <a:lumMod val="75000"/>
                  </a:schemeClr>
                </a:solidFill>
                <a:latin typeface="+mn-lt"/>
              </a:rPr>
            </a:b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p:txBody>
      </p:sp>
    </p:spTree>
    <p:extLst>
      <p:ext uri="{BB962C8B-B14F-4D97-AF65-F5344CB8AC3E}">
        <p14:creationId xmlns:p14="http://schemas.microsoft.com/office/powerpoint/2010/main" val="159400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6E187-3D7A-4986-9D2E-DBCB60CC8071}"/>
              </a:ext>
            </a:extLst>
          </p:cNvPr>
          <p:cNvSpPr>
            <a:spLocks noGrp="1"/>
          </p:cNvSpPr>
          <p:nvPr>
            <p:ph type="title"/>
          </p:nvPr>
        </p:nvSpPr>
        <p:spPr/>
        <p:txBody>
          <a:bodyPr/>
          <a:lstStyle/>
          <a:p>
            <a:pPr algn="ctr"/>
            <a:r>
              <a:rPr lang="en-US" dirty="0">
                <a:latin typeface="+mn-lt"/>
              </a:rPr>
              <a:t>Budget Request Components</a:t>
            </a:r>
          </a:p>
        </p:txBody>
      </p:sp>
      <p:sp>
        <p:nvSpPr>
          <p:cNvPr id="3" name="Slide Number Placeholder 2">
            <a:extLst>
              <a:ext uri="{FF2B5EF4-FFF2-40B4-BE49-F238E27FC236}">
                <a16:creationId xmlns:a16="http://schemas.microsoft.com/office/drawing/2014/main" id="{AE472714-B9FE-40EA-8D1C-22050F3401FE}"/>
              </a:ext>
            </a:extLst>
          </p:cNvPr>
          <p:cNvSpPr>
            <a:spLocks noGrp="1"/>
          </p:cNvSpPr>
          <p:nvPr>
            <p:ph type="sldNum" sz="quarter" idx="12"/>
          </p:nvPr>
        </p:nvSpPr>
        <p:spPr/>
        <p:txBody>
          <a:bodyPr/>
          <a:lstStyle/>
          <a:p>
            <a:fld id="{835E07E0-D057-874C-9C3F-62FEA534DAD8}" type="slidenum">
              <a:rPr lang="en-US" smtClean="0">
                <a:solidFill>
                  <a:prstClr val="black">
                    <a:tint val="75000"/>
                  </a:prstClr>
                </a:solidFill>
              </a:rPr>
              <a:pPr/>
              <a:t>4</a:t>
            </a:fld>
            <a:endParaRPr lang="en-US" dirty="0">
              <a:solidFill>
                <a:prstClr val="black">
                  <a:tint val="75000"/>
                </a:prstClr>
              </a:solidFill>
            </a:endParaRPr>
          </a:p>
        </p:txBody>
      </p:sp>
      <p:sp>
        <p:nvSpPr>
          <p:cNvPr id="4" name="Content Placeholder 3">
            <a:extLst>
              <a:ext uri="{FF2B5EF4-FFF2-40B4-BE49-F238E27FC236}">
                <a16:creationId xmlns:a16="http://schemas.microsoft.com/office/drawing/2014/main" id="{BD1DA4B2-AED4-427D-8718-120014F882BC}"/>
              </a:ext>
            </a:extLst>
          </p:cNvPr>
          <p:cNvSpPr txBox="1">
            <a:spLocks/>
          </p:cNvSpPr>
          <p:nvPr/>
        </p:nvSpPr>
        <p:spPr>
          <a:xfrm>
            <a:off x="1656824" y="1295400"/>
            <a:ext cx="7074127" cy="5060950"/>
          </a:xfrm>
          <a:prstGeom prst="rect">
            <a:avLst/>
          </a:prstGeom>
        </p:spPr>
        <p:txBody>
          <a:bodyPr>
            <a:normAutofit fontScale="62500" lnSpcReduction="20000"/>
          </a:bodyPr>
          <a:lstStyle>
            <a:lvl1pPr marL="292100" indent="-292100" algn="l" defTabSz="457200" rtl="0" eaLnBrk="1" latinLnBrk="0" hangingPunct="1">
              <a:spcBef>
                <a:spcPct val="20000"/>
              </a:spcBef>
              <a:buFont typeface="Arial"/>
              <a:buChar char="•"/>
              <a:defRPr sz="3200" kern="1200">
                <a:solidFill>
                  <a:srgbClr val="304D65"/>
                </a:solidFill>
                <a:latin typeface="Arial"/>
                <a:ea typeface="+mn-ea"/>
                <a:cs typeface="Arial"/>
              </a:defRPr>
            </a:lvl1pPr>
            <a:lvl2pPr marL="627063" indent="-287338" algn="l" defTabSz="457200" rtl="0" eaLnBrk="1" latinLnBrk="0" hangingPunct="1">
              <a:spcBef>
                <a:spcPct val="20000"/>
              </a:spcBef>
              <a:buFont typeface="Lucida Grande"/>
              <a:buChar char="&gt;"/>
              <a:defRPr sz="2800" kern="1200">
                <a:solidFill>
                  <a:srgbClr val="959CA2"/>
                </a:solidFill>
                <a:latin typeface="Arial"/>
                <a:ea typeface="+mn-ea"/>
                <a:cs typeface="Arial"/>
              </a:defRPr>
            </a:lvl2pPr>
            <a:lvl3pPr marL="1022350" indent="-223838" algn="l" defTabSz="457200" rtl="0" eaLnBrk="1" latinLnBrk="0" hangingPunct="1">
              <a:spcBef>
                <a:spcPct val="20000"/>
              </a:spcBef>
              <a:buFont typeface="Lucida Grande"/>
              <a:buChar char="&gt;"/>
              <a:tabLst/>
              <a:defRPr sz="2400" kern="1200">
                <a:solidFill>
                  <a:srgbClr val="959CA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buFont typeface="Wingdings" panose="05000000000000000000" pitchFamily="2" charset="2"/>
              <a:buChar char="§"/>
            </a:pPr>
            <a:r>
              <a:rPr lang="en-US" sz="4500" dirty="0">
                <a:solidFill>
                  <a:schemeClr val="tx2">
                    <a:lumMod val="75000"/>
                  </a:schemeClr>
                </a:solidFill>
                <a:latin typeface="+mn-lt"/>
              </a:rPr>
              <a:t>The Superintendent’s Proposed Budget for the 2020-21 Fiscal Year includes requested additional funds for:</a:t>
            </a:r>
          </a:p>
          <a:p>
            <a:pPr lvl="1">
              <a:spcBef>
                <a:spcPts val="1200"/>
              </a:spcBef>
              <a:buFont typeface="Wingdings" panose="05000000000000000000" pitchFamily="2" charset="2"/>
              <a:buChar char="Ø"/>
            </a:pPr>
            <a:r>
              <a:rPr lang="en-US" sz="3600" dirty="0">
                <a:solidFill>
                  <a:schemeClr val="tx2">
                    <a:lumMod val="75000"/>
                  </a:schemeClr>
                </a:solidFill>
                <a:latin typeface="+mn-lt"/>
              </a:rPr>
              <a:t>Anticipated salary and benefit cost increases for certified and classified employees.</a:t>
            </a:r>
          </a:p>
          <a:p>
            <a:pPr lvl="1">
              <a:spcBef>
                <a:spcPts val="1200"/>
              </a:spcBef>
              <a:buFont typeface="Wingdings" panose="05000000000000000000" pitchFamily="2" charset="2"/>
              <a:buChar char="Ø"/>
            </a:pPr>
            <a:r>
              <a:rPr lang="en-US" sz="3600" dirty="0">
                <a:solidFill>
                  <a:schemeClr val="tx2">
                    <a:lumMod val="75000"/>
                  </a:schemeClr>
                </a:solidFill>
                <a:latin typeface="+mn-lt"/>
              </a:rPr>
              <a:t>Enrollment growth adjustments to maintain service levels for a growing student population.</a:t>
            </a:r>
          </a:p>
          <a:p>
            <a:pPr lvl="1">
              <a:spcBef>
                <a:spcPts val="1200"/>
              </a:spcBef>
              <a:buFont typeface="Wingdings" panose="05000000000000000000" pitchFamily="2" charset="2"/>
              <a:buChar char="Ø"/>
            </a:pPr>
            <a:r>
              <a:rPr lang="en-US" sz="3600" dirty="0">
                <a:solidFill>
                  <a:schemeClr val="tx2">
                    <a:lumMod val="75000"/>
                  </a:schemeClr>
                </a:solidFill>
                <a:latin typeface="+mn-lt"/>
              </a:rPr>
              <a:t>Fixed cost increases for utilities and insurance. </a:t>
            </a:r>
          </a:p>
          <a:p>
            <a:pPr lvl="1">
              <a:spcBef>
                <a:spcPts val="1200"/>
              </a:spcBef>
              <a:buFont typeface="Wingdings" panose="05000000000000000000" pitchFamily="2" charset="2"/>
              <a:buChar char="Ø"/>
            </a:pPr>
            <a:r>
              <a:rPr lang="en-US" sz="3600" dirty="0">
                <a:solidFill>
                  <a:schemeClr val="tx2">
                    <a:lumMod val="75000"/>
                  </a:schemeClr>
                </a:solidFill>
                <a:latin typeface="+mn-lt"/>
              </a:rPr>
              <a:t>Staffing requirements for Students with Disabilities and English Learners that the state will not support due to arbitrary funding caps.</a:t>
            </a:r>
          </a:p>
          <a:p>
            <a:pPr lvl="1">
              <a:spcBef>
                <a:spcPts val="1200"/>
              </a:spcBef>
              <a:buFont typeface="Wingdings" panose="05000000000000000000" pitchFamily="2" charset="2"/>
              <a:buChar char="Ø"/>
            </a:pPr>
            <a:endParaRPr lang="en-US" sz="4600" dirty="0">
              <a:solidFill>
                <a:schemeClr val="tx2">
                  <a:lumMod val="75000"/>
                </a:schemeClr>
              </a:solidFill>
              <a:latin typeface="+mn-lt"/>
            </a:endParaRPr>
          </a:p>
          <a:p>
            <a:pPr marL="0" indent="0">
              <a:spcBef>
                <a:spcPts val="1200"/>
              </a:spcBef>
              <a:buNone/>
            </a:pPr>
            <a:br>
              <a:rPr lang="en-US" sz="1800" dirty="0">
                <a:solidFill>
                  <a:schemeClr val="tx2">
                    <a:lumMod val="75000"/>
                  </a:schemeClr>
                </a:solidFill>
                <a:latin typeface="+mn-lt"/>
              </a:rPr>
            </a:b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p:txBody>
      </p:sp>
    </p:spTree>
    <p:extLst>
      <p:ext uri="{BB962C8B-B14F-4D97-AF65-F5344CB8AC3E}">
        <p14:creationId xmlns:p14="http://schemas.microsoft.com/office/powerpoint/2010/main" val="2912546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400" y="274638"/>
            <a:ext cx="7074127" cy="1020762"/>
          </a:xfrm>
        </p:spPr>
        <p:txBody>
          <a:bodyPr/>
          <a:lstStyle/>
          <a:p>
            <a:pPr algn="ctr"/>
            <a:r>
              <a:rPr lang="en-US" sz="2000" dirty="0">
                <a:latin typeface="+mn-lt"/>
              </a:rPr>
              <a:t>Durham K-12 Enrollment Projected at 40,553 for FY20-21</a:t>
            </a:r>
            <a:br>
              <a:rPr lang="en-US" sz="2400" dirty="0">
                <a:latin typeface="+mn-lt"/>
              </a:rPr>
            </a:br>
            <a:r>
              <a:rPr lang="en-US" sz="1600" dirty="0">
                <a:latin typeface="+mn-lt"/>
              </a:rPr>
              <a:t>Additional local funds required to support enrollment growth</a:t>
            </a:r>
          </a:p>
        </p:txBody>
      </p:sp>
      <p:sp>
        <p:nvSpPr>
          <p:cNvPr id="8" name="Content Placeholder 3"/>
          <p:cNvSpPr txBox="1">
            <a:spLocks/>
          </p:cNvSpPr>
          <p:nvPr/>
        </p:nvSpPr>
        <p:spPr>
          <a:xfrm>
            <a:off x="1572863" y="4499079"/>
            <a:ext cx="7194664" cy="2284894"/>
          </a:xfrm>
          <a:prstGeom prst="rect">
            <a:avLst/>
          </a:prstGeom>
        </p:spPr>
        <p:txBody>
          <a:bodyPr>
            <a:normAutofit fontScale="70000" lnSpcReduction="20000"/>
          </a:bodyPr>
          <a:lstStyle>
            <a:lvl1pPr marL="292100" indent="-292100" algn="l" defTabSz="457200" rtl="0" eaLnBrk="1" latinLnBrk="0" hangingPunct="1">
              <a:spcBef>
                <a:spcPct val="20000"/>
              </a:spcBef>
              <a:buFont typeface="Arial"/>
              <a:buChar char="•"/>
              <a:defRPr sz="3200" kern="1200">
                <a:solidFill>
                  <a:srgbClr val="304D65"/>
                </a:solidFill>
                <a:latin typeface="Arial"/>
                <a:ea typeface="+mn-ea"/>
                <a:cs typeface="Arial"/>
              </a:defRPr>
            </a:lvl1pPr>
            <a:lvl2pPr marL="627063" indent="-287338" algn="l" defTabSz="457200" rtl="0" eaLnBrk="1" latinLnBrk="0" hangingPunct="1">
              <a:spcBef>
                <a:spcPct val="20000"/>
              </a:spcBef>
              <a:buFont typeface="Lucida Grande"/>
              <a:buChar char="&gt;"/>
              <a:defRPr sz="2800" kern="1200">
                <a:solidFill>
                  <a:srgbClr val="959CA2"/>
                </a:solidFill>
                <a:latin typeface="Arial"/>
                <a:ea typeface="+mn-ea"/>
                <a:cs typeface="Arial"/>
              </a:defRPr>
            </a:lvl2pPr>
            <a:lvl3pPr marL="1022350" indent="-223838" algn="l" defTabSz="457200" rtl="0" eaLnBrk="1" latinLnBrk="0" hangingPunct="1">
              <a:spcBef>
                <a:spcPct val="20000"/>
              </a:spcBef>
              <a:buFont typeface="Lucida Grande"/>
              <a:buChar char="&gt;"/>
              <a:tabLst/>
              <a:defRPr sz="2400" kern="1200">
                <a:solidFill>
                  <a:srgbClr val="959CA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buFont typeface="Wingdings" panose="05000000000000000000" pitchFamily="2" charset="2"/>
              <a:buChar char="§"/>
            </a:pPr>
            <a:r>
              <a:rPr lang="en-US" sz="2100" dirty="0">
                <a:solidFill>
                  <a:schemeClr val="tx2">
                    <a:lumMod val="75000"/>
                  </a:schemeClr>
                </a:solidFill>
                <a:latin typeface="+mn-lt"/>
              </a:rPr>
              <a:t>Nearly all DPS allotments to schools are based on student enrollment – </a:t>
            </a:r>
            <a:r>
              <a:rPr lang="en-US" sz="2100" b="1" dirty="0">
                <a:solidFill>
                  <a:schemeClr val="tx2">
                    <a:lumMod val="75000"/>
                  </a:schemeClr>
                </a:solidFill>
                <a:latin typeface="+mn-lt"/>
              </a:rPr>
              <a:t>when enrollment increases, funding must increase commensurately to maintain service levels. </a:t>
            </a:r>
          </a:p>
          <a:p>
            <a:pPr>
              <a:spcBef>
                <a:spcPts val="1200"/>
              </a:spcBef>
              <a:buFont typeface="Wingdings" panose="05000000000000000000" pitchFamily="2" charset="2"/>
              <a:buChar char="§"/>
            </a:pPr>
            <a:r>
              <a:rPr lang="en-US" sz="2100" b="1" dirty="0">
                <a:solidFill>
                  <a:schemeClr val="tx2">
                    <a:lumMod val="75000"/>
                  </a:schemeClr>
                </a:solidFill>
                <a:latin typeface="+mn-lt"/>
              </a:rPr>
              <a:t>Actual DPS &amp; charter enrollment exceeded budgeted enrollment by 761 students this year</a:t>
            </a:r>
            <a:r>
              <a:rPr lang="en-US" sz="2100" dirty="0">
                <a:solidFill>
                  <a:schemeClr val="tx2">
                    <a:lumMod val="75000"/>
                  </a:schemeClr>
                </a:solidFill>
                <a:latin typeface="+mn-lt"/>
              </a:rPr>
              <a:t>. The budget proposal for FY 2020-21 includes funding to account for the difference between the budgeted and actual enrollment. </a:t>
            </a:r>
          </a:p>
          <a:p>
            <a:pPr>
              <a:spcBef>
                <a:spcPts val="1200"/>
              </a:spcBef>
              <a:buFont typeface="Wingdings" panose="05000000000000000000" pitchFamily="2" charset="2"/>
              <a:buChar char="§"/>
            </a:pPr>
            <a:r>
              <a:rPr lang="en-US" sz="2100" dirty="0">
                <a:solidFill>
                  <a:schemeClr val="tx2">
                    <a:lumMod val="75000"/>
                  </a:schemeClr>
                </a:solidFill>
                <a:latin typeface="+mn-lt"/>
              </a:rPr>
              <a:t>If county funding is adjusted for actual enrollment gains this year, anticipated additional state funding for projected enrollment should allow us to accommodate the projected increase of 100 DPS student and 300 charter school students next year.</a:t>
            </a:r>
          </a:p>
          <a:p>
            <a:pPr>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p:txBody>
      </p:sp>
      <p:sp>
        <p:nvSpPr>
          <p:cNvPr id="4" name="Slide Number Placeholder 3"/>
          <p:cNvSpPr>
            <a:spLocks noGrp="1"/>
          </p:cNvSpPr>
          <p:nvPr>
            <p:ph type="sldNum" sz="quarter" idx="12"/>
          </p:nvPr>
        </p:nvSpPr>
        <p:spPr/>
        <p:txBody>
          <a:bodyPr/>
          <a:lstStyle/>
          <a:p>
            <a:fld id="{835E07E0-D057-874C-9C3F-62FEA534DAD8}" type="slidenum">
              <a:rPr lang="en-US" smtClean="0">
                <a:solidFill>
                  <a:prstClr val="black">
                    <a:tint val="75000"/>
                  </a:prstClr>
                </a:solidFill>
              </a:rPr>
              <a:pPr/>
              <a:t>5</a:t>
            </a:fld>
            <a:endParaRPr lang="en-US" dirty="0">
              <a:solidFill>
                <a:prstClr val="black">
                  <a:tint val="75000"/>
                </a:prstClr>
              </a:solidFill>
            </a:endParaRPr>
          </a:p>
        </p:txBody>
      </p:sp>
      <p:graphicFrame>
        <p:nvGraphicFramePr>
          <p:cNvPr id="9" name="Chart 8">
            <a:extLst>
              <a:ext uri="{FF2B5EF4-FFF2-40B4-BE49-F238E27FC236}">
                <a16:creationId xmlns:a16="http://schemas.microsoft.com/office/drawing/2014/main" id="{F677F0C3-76C2-447A-9F3A-D5CA643F5053}"/>
              </a:ext>
            </a:extLst>
          </p:cNvPr>
          <p:cNvGraphicFramePr>
            <a:graphicFrameLocks/>
          </p:cNvGraphicFramePr>
          <p:nvPr>
            <p:extLst>
              <p:ext uri="{D42A27DB-BD31-4B8C-83A1-F6EECF244321}">
                <p14:modId xmlns:p14="http://schemas.microsoft.com/office/powerpoint/2010/main" val="1107081867"/>
              </p:ext>
            </p:extLst>
          </p:nvPr>
        </p:nvGraphicFramePr>
        <p:xfrm>
          <a:off x="1581707" y="1070079"/>
          <a:ext cx="7297511"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8502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6E187-3D7A-4986-9D2E-DBCB60CC8071}"/>
              </a:ext>
            </a:extLst>
          </p:cNvPr>
          <p:cNvSpPr>
            <a:spLocks noGrp="1"/>
          </p:cNvSpPr>
          <p:nvPr>
            <p:ph type="title"/>
          </p:nvPr>
        </p:nvSpPr>
        <p:spPr/>
        <p:txBody>
          <a:bodyPr/>
          <a:lstStyle/>
          <a:p>
            <a:pPr algn="ctr"/>
            <a:r>
              <a:rPr lang="en-US" dirty="0">
                <a:latin typeface="+mn-lt"/>
              </a:rPr>
              <a:t>Revised Funding Request</a:t>
            </a:r>
          </a:p>
        </p:txBody>
      </p:sp>
      <p:sp>
        <p:nvSpPr>
          <p:cNvPr id="3" name="Slide Number Placeholder 2">
            <a:extLst>
              <a:ext uri="{FF2B5EF4-FFF2-40B4-BE49-F238E27FC236}">
                <a16:creationId xmlns:a16="http://schemas.microsoft.com/office/drawing/2014/main" id="{AE472714-B9FE-40EA-8D1C-22050F3401FE}"/>
              </a:ext>
            </a:extLst>
          </p:cNvPr>
          <p:cNvSpPr>
            <a:spLocks noGrp="1"/>
          </p:cNvSpPr>
          <p:nvPr>
            <p:ph type="sldNum" sz="quarter" idx="12"/>
          </p:nvPr>
        </p:nvSpPr>
        <p:spPr/>
        <p:txBody>
          <a:bodyPr/>
          <a:lstStyle/>
          <a:p>
            <a:fld id="{835E07E0-D057-874C-9C3F-62FEA534DAD8}" type="slidenum">
              <a:rPr lang="en-US" smtClean="0">
                <a:solidFill>
                  <a:prstClr val="black">
                    <a:tint val="75000"/>
                  </a:prstClr>
                </a:solidFill>
              </a:rPr>
              <a:pPr/>
              <a:t>6</a:t>
            </a:fld>
            <a:endParaRPr lang="en-US" dirty="0">
              <a:solidFill>
                <a:prstClr val="black">
                  <a:tint val="75000"/>
                </a:prstClr>
              </a:solidFill>
            </a:endParaRPr>
          </a:p>
        </p:txBody>
      </p:sp>
      <p:graphicFrame>
        <p:nvGraphicFramePr>
          <p:cNvPr id="5" name="Table 4">
            <a:extLst>
              <a:ext uri="{FF2B5EF4-FFF2-40B4-BE49-F238E27FC236}">
                <a16:creationId xmlns:a16="http://schemas.microsoft.com/office/drawing/2014/main" id="{D354D715-2B76-412E-A765-680B19B367F1}"/>
              </a:ext>
            </a:extLst>
          </p:cNvPr>
          <p:cNvGraphicFramePr>
            <a:graphicFrameLocks noGrp="1"/>
          </p:cNvGraphicFramePr>
          <p:nvPr>
            <p:extLst>
              <p:ext uri="{D42A27DB-BD31-4B8C-83A1-F6EECF244321}">
                <p14:modId xmlns:p14="http://schemas.microsoft.com/office/powerpoint/2010/main" val="1493055155"/>
              </p:ext>
            </p:extLst>
          </p:nvPr>
        </p:nvGraphicFramePr>
        <p:xfrm>
          <a:off x="1629057" y="1143000"/>
          <a:ext cx="7092888" cy="5118066"/>
        </p:xfrm>
        <a:graphic>
          <a:graphicData uri="http://schemas.openxmlformats.org/drawingml/2006/table">
            <a:tbl>
              <a:tblPr/>
              <a:tblGrid>
                <a:gridCol w="1512189">
                  <a:extLst>
                    <a:ext uri="{9D8B030D-6E8A-4147-A177-3AD203B41FA5}">
                      <a16:colId xmlns:a16="http://schemas.microsoft.com/office/drawing/2014/main" val="218750675"/>
                    </a:ext>
                  </a:extLst>
                </a:gridCol>
                <a:gridCol w="3792954">
                  <a:extLst>
                    <a:ext uri="{9D8B030D-6E8A-4147-A177-3AD203B41FA5}">
                      <a16:colId xmlns:a16="http://schemas.microsoft.com/office/drawing/2014/main" val="1333467801"/>
                    </a:ext>
                  </a:extLst>
                </a:gridCol>
                <a:gridCol w="993074">
                  <a:extLst>
                    <a:ext uri="{9D8B030D-6E8A-4147-A177-3AD203B41FA5}">
                      <a16:colId xmlns:a16="http://schemas.microsoft.com/office/drawing/2014/main" val="273582721"/>
                    </a:ext>
                  </a:extLst>
                </a:gridCol>
                <a:gridCol w="794671">
                  <a:extLst>
                    <a:ext uri="{9D8B030D-6E8A-4147-A177-3AD203B41FA5}">
                      <a16:colId xmlns:a16="http://schemas.microsoft.com/office/drawing/2014/main" val="1107362240"/>
                    </a:ext>
                  </a:extLst>
                </a:gridCol>
              </a:tblGrid>
              <a:tr h="200742">
                <a:tc gridSpan="3">
                  <a:txBody>
                    <a:bodyPr/>
                    <a:lstStyle/>
                    <a:p>
                      <a:pPr algn="ctr" fontAlgn="ctr"/>
                      <a:r>
                        <a:rPr lang="en-US" sz="1100" b="1" i="0" u="none" strike="noStrike" dirty="0">
                          <a:solidFill>
                            <a:srgbClr val="000000"/>
                          </a:solidFill>
                          <a:effectLst/>
                          <a:latin typeface="Calibri" panose="020F0502020204030204" pitchFamily="34" charset="0"/>
                        </a:rPr>
                        <a:t>Revised Funding Requirements for DPS and Charter Schools - FY 2020-21</a:t>
                      </a:r>
                    </a:p>
                  </a:txBody>
                  <a:tcPr marL="7721" marR="7721" marT="77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en-US" sz="900" b="0" i="0" u="none" strike="noStrike">
                          <a:solidFill>
                            <a:srgbClr val="000000"/>
                          </a:solidFill>
                          <a:effectLst/>
                          <a:latin typeface="Calibri" panose="020F0502020204030204" pitchFamily="34" charset="0"/>
                        </a:rPr>
                        <a:t> </a:t>
                      </a:r>
                    </a:p>
                  </a:txBody>
                  <a:tcPr marL="7721" marR="7721" marT="7721"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798117723"/>
                  </a:ext>
                </a:extLst>
              </a:tr>
              <a:tr h="143608">
                <a:tc>
                  <a:txBody>
                    <a:bodyPr/>
                    <a:lstStyle/>
                    <a:p>
                      <a:pPr algn="ctr" fontAlgn="ctr"/>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gridSpan="2">
                  <a:txBody>
                    <a:bodyPr/>
                    <a:lstStyle/>
                    <a:p>
                      <a:pPr algn="ctr" fontAlgn="b"/>
                      <a:r>
                        <a:rPr lang="en-US" sz="900" b="0" i="0" u="none" strike="noStrike">
                          <a:solidFill>
                            <a:srgbClr val="000000"/>
                          </a:solidFill>
                          <a:effectLst/>
                          <a:latin typeface="Calibri" panose="020F0502020204030204" pitchFamily="34" charset="0"/>
                        </a:rPr>
                        <a:t> </a:t>
                      </a:r>
                    </a:p>
                  </a:txBody>
                  <a:tcPr marL="7721" marR="7721" marT="772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ctr"/>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3384135"/>
                  </a:ext>
                </a:extLst>
              </a:tr>
              <a:tr h="162138">
                <a:tc>
                  <a:txBody>
                    <a:bodyPr/>
                    <a:lstStyle/>
                    <a:p>
                      <a:pPr algn="ctr" fontAlgn="ctr"/>
                      <a:r>
                        <a:rPr lang="en-US" sz="900" b="0" i="0" u="none" strike="noStrike">
                          <a:solidFill>
                            <a:srgbClr val="000000"/>
                          </a:solidFill>
                          <a:effectLst/>
                          <a:latin typeface="Calibri" panose="020F0502020204030204" pitchFamily="34" charset="0"/>
                        </a:rPr>
                        <a:t> </a:t>
                      </a:r>
                    </a:p>
                  </a:txBody>
                  <a:tcPr marL="7721" marR="7721" marT="7721"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dirty="0">
                          <a:solidFill>
                            <a:srgbClr val="000000"/>
                          </a:solidFill>
                          <a:effectLst/>
                          <a:latin typeface="Calibri" panose="020F0502020204030204" pitchFamily="34" charset="0"/>
                        </a:rPr>
                        <a:t>Description</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Cost</a:t>
                      </a:r>
                    </a:p>
                  </a:txBody>
                  <a:tcPr marL="7721" marR="7721"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000" b="0" i="0" u="none" strike="noStrike">
                          <a:solidFill>
                            <a:srgbClr val="000000"/>
                          </a:solidFill>
                          <a:effectLst/>
                          <a:latin typeface="Calibri" panose="020F0502020204030204" pitchFamily="34" charset="0"/>
                        </a:rPr>
                        <a:t>Calculation Key</a:t>
                      </a:r>
                    </a:p>
                  </a:txBody>
                  <a:tcPr marL="7721" marR="7721" marT="77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73420381"/>
                  </a:ext>
                </a:extLst>
              </a:tr>
              <a:tr h="154417">
                <a:tc rowSpan="8">
                  <a:txBody>
                    <a:bodyPr/>
                    <a:lstStyle/>
                    <a:p>
                      <a:pPr algn="ctr" fontAlgn="ctr"/>
                      <a:r>
                        <a:rPr lang="en-US" sz="1100" b="1" i="0" u="none" strike="noStrike" dirty="0">
                          <a:solidFill>
                            <a:srgbClr val="000000"/>
                          </a:solidFill>
                          <a:effectLst/>
                          <a:latin typeface="Calibri" panose="020F0502020204030204" pitchFamily="34" charset="0"/>
                        </a:rPr>
                        <a:t>State Mandated Salary/Benefits Costs; </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Fixed Cost Increases, and Exceptional Children and English Learner Staffing Requirements</a:t>
                      </a:r>
                    </a:p>
                  </a:txBody>
                  <a:tcPr marL="7721" marR="7721" marT="77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Calibri" panose="020F0502020204030204" pitchFamily="34" charset="0"/>
                        </a:rPr>
                        <a:t>  Certified Salary Increase (3% estimate for FY 2020-21)</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50" b="0" i="0" u="none" strike="noStrike">
                          <a:solidFill>
                            <a:srgbClr val="000000"/>
                          </a:solidFill>
                          <a:effectLst/>
                          <a:latin typeface="Calibri" panose="020F0502020204030204" pitchFamily="34" charset="0"/>
                        </a:rPr>
                        <a:t>$960,000</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7721" marR="7721" marT="772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16077283"/>
                  </a:ext>
                </a:extLst>
              </a:tr>
              <a:tr h="154417">
                <a:tc vMerge="1">
                  <a:txBody>
                    <a:bodyPr/>
                    <a:lstStyle/>
                    <a:p>
                      <a:endParaRPr lang="en-US"/>
                    </a:p>
                  </a:txBody>
                  <a:tcPr/>
                </a:tc>
                <a:tc>
                  <a:txBody>
                    <a:bodyPr/>
                    <a:lstStyle/>
                    <a:p>
                      <a:pPr algn="l" fontAlgn="ctr"/>
                      <a:r>
                        <a:rPr lang="en-US" sz="1050" b="0" i="0" u="none" strike="noStrike" dirty="0">
                          <a:solidFill>
                            <a:srgbClr val="000000"/>
                          </a:solidFill>
                          <a:effectLst/>
                          <a:latin typeface="Calibri" panose="020F0502020204030204" pitchFamily="34" charset="0"/>
                        </a:rPr>
                        <a:t>  Classified Salary Increase (2.5% estimate for FY 2020-21)</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50" b="0" i="0" u="none" strike="noStrike">
                          <a:solidFill>
                            <a:srgbClr val="000000"/>
                          </a:solidFill>
                          <a:effectLst/>
                          <a:latin typeface="Calibri" panose="020F0502020204030204" pitchFamily="34" charset="0"/>
                        </a:rPr>
                        <a:t>$750,000</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7721" marR="7721" marT="7721"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869213321"/>
                  </a:ext>
                </a:extLst>
              </a:tr>
              <a:tr h="154417">
                <a:tc vMerge="1">
                  <a:txBody>
                    <a:bodyPr/>
                    <a:lstStyle/>
                    <a:p>
                      <a:endParaRPr lang="en-US"/>
                    </a:p>
                  </a:txBody>
                  <a:tcPr/>
                </a:tc>
                <a:tc>
                  <a:txBody>
                    <a:bodyPr/>
                    <a:lstStyle/>
                    <a:p>
                      <a:pPr algn="l" fontAlgn="ctr"/>
                      <a:r>
                        <a:rPr lang="en-US" sz="1050" b="0" i="0" u="none" strike="noStrike" dirty="0">
                          <a:solidFill>
                            <a:srgbClr val="000000"/>
                          </a:solidFill>
                          <a:effectLst/>
                          <a:latin typeface="Calibri" panose="020F0502020204030204" pitchFamily="34" charset="0"/>
                        </a:rPr>
                        <a:t>  Health Insurance ($6,306 to $6,647)</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50" b="0" i="0" u="none" strike="noStrike" dirty="0">
                          <a:solidFill>
                            <a:srgbClr val="000000"/>
                          </a:solidFill>
                          <a:effectLst/>
                          <a:latin typeface="Calibri" panose="020F0502020204030204" pitchFamily="34" charset="0"/>
                        </a:rPr>
                        <a:t>$350,000</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7721" marR="7721" marT="7721"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873856610"/>
                  </a:ext>
                </a:extLst>
              </a:tr>
              <a:tr h="154417">
                <a:tc vMerge="1">
                  <a:txBody>
                    <a:bodyPr/>
                    <a:lstStyle/>
                    <a:p>
                      <a:endParaRPr lang="en-US"/>
                    </a:p>
                  </a:txBody>
                  <a:tcPr/>
                </a:tc>
                <a:tc>
                  <a:txBody>
                    <a:bodyPr/>
                    <a:lstStyle/>
                    <a:p>
                      <a:pPr algn="l" fontAlgn="ctr"/>
                      <a:r>
                        <a:rPr lang="en-US" sz="1050" b="0" i="0" u="none" strike="noStrike" dirty="0">
                          <a:solidFill>
                            <a:srgbClr val="000000"/>
                          </a:solidFill>
                          <a:effectLst/>
                          <a:latin typeface="Calibri" panose="020F0502020204030204" pitchFamily="34" charset="0"/>
                        </a:rPr>
                        <a:t>  Retirement (19.7% to 21.6%)</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50" b="0" i="0" u="none" strike="noStrike" dirty="0">
                          <a:solidFill>
                            <a:srgbClr val="000000"/>
                          </a:solidFill>
                          <a:effectLst/>
                          <a:latin typeface="Calibri" panose="020F0502020204030204" pitchFamily="34" charset="0"/>
                        </a:rPr>
                        <a:t>$1,250,000</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7721" marR="7721" marT="7721"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253903904"/>
                  </a:ext>
                </a:extLst>
              </a:tr>
              <a:tr h="154417">
                <a:tc vMerge="1">
                  <a:txBody>
                    <a:bodyPr/>
                    <a:lstStyle/>
                    <a:p>
                      <a:endParaRPr lang="en-US"/>
                    </a:p>
                  </a:txBody>
                  <a:tcPr/>
                </a:tc>
                <a:tc>
                  <a:txBody>
                    <a:bodyPr/>
                    <a:lstStyle/>
                    <a:p>
                      <a:pPr algn="l" fontAlgn="ctr"/>
                      <a:r>
                        <a:rPr lang="en-US" sz="1050" b="0" i="0" u="none" strike="noStrike" dirty="0">
                          <a:solidFill>
                            <a:srgbClr val="000000"/>
                          </a:solidFill>
                          <a:effectLst/>
                          <a:latin typeface="Calibri" panose="020F0502020204030204" pitchFamily="34" charset="0"/>
                        </a:rPr>
                        <a:t>  Utility and Insurance Increases</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50" b="0" i="0" u="none" strike="noStrike" dirty="0">
                          <a:solidFill>
                            <a:srgbClr val="000000"/>
                          </a:solidFill>
                          <a:effectLst/>
                          <a:latin typeface="Calibri" panose="020F0502020204030204" pitchFamily="34" charset="0"/>
                        </a:rPr>
                        <a:t>$500,000</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7721" marR="7721" marT="7721"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448684354"/>
                  </a:ext>
                </a:extLst>
              </a:tr>
              <a:tr h="154417">
                <a:tc vMerge="1">
                  <a:txBody>
                    <a:bodyPr/>
                    <a:lstStyle/>
                    <a:p>
                      <a:endParaRPr lang="en-US"/>
                    </a:p>
                  </a:txBody>
                  <a:tcPr/>
                </a:tc>
                <a:tc>
                  <a:txBody>
                    <a:bodyPr/>
                    <a:lstStyle/>
                    <a:p>
                      <a:pPr algn="l" fontAlgn="ctr"/>
                      <a:r>
                        <a:rPr lang="en-US" sz="1050" b="0" i="0" u="none" strike="noStrike" dirty="0">
                          <a:solidFill>
                            <a:srgbClr val="000000"/>
                          </a:solidFill>
                          <a:effectLst/>
                          <a:latin typeface="Calibri" panose="020F0502020204030204" pitchFamily="34" charset="0"/>
                        </a:rPr>
                        <a:t>  EC Staffing Requirements</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50" b="0" i="0" u="none" strike="noStrike" dirty="0">
                          <a:solidFill>
                            <a:srgbClr val="000000"/>
                          </a:solidFill>
                          <a:effectLst/>
                          <a:latin typeface="Calibri" panose="020F0502020204030204" pitchFamily="34" charset="0"/>
                        </a:rPr>
                        <a:t>$1,000,000</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7721" marR="7721" marT="7721"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953307796"/>
                  </a:ext>
                </a:extLst>
              </a:tr>
              <a:tr h="162138">
                <a:tc vMerge="1">
                  <a:txBody>
                    <a:bodyPr/>
                    <a:lstStyle/>
                    <a:p>
                      <a:endParaRPr lang="en-US"/>
                    </a:p>
                  </a:txBody>
                  <a:tcPr/>
                </a:tc>
                <a:tc>
                  <a:txBody>
                    <a:bodyPr/>
                    <a:lstStyle/>
                    <a:p>
                      <a:pPr algn="l" fontAlgn="ctr"/>
                      <a:r>
                        <a:rPr lang="en-US" sz="1050" b="0" i="0" u="none" strike="noStrike" dirty="0">
                          <a:solidFill>
                            <a:srgbClr val="000000"/>
                          </a:solidFill>
                          <a:effectLst/>
                          <a:latin typeface="Calibri" panose="020F0502020204030204" pitchFamily="34" charset="0"/>
                        </a:rPr>
                        <a:t>  Staffing Requirements to Support English Learners</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050" b="0" i="0" u="none" strike="noStrike" dirty="0">
                          <a:solidFill>
                            <a:srgbClr val="000000"/>
                          </a:solidFill>
                          <a:effectLst/>
                          <a:latin typeface="Calibri" panose="020F0502020204030204" pitchFamily="34" charset="0"/>
                        </a:rPr>
                        <a:t>$500,000</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7721" marR="7721" marT="7721"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643134"/>
                  </a:ext>
                </a:extLst>
              </a:tr>
              <a:tr h="162138">
                <a:tc vMerge="1">
                  <a:txBody>
                    <a:bodyPr/>
                    <a:lstStyle/>
                    <a:p>
                      <a:endParaRPr lang="en-US"/>
                    </a:p>
                  </a:txBody>
                  <a:tcPr/>
                </a:tc>
                <a:tc>
                  <a:txBody>
                    <a:bodyPr/>
                    <a:lstStyle/>
                    <a:p>
                      <a:pPr algn="ctr" fontAlgn="ctr"/>
                      <a:r>
                        <a:rPr lang="en-US" sz="1200" b="1" i="0" u="none" strike="noStrike" dirty="0">
                          <a:solidFill>
                            <a:srgbClr val="000000"/>
                          </a:solidFill>
                          <a:effectLst/>
                          <a:latin typeface="Calibri" panose="020F0502020204030204" pitchFamily="34" charset="0"/>
                        </a:rPr>
                        <a:t>Subtotal</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r" fontAlgn="ctr"/>
                      <a:r>
                        <a:rPr lang="en-US" sz="1200" b="1" i="0" u="none" strike="noStrike" dirty="0">
                          <a:solidFill>
                            <a:srgbClr val="000000"/>
                          </a:solidFill>
                          <a:effectLst/>
                          <a:latin typeface="Calibri" panose="020F0502020204030204" pitchFamily="34" charset="0"/>
                        </a:rPr>
                        <a:t>$5,310,000</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200" b="0" i="0" u="none" strike="noStrike" dirty="0">
                          <a:solidFill>
                            <a:srgbClr val="000000"/>
                          </a:solidFill>
                          <a:effectLst/>
                          <a:latin typeface="Calibri" panose="020F0502020204030204" pitchFamily="34" charset="0"/>
                        </a:rPr>
                        <a:t>A</a:t>
                      </a:r>
                    </a:p>
                  </a:txBody>
                  <a:tcPr marL="7721" marR="7721" marT="77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62484153"/>
                  </a:ext>
                </a:extLst>
              </a:tr>
              <a:tr h="143608">
                <a:tc>
                  <a:txBody>
                    <a:bodyPr/>
                    <a:lstStyle/>
                    <a:p>
                      <a:pPr algn="ctr" fontAlgn="ctr"/>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42377735"/>
                  </a:ext>
                </a:extLst>
              </a:tr>
              <a:tr h="162138">
                <a:tc gridSpan="2">
                  <a:txBody>
                    <a:bodyPr/>
                    <a:lstStyle/>
                    <a:p>
                      <a:pPr algn="ctr" fontAlgn="ctr"/>
                      <a:r>
                        <a:rPr lang="en-US" sz="1200" b="1" i="0" u="none" strike="noStrike" dirty="0">
                          <a:solidFill>
                            <a:srgbClr val="000000"/>
                          </a:solidFill>
                          <a:effectLst/>
                          <a:latin typeface="Calibri" panose="020F0502020204030204" pitchFamily="34" charset="0"/>
                        </a:rPr>
                        <a:t>DPS Portion of Enrollment Growth Adjustment*</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lang="en-US"/>
                    </a:p>
                  </a:txBody>
                  <a:tcPr/>
                </a:tc>
                <a:tc>
                  <a:txBody>
                    <a:bodyPr/>
                    <a:lstStyle/>
                    <a:p>
                      <a:pPr algn="r" fontAlgn="ctr"/>
                      <a:r>
                        <a:rPr lang="en-US" sz="1200" b="1" i="0" u="none" strike="noStrike" dirty="0">
                          <a:solidFill>
                            <a:srgbClr val="000000"/>
                          </a:solidFill>
                          <a:effectLst/>
                          <a:latin typeface="Calibri" panose="020F0502020204030204" pitchFamily="34" charset="0"/>
                        </a:rPr>
                        <a:t>$2,239,608</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200" b="0" i="0" u="none" strike="noStrike" dirty="0">
                          <a:solidFill>
                            <a:srgbClr val="000000"/>
                          </a:solidFill>
                          <a:effectLst/>
                          <a:latin typeface="Calibri" panose="020F0502020204030204" pitchFamily="34" charset="0"/>
                        </a:rPr>
                        <a:t>B</a:t>
                      </a:r>
                    </a:p>
                  </a:txBody>
                  <a:tcPr marL="7721" marR="7721" marT="77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26149019"/>
                  </a:ext>
                </a:extLst>
              </a:tr>
              <a:tr h="143608">
                <a:tc>
                  <a:txBody>
                    <a:bodyPr/>
                    <a:lstStyle/>
                    <a:p>
                      <a:pPr algn="ctr" fontAlgn="ctr"/>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22464468"/>
                  </a:ext>
                </a:extLst>
              </a:tr>
              <a:tr h="162138">
                <a:tc gridSpan="2">
                  <a:txBody>
                    <a:bodyPr/>
                    <a:lstStyle/>
                    <a:p>
                      <a:pPr algn="ctr" fontAlgn="ctr"/>
                      <a:r>
                        <a:rPr lang="en-US" sz="1400" b="1" i="0" u="none" strike="noStrike" dirty="0">
                          <a:solidFill>
                            <a:srgbClr val="000000"/>
                          </a:solidFill>
                          <a:effectLst/>
                          <a:latin typeface="Calibri" panose="020F0502020204030204" pitchFamily="34" charset="0"/>
                        </a:rPr>
                        <a:t>Total DPS Annual Operating Requirements </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hMerge="1">
                  <a:txBody>
                    <a:bodyPr/>
                    <a:lstStyle/>
                    <a:p>
                      <a:endParaRPr lang="en-US"/>
                    </a:p>
                  </a:txBody>
                  <a:tcPr/>
                </a:tc>
                <a:tc>
                  <a:txBody>
                    <a:bodyPr/>
                    <a:lstStyle/>
                    <a:p>
                      <a:pPr algn="r" fontAlgn="ctr"/>
                      <a:r>
                        <a:rPr lang="en-US" sz="1400" b="1" i="0" u="none" strike="noStrike" dirty="0">
                          <a:solidFill>
                            <a:srgbClr val="000000"/>
                          </a:solidFill>
                          <a:effectLst/>
                          <a:latin typeface="Calibri" panose="020F0502020204030204" pitchFamily="34" charset="0"/>
                        </a:rPr>
                        <a:t>$7,549,608</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400" b="0" i="0" u="none" strike="noStrike" dirty="0">
                          <a:solidFill>
                            <a:srgbClr val="000000"/>
                          </a:solidFill>
                          <a:effectLst/>
                          <a:latin typeface="Calibri" panose="020F0502020204030204" pitchFamily="34" charset="0"/>
                        </a:rPr>
                        <a:t>C = A + B</a:t>
                      </a:r>
                    </a:p>
                  </a:txBody>
                  <a:tcPr marL="7721" marR="7721" marT="77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2590927"/>
                  </a:ext>
                </a:extLst>
              </a:tr>
              <a:tr h="143608">
                <a:tc>
                  <a:txBody>
                    <a:bodyPr/>
                    <a:lstStyle/>
                    <a:p>
                      <a:pPr algn="ctr" fontAlgn="ctr"/>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42317485"/>
                  </a:ext>
                </a:extLst>
              </a:tr>
              <a:tr h="169859">
                <a:tc>
                  <a:txBody>
                    <a:bodyPr/>
                    <a:lstStyle/>
                    <a:p>
                      <a:pPr algn="ctr" fontAlgn="ctr"/>
                      <a:r>
                        <a:rPr lang="en-US" sz="1200" b="1" i="0" u="none" strike="noStrike" dirty="0">
                          <a:solidFill>
                            <a:srgbClr val="000000"/>
                          </a:solidFill>
                          <a:effectLst/>
                          <a:latin typeface="Calibri" panose="020F0502020204030204" pitchFamily="34" charset="0"/>
                        </a:rPr>
                        <a:t>DPS Capital Outlays</a:t>
                      </a:r>
                    </a:p>
                  </a:txBody>
                  <a:tcPr marL="7721" marR="7721" marT="77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200" b="1" i="0" u="none" strike="noStrike" dirty="0">
                          <a:solidFill>
                            <a:srgbClr val="000000"/>
                          </a:solidFill>
                          <a:effectLst/>
                          <a:latin typeface="Calibri" panose="020F0502020204030204" pitchFamily="34" charset="0"/>
                        </a:rPr>
                        <a:t>Increase Annual Appropriation from $1.37M to $6M</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ctr"/>
                      <a:r>
                        <a:rPr lang="en-US" sz="1200" b="1" i="0" u="none" strike="noStrike" dirty="0">
                          <a:solidFill>
                            <a:srgbClr val="000000"/>
                          </a:solidFill>
                          <a:effectLst/>
                          <a:latin typeface="Calibri" panose="020F0502020204030204" pitchFamily="34" charset="0"/>
                        </a:rPr>
                        <a:t>$4,630,000</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200" b="0" i="0" u="none" strike="noStrike" dirty="0">
                          <a:solidFill>
                            <a:srgbClr val="000000"/>
                          </a:solidFill>
                          <a:effectLst/>
                          <a:latin typeface="Calibri" panose="020F0502020204030204" pitchFamily="34" charset="0"/>
                        </a:rPr>
                        <a:t>D</a:t>
                      </a:r>
                    </a:p>
                  </a:txBody>
                  <a:tcPr marL="7721" marR="7721" marT="77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2717653"/>
                  </a:ext>
                </a:extLst>
              </a:tr>
              <a:tr h="143608">
                <a:tc>
                  <a:txBody>
                    <a:bodyPr/>
                    <a:lstStyle/>
                    <a:p>
                      <a:pPr algn="ctr" fontAlgn="ctr"/>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350228334"/>
                  </a:ext>
                </a:extLst>
              </a:tr>
              <a:tr h="463251">
                <a:tc rowSpan="3">
                  <a:txBody>
                    <a:bodyPr/>
                    <a:lstStyle/>
                    <a:p>
                      <a:pPr algn="ctr" fontAlgn="ctr"/>
                      <a:r>
                        <a:rPr lang="en-US" sz="1200" b="1" i="0" u="none" strike="noStrike" dirty="0">
                          <a:solidFill>
                            <a:srgbClr val="000000"/>
                          </a:solidFill>
                          <a:effectLst/>
                          <a:latin typeface="Calibri" panose="020F0502020204030204" pitchFamily="34" charset="0"/>
                        </a:rPr>
                        <a:t>Charter School Requirements</a:t>
                      </a:r>
                    </a:p>
                  </a:txBody>
                  <a:tcPr marL="7721" marR="7721" marT="77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l" fontAlgn="b"/>
                      <a:r>
                        <a:rPr lang="en-US" sz="1050" b="0" i="0" u="none" strike="noStrike" dirty="0">
                          <a:solidFill>
                            <a:srgbClr val="000000"/>
                          </a:solidFill>
                          <a:effectLst/>
                          <a:latin typeface="Calibri" panose="020F0502020204030204" pitchFamily="34" charset="0"/>
                        </a:rPr>
                        <a:t>Additional charter funding required to provide DPS $7.55M in    additional operating appropriations </a:t>
                      </a:r>
                      <a:br>
                        <a:rPr lang="en-US" sz="1050" b="0" i="0" u="none" strike="noStrike" dirty="0">
                          <a:solidFill>
                            <a:srgbClr val="000000"/>
                          </a:solidFill>
                          <a:effectLst/>
                          <a:latin typeface="Calibri" panose="020F0502020204030204" pitchFamily="34" charset="0"/>
                        </a:rPr>
                      </a:br>
                      <a:r>
                        <a:rPr lang="en-US" sz="1050" b="0" i="0" u="none" strike="noStrike" dirty="0">
                          <a:solidFill>
                            <a:srgbClr val="000000"/>
                          </a:solidFill>
                          <a:effectLst/>
                          <a:latin typeface="Calibri" panose="020F0502020204030204" pitchFamily="34" charset="0"/>
                        </a:rPr>
                        <a:t>(based on 18.3% of total Durham County K-12 enrollment)</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sz="1050" b="0" i="0" u="none" strike="noStrike" dirty="0">
                          <a:solidFill>
                            <a:srgbClr val="000000"/>
                          </a:solidFill>
                          <a:effectLst/>
                          <a:latin typeface="Calibri" panose="020F0502020204030204" pitchFamily="34" charset="0"/>
                        </a:rPr>
                        <a:t>$1,691,038</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7721" marR="7721" marT="7721"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61081458"/>
                  </a:ext>
                </a:extLst>
              </a:tr>
              <a:tr h="162138">
                <a:tc vMerge="1">
                  <a:txBody>
                    <a:bodyPr/>
                    <a:lstStyle/>
                    <a:p>
                      <a:endParaRPr lang="en-US"/>
                    </a:p>
                  </a:txBody>
                  <a:tcPr/>
                </a:tc>
                <a:tc>
                  <a:txBody>
                    <a:bodyPr/>
                    <a:lstStyle/>
                    <a:p>
                      <a:pPr algn="l" fontAlgn="b"/>
                      <a:r>
                        <a:rPr lang="en-US" sz="1050" b="0" i="0" u="none" strike="noStrike" dirty="0">
                          <a:solidFill>
                            <a:srgbClr val="000000"/>
                          </a:solidFill>
                          <a:effectLst/>
                          <a:latin typeface="Calibri" panose="020F0502020204030204" pitchFamily="34" charset="0"/>
                        </a:rPr>
                        <a:t>  Charter School Enrollment Growth Adjustment*</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r" fontAlgn="ctr"/>
                      <a:r>
                        <a:rPr lang="en-US" sz="1050" b="0" i="0" u="none" strike="noStrike" dirty="0">
                          <a:solidFill>
                            <a:srgbClr val="000000"/>
                          </a:solidFill>
                          <a:effectLst/>
                          <a:latin typeface="Calibri" panose="020F0502020204030204" pitchFamily="34" charset="0"/>
                        </a:rPr>
                        <a:t>$491,622</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7721" marR="7721" marT="7721"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66209128"/>
                  </a:ext>
                </a:extLst>
              </a:tr>
              <a:tr h="162138">
                <a:tc vMerge="1">
                  <a:txBody>
                    <a:bodyPr/>
                    <a:lstStyle/>
                    <a:p>
                      <a:endParaRPr lang="en-US"/>
                    </a:p>
                  </a:txBody>
                  <a:tcPr/>
                </a:tc>
                <a:tc>
                  <a:txBody>
                    <a:bodyPr/>
                    <a:lstStyle/>
                    <a:p>
                      <a:pPr algn="ctr" fontAlgn="ctr"/>
                      <a:r>
                        <a:rPr lang="en-US" sz="1200" b="1" i="0" u="none" strike="noStrike" dirty="0">
                          <a:solidFill>
                            <a:srgbClr val="000000"/>
                          </a:solidFill>
                          <a:effectLst/>
                          <a:latin typeface="Calibri" panose="020F0502020204030204" pitchFamily="34" charset="0"/>
                        </a:rPr>
                        <a:t>Charter School New Money Requirements</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r" fontAlgn="ctr"/>
                      <a:r>
                        <a:rPr lang="en-US" sz="1200" b="1" i="0" u="none" strike="noStrike">
                          <a:solidFill>
                            <a:srgbClr val="000000"/>
                          </a:solidFill>
                          <a:effectLst/>
                          <a:latin typeface="Calibri" panose="020F0502020204030204" pitchFamily="34" charset="0"/>
                        </a:rPr>
                        <a:t>$2,182,660</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ctr" fontAlgn="ctr"/>
                      <a:r>
                        <a:rPr lang="en-US" sz="1200" b="0" i="0" u="none" strike="noStrike" dirty="0">
                          <a:solidFill>
                            <a:srgbClr val="000000"/>
                          </a:solidFill>
                          <a:effectLst/>
                          <a:latin typeface="Calibri" panose="020F0502020204030204" pitchFamily="34" charset="0"/>
                        </a:rPr>
                        <a:t>E</a:t>
                      </a:r>
                    </a:p>
                  </a:txBody>
                  <a:tcPr marL="7721" marR="7721" marT="77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58710970"/>
                  </a:ext>
                </a:extLst>
              </a:tr>
              <a:tr h="143608">
                <a:tc>
                  <a:txBody>
                    <a:bodyPr/>
                    <a:lstStyle/>
                    <a:p>
                      <a:pPr algn="ctr" fontAlgn="ctr"/>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55883452"/>
                  </a:ext>
                </a:extLst>
              </a:tr>
              <a:tr h="162138">
                <a:tc gridSpan="2">
                  <a:txBody>
                    <a:bodyPr/>
                    <a:lstStyle/>
                    <a:p>
                      <a:pPr algn="ctr" fontAlgn="ctr"/>
                      <a:r>
                        <a:rPr lang="en-US" sz="1400" b="1" i="0" u="none" strike="noStrike" dirty="0">
                          <a:solidFill>
                            <a:srgbClr val="000000"/>
                          </a:solidFill>
                          <a:effectLst/>
                          <a:latin typeface="Calibri" panose="020F0502020204030204" pitchFamily="34" charset="0"/>
                        </a:rPr>
                        <a:t>Grand Total</a:t>
                      </a:r>
                    </a:p>
                  </a:txBody>
                  <a:tcPr marL="7721" marR="7721" marT="77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a:txBody>
                    <a:bodyPr/>
                    <a:lstStyle/>
                    <a:p>
                      <a:pPr algn="r" fontAlgn="ctr"/>
                      <a:r>
                        <a:rPr lang="en-US" sz="1400" b="1" i="0" u="none" strike="noStrike" dirty="0">
                          <a:solidFill>
                            <a:srgbClr val="000000"/>
                          </a:solidFill>
                          <a:effectLst/>
                          <a:latin typeface="Calibri" panose="020F0502020204030204" pitchFamily="34" charset="0"/>
                        </a:rPr>
                        <a:t>$14,362,268</a:t>
                      </a:r>
                    </a:p>
                  </a:txBody>
                  <a:tcPr marL="7721" marR="69488" marT="77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400" b="0" i="0" u="none" strike="noStrike" dirty="0">
                          <a:solidFill>
                            <a:srgbClr val="000000"/>
                          </a:solidFill>
                          <a:effectLst/>
                          <a:latin typeface="Calibri" panose="020F0502020204030204" pitchFamily="34" charset="0"/>
                        </a:rPr>
                        <a:t>C + D + E</a:t>
                      </a:r>
                    </a:p>
                  </a:txBody>
                  <a:tcPr marL="7721" marR="7721" marT="77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79746022"/>
                  </a:ext>
                </a:extLst>
              </a:tr>
              <a:tr h="143608">
                <a:tc>
                  <a:txBody>
                    <a:bodyPr/>
                    <a:lstStyle/>
                    <a:p>
                      <a:pPr algn="ctr" fontAlgn="ctr"/>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7721" marR="7721" marT="7721"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880138621"/>
                  </a:ext>
                </a:extLst>
              </a:tr>
              <a:tr h="463251">
                <a:tc gridSpan="3">
                  <a:txBody>
                    <a:bodyPr/>
                    <a:lstStyle/>
                    <a:p>
                      <a:pPr algn="l" fontAlgn="ctr"/>
                      <a:r>
                        <a:rPr lang="en-US" sz="900" b="0" i="0" u="none" strike="noStrike" dirty="0">
                          <a:solidFill>
                            <a:srgbClr val="000000"/>
                          </a:solidFill>
                          <a:effectLst/>
                          <a:latin typeface="Calibri" panose="020F0502020204030204" pitchFamily="34" charset="0"/>
                        </a:rPr>
                        <a:t>*Actual DPS and charter enrollment exceeded budgeted enrollment by 761 students in FY 2019-20.</a:t>
                      </a:r>
                      <a:br>
                        <a:rPr lang="en-US" sz="900" b="0" i="0" u="none" strike="noStrike" dirty="0">
                          <a:solidFill>
                            <a:srgbClr val="000000"/>
                          </a:solidFill>
                          <a:effectLst/>
                          <a:latin typeface="Calibri" panose="020F0502020204030204" pitchFamily="34" charset="0"/>
                        </a:rPr>
                      </a:br>
                      <a:r>
                        <a:rPr lang="en-US" sz="900" b="0" i="0" u="none" strike="noStrike" dirty="0">
                          <a:solidFill>
                            <a:srgbClr val="000000"/>
                          </a:solidFill>
                          <a:effectLst/>
                          <a:latin typeface="Calibri" panose="020F0502020204030204" pitchFamily="34" charset="0"/>
                        </a:rPr>
                        <a:t>Funding request based on current $3,589 per pupil Durham County appropriation to maintain service levels.</a:t>
                      </a:r>
                      <a:br>
                        <a:rPr lang="en-US" sz="900" b="0" i="0" u="none" strike="noStrike" dirty="0">
                          <a:solidFill>
                            <a:srgbClr val="000000"/>
                          </a:solidFill>
                          <a:effectLst/>
                          <a:latin typeface="Calibri" panose="020F0502020204030204" pitchFamily="34" charset="0"/>
                        </a:rPr>
                      </a:br>
                      <a:r>
                        <a:rPr lang="en-US" sz="900" b="0" i="0" u="none" strike="noStrike" dirty="0">
                          <a:solidFill>
                            <a:srgbClr val="000000"/>
                          </a:solidFill>
                          <a:effectLst/>
                          <a:latin typeface="Calibri" panose="020F0502020204030204" pitchFamily="34" charset="0"/>
                        </a:rPr>
                        <a:t>No additional funding is requested for the projected DPS enrollment increase of 108 students and charter enrollment increase of 300 students in FY 20-21.</a:t>
                      </a:r>
                    </a:p>
                  </a:txBody>
                  <a:tcPr marL="69488" marR="7721" marT="77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7721" marR="7721" marT="7721"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84455840"/>
                  </a:ext>
                </a:extLst>
              </a:tr>
            </a:tbl>
          </a:graphicData>
        </a:graphic>
      </p:graphicFrame>
    </p:spTree>
    <p:extLst>
      <p:ext uri="{BB962C8B-B14F-4D97-AF65-F5344CB8AC3E}">
        <p14:creationId xmlns:p14="http://schemas.microsoft.com/office/powerpoint/2010/main" val="3124256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6E187-3D7A-4986-9D2E-DBCB60CC8071}"/>
              </a:ext>
            </a:extLst>
          </p:cNvPr>
          <p:cNvSpPr>
            <a:spLocks noGrp="1"/>
          </p:cNvSpPr>
          <p:nvPr>
            <p:ph type="title"/>
          </p:nvPr>
        </p:nvSpPr>
        <p:spPr/>
        <p:txBody>
          <a:bodyPr anchor="t"/>
          <a:lstStyle/>
          <a:p>
            <a:pPr algn="ctr"/>
            <a:r>
              <a:rPr lang="en-US" dirty="0">
                <a:latin typeface="+mn-lt"/>
              </a:rPr>
              <a:t>Deferred Needs</a:t>
            </a:r>
          </a:p>
        </p:txBody>
      </p:sp>
      <p:sp>
        <p:nvSpPr>
          <p:cNvPr id="3" name="Slide Number Placeholder 2">
            <a:extLst>
              <a:ext uri="{FF2B5EF4-FFF2-40B4-BE49-F238E27FC236}">
                <a16:creationId xmlns:a16="http://schemas.microsoft.com/office/drawing/2014/main" id="{AE472714-B9FE-40EA-8D1C-22050F3401FE}"/>
              </a:ext>
            </a:extLst>
          </p:cNvPr>
          <p:cNvSpPr>
            <a:spLocks noGrp="1"/>
          </p:cNvSpPr>
          <p:nvPr>
            <p:ph type="sldNum" sz="quarter" idx="12"/>
          </p:nvPr>
        </p:nvSpPr>
        <p:spPr/>
        <p:txBody>
          <a:bodyPr/>
          <a:lstStyle/>
          <a:p>
            <a:fld id="{835E07E0-D057-874C-9C3F-62FEA534DAD8}" type="slidenum">
              <a:rPr lang="en-US" smtClean="0">
                <a:solidFill>
                  <a:prstClr val="black">
                    <a:tint val="75000"/>
                  </a:prstClr>
                </a:solidFill>
              </a:rPr>
              <a:pPr/>
              <a:t>7</a:t>
            </a:fld>
            <a:endParaRPr lang="en-US" dirty="0">
              <a:solidFill>
                <a:prstClr val="black">
                  <a:tint val="75000"/>
                </a:prstClr>
              </a:solidFill>
            </a:endParaRPr>
          </a:p>
        </p:txBody>
      </p:sp>
      <p:graphicFrame>
        <p:nvGraphicFramePr>
          <p:cNvPr id="6" name="Table 5">
            <a:extLst>
              <a:ext uri="{FF2B5EF4-FFF2-40B4-BE49-F238E27FC236}">
                <a16:creationId xmlns:a16="http://schemas.microsoft.com/office/drawing/2014/main" id="{BB7040C7-E245-4232-A9D4-BC3C10DDAD25}"/>
              </a:ext>
            </a:extLst>
          </p:cNvPr>
          <p:cNvGraphicFramePr>
            <a:graphicFrameLocks noGrp="1"/>
          </p:cNvGraphicFramePr>
          <p:nvPr>
            <p:extLst>
              <p:ext uri="{D42A27DB-BD31-4B8C-83A1-F6EECF244321}">
                <p14:modId xmlns:p14="http://schemas.microsoft.com/office/powerpoint/2010/main" val="3175628746"/>
              </p:ext>
            </p:extLst>
          </p:nvPr>
        </p:nvGraphicFramePr>
        <p:xfrm>
          <a:off x="1600200" y="876618"/>
          <a:ext cx="6388491" cy="5784051"/>
        </p:xfrm>
        <a:graphic>
          <a:graphicData uri="http://schemas.openxmlformats.org/drawingml/2006/table">
            <a:tbl>
              <a:tblPr/>
              <a:tblGrid>
                <a:gridCol w="1759140">
                  <a:extLst>
                    <a:ext uri="{9D8B030D-6E8A-4147-A177-3AD203B41FA5}">
                      <a16:colId xmlns:a16="http://schemas.microsoft.com/office/drawing/2014/main" val="826218758"/>
                    </a:ext>
                  </a:extLst>
                </a:gridCol>
                <a:gridCol w="979065">
                  <a:extLst>
                    <a:ext uri="{9D8B030D-6E8A-4147-A177-3AD203B41FA5}">
                      <a16:colId xmlns:a16="http://schemas.microsoft.com/office/drawing/2014/main" val="1898839743"/>
                    </a:ext>
                  </a:extLst>
                </a:gridCol>
                <a:gridCol w="2738205">
                  <a:extLst>
                    <a:ext uri="{9D8B030D-6E8A-4147-A177-3AD203B41FA5}">
                      <a16:colId xmlns:a16="http://schemas.microsoft.com/office/drawing/2014/main" val="1829534711"/>
                    </a:ext>
                  </a:extLst>
                </a:gridCol>
                <a:gridCol w="912081">
                  <a:extLst>
                    <a:ext uri="{9D8B030D-6E8A-4147-A177-3AD203B41FA5}">
                      <a16:colId xmlns:a16="http://schemas.microsoft.com/office/drawing/2014/main" val="1541590334"/>
                    </a:ext>
                  </a:extLst>
                </a:gridCol>
              </a:tblGrid>
              <a:tr h="203888">
                <a:tc gridSpan="4">
                  <a:txBody>
                    <a:bodyPr/>
                    <a:lstStyle/>
                    <a:p>
                      <a:pPr algn="ctr" fontAlgn="ctr"/>
                      <a:r>
                        <a:rPr lang="en-US" sz="1400" b="1" i="0" u="none" strike="noStrike" dirty="0">
                          <a:solidFill>
                            <a:srgbClr val="000000"/>
                          </a:solidFill>
                          <a:effectLst/>
                          <a:latin typeface="Calibri" panose="020F0502020204030204" pitchFamily="34" charset="0"/>
                        </a:rPr>
                        <a:t>Deferred Needs Excluded from the FY 2020-21 Budget Request (Non-exhaustive)</a:t>
                      </a:r>
                    </a:p>
                  </a:txBody>
                  <a:tcPr marL="101302" marR="101302" marT="50651" marB="506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19211698"/>
                  </a:ext>
                </a:extLst>
              </a:tr>
              <a:tr h="145858">
                <a:tc>
                  <a:txBody>
                    <a:bodyPr/>
                    <a:lstStyle/>
                    <a:p>
                      <a:pPr algn="ctr" fontAlgn="ctr"/>
                      <a:r>
                        <a:rPr lang="en-US" sz="900" b="0" i="0" u="none" strike="noStrike" dirty="0">
                          <a:solidFill>
                            <a:srgbClr val="000000"/>
                          </a:solidFill>
                          <a:effectLst/>
                          <a:latin typeface="Calibri" panose="020F0502020204030204" pitchFamily="34" charset="0"/>
                        </a:rPr>
                        <a:t> </a:t>
                      </a:r>
                    </a:p>
                  </a:txBody>
                  <a:tcPr marL="7841" marR="7841" marT="7841"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gridSpan="3">
                  <a:txBody>
                    <a:bodyPr/>
                    <a:lstStyle/>
                    <a:p>
                      <a:pPr algn="ctr" fontAlgn="ctr"/>
                      <a:r>
                        <a:rPr lang="en-US" sz="100" b="0" i="0" u="none" strike="noStrike" dirty="0">
                          <a:solidFill>
                            <a:srgbClr val="000000"/>
                          </a:solidFill>
                          <a:effectLst/>
                          <a:latin typeface="Calibri" panose="020F0502020204030204" pitchFamily="34" charset="0"/>
                        </a:rPr>
                        <a:t> </a:t>
                      </a:r>
                    </a:p>
                  </a:txBody>
                  <a:tcPr marL="101302" marR="101302" marT="50651" marB="50651"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ctr" fontAlgn="b"/>
                      <a:r>
                        <a:rPr lang="en-US" sz="800" b="0" i="0" u="none" strike="noStrike">
                          <a:solidFill>
                            <a:srgbClr val="000000"/>
                          </a:solidFill>
                          <a:effectLst/>
                          <a:latin typeface="Calibri" panose="020F0502020204030204" pitchFamily="34" charset="0"/>
                        </a:rPr>
                        <a:t> </a:t>
                      </a:r>
                    </a:p>
                  </a:txBody>
                  <a:tcPr marL="7078" marR="7078" marT="707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608122130"/>
                  </a:ext>
                </a:extLst>
              </a:tr>
              <a:tr h="164679">
                <a:tc>
                  <a:txBody>
                    <a:bodyPr/>
                    <a:lstStyle/>
                    <a:p>
                      <a:pPr algn="ctr" fontAlgn="ctr"/>
                      <a:r>
                        <a:rPr lang="en-US" sz="900" b="0" i="0" u="none" strike="noStrike" dirty="0">
                          <a:solidFill>
                            <a:srgbClr val="000000"/>
                          </a:solidFill>
                          <a:effectLst/>
                          <a:latin typeface="Calibri" panose="020F0502020204030204" pitchFamily="34" charset="0"/>
                        </a:rPr>
                        <a:t> </a:t>
                      </a:r>
                    </a:p>
                  </a:txBody>
                  <a:tcPr marL="7841" marR="7841" marT="7841" marB="0" anchor="ctr">
                    <a:lnL>
                      <a:noFill/>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100" b="1" i="0" u="none" strike="noStrike" dirty="0">
                          <a:solidFill>
                            <a:srgbClr val="000000"/>
                          </a:solidFill>
                          <a:effectLst/>
                          <a:latin typeface="Calibri" panose="020F0502020204030204" pitchFamily="34" charset="0"/>
                        </a:rPr>
                        <a:t>Description</a:t>
                      </a:r>
                      <a:endParaRPr lang="en-US" sz="1100" b="0" i="0" u="none" strike="noStrike" dirty="0">
                        <a:solidFill>
                          <a:srgbClr val="000000"/>
                        </a:solidFill>
                        <a:effectLst/>
                        <a:latin typeface="Calibri" panose="020F0502020204030204" pitchFamily="34" charset="0"/>
                      </a:endParaRPr>
                    </a:p>
                  </a:txBody>
                  <a:tcPr marL="7841" marR="7841" marT="78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algn="ctr" fontAlgn="ctr"/>
                      <a:r>
                        <a:rPr lang="en-US" sz="800" b="1" i="0" u="none" strike="noStrike">
                          <a:solidFill>
                            <a:srgbClr val="000000"/>
                          </a:solidFill>
                          <a:effectLst/>
                          <a:latin typeface="Calibri" panose="020F0502020204030204" pitchFamily="34" charset="0"/>
                        </a:rPr>
                        <a:t>Description</a:t>
                      </a:r>
                    </a:p>
                  </a:txBody>
                  <a:tcPr marL="7078" marR="7078" marT="70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dirty="0">
                          <a:solidFill>
                            <a:srgbClr val="000000"/>
                          </a:solidFill>
                          <a:effectLst/>
                          <a:latin typeface="Calibri" panose="020F0502020204030204" pitchFamily="34" charset="0"/>
                        </a:rPr>
                        <a:t>Cost</a:t>
                      </a:r>
                    </a:p>
                  </a:txBody>
                  <a:tcPr marL="7841" marR="7841" marT="78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727159450"/>
                  </a:ext>
                </a:extLst>
              </a:tr>
              <a:tr h="283875">
                <a:tc rowSpan="2">
                  <a:txBody>
                    <a:bodyPr/>
                    <a:lstStyle/>
                    <a:p>
                      <a:pPr algn="ctr" fontAlgn="ctr"/>
                      <a:r>
                        <a:rPr lang="en-US" sz="1200" b="1" i="0" u="none" strike="noStrike" dirty="0">
                          <a:solidFill>
                            <a:srgbClr val="000000"/>
                          </a:solidFill>
                          <a:effectLst/>
                          <a:latin typeface="Calibri" panose="020F0502020204030204" pitchFamily="34" charset="0"/>
                        </a:rPr>
                        <a:t>Employee Compensation</a:t>
                      </a:r>
                    </a:p>
                  </a:txBody>
                  <a:tcPr marL="101302" marR="101302" marT="50651" marB="506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marL="171450" indent="-171450" algn="l" fontAlgn="ctr">
                        <a:buFont typeface="Wingdings" panose="05000000000000000000" pitchFamily="2" charset="2"/>
                        <a:buChar char="Ø"/>
                      </a:pPr>
                      <a:r>
                        <a:rPr lang="en-US" sz="1100" b="0" i="0" u="none" strike="noStrike" dirty="0">
                          <a:solidFill>
                            <a:srgbClr val="000000"/>
                          </a:solidFill>
                          <a:effectLst/>
                          <a:latin typeface="Calibri" panose="020F0502020204030204" pitchFamily="34" charset="0"/>
                        </a:rPr>
                        <a:t>Increase minimum wage for all DPS employees to $15/hour</a:t>
                      </a:r>
                      <a:endParaRPr lang="en-US" sz="1100" b="1" i="0" u="none" strike="noStrike" dirty="0">
                        <a:solidFill>
                          <a:srgbClr val="000000"/>
                        </a:solidFill>
                        <a:effectLst/>
                        <a:latin typeface="Calibri" panose="020F0502020204030204" pitchFamily="34" charset="0"/>
                      </a:endParaRPr>
                    </a:p>
                  </a:txBody>
                  <a:tcPr marL="7841" marR="7841" marT="78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pPr algn="l" fontAlgn="ctr"/>
                      <a:r>
                        <a:rPr lang="en-US" sz="800" b="0" i="0" u="none" strike="noStrike">
                          <a:solidFill>
                            <a:srgbClr val="000000"/>
                          </a:solidFill>
                          <a:effectLst/>
                          <a:latin typeface="Calibri" panose="020F0502020204030204" pitchFamily="34" charset="0"/>
                        </a:rPr>
                        <a:t>Increase minimum wage for all DPS employees to $15 per hour</a:t>
                      </a:r>
                    </a:p>
                  </a:txBody>
                  <a:tcPr marL="7078" marR="7078" marT="70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ctr"/>
                      <a:r>
                        <a:rPr lang="en-US" sz="1100" b="0" i="0" u="none" strike="noStrike">
                          <a:solidFill>
                            <a:srgbClr val="000000"/>
                          </a:solidFill>
                          <a:effectLst/>
                          <a:latin typeface="Calibri" panose="020F0502020204030204" pitchFamily="34" charset="0"/>
                        </a:rPr>
                        <a:t>$1,700,000</a:t>
                      </a:r>
                    </a:p>
                  </a:txBody>
                  <a:tcPr marL="7841" marR="70577" marT="78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264064"/>
                  </a:ext>
                </a:extLst>
              </a:tr>
              <a:tr h="164679">
                <a:tc vMerge="1">
                  <a:txBody>
                    <a:bodyPr/>
                    <a:lstStyle/>
                    <a:p>
                      <a:endParaRPr lang="en-US"/>
                    </a:p>
                  </a:txBody>
                  <a:tcPr/>
                </a:tc>
                <a:tc gridSpan="2">
                  <a:txBody>
                    <a:bodyPr/>
                    <a:lstStyle/>
                    <a:p>
                      <a:pPr marL="171450" indent="-171450">
                        <a:buFont typeface="Wingdings" panose="05000000000000000000" pitchFamily="2" charset="2"/>
                        <a:buChar char="Ø"/>
                      </a:pPr>
                      <a:r>
                        <a:rPr lang="en-US" sz="1100" b="0" i="0" u="none" strike="noStrike" dirty="0">
                          <a:solidFill>
                            <a:srgbClr val="000000"/>
                          </a:solidFill>
                          <a:effectLst/>
                          <a:latin typeface="Calibri" panose="020F0502020204030204" pitchFamily="34" charset="0"/>
                        </a:rPr>
                        <a:t>Increase local teacher salary supplement</a:t>
                      </a:r>
                      <a:endParaRPr lang="en-US" sz="1100" dirty="0"/>
                    </a:p>
                  </a:txBody>
                  <a:tcPr marL="7841" marR="7841" marT="78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pPr algn="l" fontAlgn="ctr"/>
                      <a:r>
                        <a:rPr lang="en-US" sz="800" b="0" i="0" u="none" strike="noStrike">
                          <a:solidFill>
                            <a:srgbClr val="000000"/>
                          </a:solidFill>
                          <a:effectLst/>
                          <a:latin typeface="Calibri" panose="020F0502020204030204" pitchFamily="34" charset="0"/>
                        </a:rPr>
                        <a:t>Increase local teacher salary supplement</a:t>
                      </a:r>
                    </a:p>
                  </a:txBody>
                  <a:tcPr marL="7078" marR="7078" marT="70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ctr"/>
                      <a:r>
                        <a:rPr lang="en-US" sz="1100" b="0" i="0" u="none" strike="noStrike">
                          <a:solidFill>
                            <a:srgbClr val="000000"/>
                          </a:solidFill>
                          <a:effectLst/>
                          <a:latin typeface="Calibri" panose="020F0502020204030204" pitchFamily="34" charset="0"/>
                        </a:rPr>
                        <a:t>$1,400,000</a:t>
                      </a:r>
                    </a:p>
                  </a:txBody>
                  <a:tcPr marL="7841" marR="70577" marT="78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27193"/>
                  </a:ext>
                </a:extLst>
              </a:tr>
              <a:tr h="164679">
                <a:tc>
                  <a:txBody>
                    <a:bodyPr/>
                    <a:lstStyle/>
                    <a:p>
                      <a:pPr algn="ctr" fontAlgn="ctr"/>
                      <a:endParaRPr lang="en-US" sz="900" b="1" i="0" u="none" strike="noStrike">
                        <a:solidFill>
                          <a:srgbClr val="000000"/>
                        </a:solidFill>
                        <a:effectLst/>
                        <a:latin typeface="Calibri" panose="020F0502020204030204" pitchFamily="34" charset="0"/>
                      </a:endParaRPr>
                    </a:p>
                  </a:txBody>
                  <a:tcPr marL="7841" marR="7841" marT="784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en-US" sz="1200" b="1" i="0" u="none" strike="noStrike" dirty="0">
                          <a:solidFill>
                            <a:srgbClr val="000000"/>
                          </a:solidFill>
                          <a:effectLst/>
                          <a:latin typeface="Calibri" panose="020F0502020204030204" pitchFamily="34" charset="0"/>
                        </a:rPr>
                        <a:t>Subtotal</a:t>
                      </a:r>
                    </a:p>
                  </a:txBody>
                  <a:tcPr marL="7841" marR="7841" marT="78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algn="ctr" fontAlgn="ctr"/>
                      <a:r>
                        <a:rPr lang="en-US" sz="800" b="1" i="0" u="none" strike="noStrike">
                          <a:solidFill>
                            <a:srgbClr val="000000"/>
                          </a:solidFill>
                          <a:effectLst/>
                          <a:latin typeface="Calibri" panose="020F0502020204030204" pitchFamily="34" charset="0"/>
                        </a:rPr>
                        <a:t>Subtotal</a:t>
                      </a:r>
                    </a:p>
                  </a:txBody>
                  <a:tcPr marL="7078" marR="7078" marT="70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1200" b="1" i="0" u="none" strike="noStrike" dirty="0">
                          <a:solidFill>
                            <a:srgbClr val="000000"/>
                          </a:solidFill>
                          <a:effectLst/>
                          <a:latin typeface="Calibri" panose="020F0502020204030204" pitchFamily="34" charset="0"/>
                        </a:rPr>
                        <a:t>$3,100,000</a:t>
                      </a:r>
                    </a:p>
                  </a:txBody>
                  <a:tcPr marL="7841" marR="70577" marT="78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99363938"/>
                  </a:ext>
                </a:extLst>
              </a:tr>
              <a:tr h="145858">
                <a:tc>
                  <a:txBody>
                    <a:bodyPr/>
                    <a:lstStyle/>
                    <a:p>
                      <a:pPr algn="ctr" fontAlgn="ctr"/>
                      <a:r>
                        <a:rPr lang="en-US" sz="900" b="0" i="0" u="none" strike="noStrike">
                          <a:solidFill>
                            <a:srgbClr val="000000"/>
                          </a:solidFill>
                          <a:effectLst/>
                          <a:latin typeface="Calibri" panose="020F0502020204030204" pitchFamily="34" charset="0"/>
                        </a:rPr>
                        <a:t> </a:t>
                      </a:r>
                    </a:p>
                  </a:txBody>
                  <a:tcPr marL="7841" marR="7841" marT="7841"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900" b="0" i="0" u="none" strike="noStrike" dirty="0">
                          <a:solidFill>
                            <a:srgbClr val="000000"/>
                          </a:solidFill>
                          <a:effectLst/>
                          <a:latin typeface="Calibri" panose="020F0502020204030204" pitchFamily="34" charset="0"/>
                        </a:rPr>
                        <a:t> </a:t>
                      </a:r>
                    </a:p>
                  </a:txBody>
                  <a:tcPr marL="7841" marR="7841" marT="784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l" fontAlgn="b"/>
                      <a:r>
                        <a:rPr lang="en-US" sz="800" b="0" i="0" u="none" strike="noStrike">
                          <a:solidFill>
                            <a:srgbClr val="000000"/>
                          </a:solidFill>
                          <a:effectLst/>
                          <a:latin typeface="Calibri" panose="020F0502020204030204" pitchFamily="34" charset="0"/>
                        </a:rPr>
                        <a:t> </a:t>
                      </a:r>
                    </a:p>
                  </a:txBody>
                  <a:tcPr marL="7078" marR="7078" marT="707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900" b="0" i="0" u="none" strike="noStrike" dirty="0">
                          <a:solidFill>
                            <a:srgbClr val="000000"/>
                          </a:solidFill>
                          <a:effectLst/>
                          <a:latin typeface="Calibri" panose="020F0502020204030204" pitchFamily="34" charset="0"/>
                        </a:rPr>
                        <a:t> </a:t>
                      </a:r>
                    </a:p>
                  </a:txBody>
                  <a:tcPr marL="7841" marR="70577" marT="784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9205942"/>
                  </a:ext>
                </a:extLst>
              </a:tr>
              <a:tr h="313674">
                <a:tc rowSpan="5">
                  <a:txBody>
                    <a:bodyPr/>
                    <a:lstStyle/>
                    <a:p>
                      <a:pPr algn="ctr" fontAlgn="ctr"/>
                      <a:r>
                        <a:rPr lang="en-US" sz="1200" b="1" i="0" u="none" strike="noStrike" dirty="0">
                          <a:solidFill>
                            <a:srgbClr val="000000"/>
                          </a:solidFill>
                          <a:effectLst/>
                          <a:latin typeface="Calibri" panose="020F0502020204030204" pitchFamily="34" charset="0"/>
                        </a:rPr>
                        <a:t>Instructional Support</a:t>
                      </a:r>
                    </a:p>
                  </a:txBody>
                  <a:tcPr marL="101302" marR="101302" marT="50651" marB="506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marL="171450" lvl="0" indent="-171450" algn="l" fontAlgn="ctr">
                        <a:buFont typeface="Wingdings" panose="05000000000000000000" pitchFamily="2" charset="2"/>
                        <a:buChar char="Ø"/>
                      </a:pPr>
                      <a:r>
                        <a:rPr lang="en-US" sz="1100" b="0" i="0" u="none" strike="noStrike" dirty="0">
                          <a:solidFill>
                            <a:srgbClr val="000000"/>
                          </a:solidFill>
                          <a:effectLst/>
                          <a:latin typeface="Calibri" panose="020F0502020204030204" pitchFamily="34" charset="0"/>
                        </a:rPr>
                        <a:t>Information Technology - additional cost to reach  3:1 student-to-device ratio in school technology plan</a:t>
                      </a:r>
                      <a:endParaRPr lang="en-US" sz="1100" b="1" i="0" u="none" strike="noStrike" dirty="0">
                        <a:solidFill>
                          <a:srgbClr val="000000"/>
                        </a:solidFill>
                        <a:effectLst/>
                        <a:latin typeface="Calibri" panose="020F0502020204030204" pitchFamily="34" charset="0"/>
                      </a:endParaRPr>
                    </a:p>
                  </a:txBody>
                  <a:tcPr marL="7841" marR="7841" marT="78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r>
                        <a:rPr lang="en-US" sz="800" b="0" i="0" u="none" strike="noStrike">
                          <a:solidFill>
                            <a:srgbClr val="000000"/>
                          </a:solidFill>
                          <a:effectLst/>
                          <a:latin typeface="Calibri" panose="020F0502020204030204" pitchFamily="34" charset="0"/>
                        </a:rPr>
                        <a:t>Information Technology - additional cost to reach  3:1 student-to-device ratio in school technology plan</a:t>
                      </a:r>
                    </a:p>
                  </a:txBody>
                  <a:tcPr marL="7078" marR="7078" marT="70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$1,000,000</a:t>
                      </a:r>
                    </a:p>
                  </a:txBody>
                  <a:tcPr marL="7841" marR="70577" marT="78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9975107"/>
                  </a:ext>
                </a:extLst>
              </a:tr>
              <a:tr h="470511">
                <a:tc vMerge="1">
                  <a:txBody>
                    <a:bodyPr/>
                    <a:lstStyle/>
                    <a:p>
                      <a:endParaRPr lang="en-US"/>
                    </a:p>
                  </a:txBody>
                  <a:tcPr/>
                </a:tc>
                <a:tc gridSpan="2">
                  <a:txBody>
                    <a:bodyPr/>
                    <a:lstStyle/>
                    <a:p>
                      <a:pPr marL="171450" indent="-171450">
                        <a:buFont typeface="Wingdings" panose="05000000000000000000" pitchFamily="2" charset="2"/>
                        <a:buChar char="Ø"/>
                      </a:pPr>
                      <a:r>
                        <a:rPr lang="en-US" sz="1100" b="0" i="0" u="none" strike="noStrike" dirty="0">
                          <a:solidFill>
                            <a:srgbClr val="000000"/>
                          </a:solidFill>
                          <a:effectLst/>
                          <a:latin typeface="Calibri" panose="020F0502020204030204" pitchFamily="34" charset="0"/>
                        </a:rPr>
                        <a:t>Additional professional school counselors to lower the counselor-to-student ratio to from 330:1 to 300:1</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(~13 additional positions)</a:t>
                      </a:r>
                      <a:endParaRPr lang="en-US" sz="1100" dirty="0"/>
                    </a:p>
                  </a:txBody>
                  <a:tcPr marL="7841" marR="7841" marT="78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r>
                        <a:rPr lang="en-US" sz="800" b="0" i="0" u="none" strike="noStrike">
                          <a:solidFill>
                            <a:srgbClr val="000000"/>
                          </a:solidFill>
                          <a:effectLst/>
                          <a:latin typeface="Calibri" panose="020F0502020204030204" pitchFamily="34" charset="0"/>
                        </a:rPr>
                        <a:t>Additional professional school counselors to lower the counselor-to-student ratio to from 330:1 to 300:1</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(~13 additional positions)</a:t>
                      </a:r>
                    </a:p>
                  </a:txBody>
                  <a:tcPr marL="7078" marR="7078" marT="70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$1,000,000</a:t>
                      </a:r>
                    </a:p>
                  </a:txBody>
                  <a:tcPr marL="7841" marR="70577" marT="78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3009197"/>
                  </a:ext>
                </a:extLst>
              </a:tr>
              <a:tr h="313674">
                <a:tc vMerge="1">
                  <a:txBody>
                    <a:bodyPr/>
                    <a:lstStyle/>
                    <a:p>
                      <a:endParaRPr lang="en-US"/>
                    </a:p>
                  </a:txBody>
                  <a:tcPr/>
                </a:tc>
                <a:tc gridSpan="2">
                  <a:txBody>
                    <a:bodyPr/>
                    <a:lstStyle/>
                    <a:p>
                      <a:pPr marL="171450" indent="-171450">
                        <a:buFont typeface="Wingdings" panose="05000000000000000000" pitchFamily="2" charset="2"/>
                        <a:buChar char="Ø"/>
                      </a:pPr>
                      <a:r>
                        <a:rPr lang="en-US" sz="1100" b="0" i="0" u="none" strike="noStrike" dirty="0">
                          <a:solidFill>
                            <a:srgbClr val="000000"/>
                          </a:solidFill>
                          <a:effectLst/>
                          <a:latin typeface="Calibri" panose="020F0502020204030204" pitchFamily="34" charset="0"/>
                        </a:rPr>
                        <a:t>Increase allotments for behavior support staff in schools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(~8 additional positions)</a:t>
                      </a:r>
                      <a:endParaRPr lang="en-US" sz="1100" dirty="0"/>
                    </a:p>
                  </a:txBody>
                  <a:tcPr marL="7841" marR="7841" marT="78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r>
                        <a:rPr lang="en-US" sz="800" b="0" i="0" u="none" strike="noStrike">
                          <a:solidFill>
                            <a:srgbClr val="000000"/>
                          </a:solidFill>
                          <a:effectLst/>
                          <a:latin typeface="Calibri" panose="020F0502020204030204" pitchFamily="34" charset="0"/>
                        </a:rPr>
                        <a:t>Increase allotments for behavior support staff in schools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(~8 additional positions)</a:t>
                      </a:r>
                    </a:p>
                  </a:txBody>
                  <a:tcPr marL="7078" marR="7078" marT="70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$500,000</a:t>
                      </a:r>
                    </a:p>
                  </a:txBody>
                  <a:tcPr marL="7841" marR="70577" marT="78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8088592"/>
                  </a:ext>
                </a:extLst>
              </a:tr>
              <a:tr h="478353">
                <a:tc vMerge="1">
                  <a:txBody>
                    <a:bodyPr/>
                    <a:lstStyle/>
                    <a:p>
                      <a:endParaRPr lang="en-US"/>
                    </a:p>
                  </a:txBody>
                  <a:tcPr/>
                </a:tc>
                <a:tc gridSpan="2">
                  <a:txBody>
                    <a:bodyPr/>
                    <a:lstStyle/>
                    <a:p>
                      <a:pPr marL="171450" indent="-171450">
                        <a:buFont typeface="Wingdings" panose="05000000000000000000" pitchFamily="2" charset="2"/>
                        <a:buChar char="Ø"/>
                      </a:pPr>
                      <a:r>
                        <a:rPr lang="en-US" sz="1100" b="0" i="0" u="none" strike="noStrike" dirty="0">
                          <a:solidFill>
                            <a:srgbClr val="000000"/>
                          </a:solidFill>
                          <a:effectLst/>
                          <a:latin typeface="Calibri" panose="020F0502020204030204" pitchFamily="34" charset="0"/>
                        </a:rPr>
                        <a:t>Additional career development coordinators for 3-2-1 Work-Based Learning Initiative</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(~7 additional positions)</a:t>
                      </a:r>
                      <a:endParaRPr lang="en-US" sz="1100" dirty="0"/>
                    </a:p>
                  </a:txBody>
                  <a:tcPr marL="7841" marR="7841" marT="78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r>
                        <a:rPr lang="en-US" sz="800" b="0" i="0" u="none" strike="noStrike">
                          <a:solidFill>
                            <a:srgbClr val="000000"/>
                          </a:solidFill>
                          <a:effectLst/>
                          <a:latin typeface="Calibri" panose="020F0502020204030204" pitchFamily="34" charset="0"/>
                        </a:rPr>
                        <a:t>Additional career development coordinators for 3-2-1 Work-Based Learning Initiative</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(~7 additional positions)</a:t>
                      </a:r>
                    </a:p>
                  </a:txBody>
                  <a:tcPr marL="7078" marR="7078" marT="70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$500,000</a:t>
                      </a:r>
                    </a:p>
                  </a:txBody>
                  <a:tcPr marL="7841" marR="70577" marT="78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0310440"/>
                  </a:ext>
                </a:extLst>
              </a:tr>
              <a:tr h="164679">
                <a:tc vMerge="1">
                  <a:txBody>
                    <a:bodyPr/>
                    <a:lstStyle/>
                    <a:p>
                      <a:endParaRPr lang="en-US"/>
                    </a:p>
                  </a:txBody>
                  <a:tcPr/>
                </a:tc>
                <a:tc gridSpan="2">
                  <a:txBody>
                    <a:bodyPr/>
                    <a:lstStyle/>
                    <a:p>
                      <a:pPr algn="ctr" fontAlgn="ctr"/>
                      <a:r>
                        <a:rPr lang="en-US" sz="1200" b="1" i="0" u="none" strike="noStrike" dirty="0">
                          <a:solidFill>
                            <a:srgbClr val="000000"/>
                          </a:solidFill>
                          <a:effectLst/>
                          <a:latin typeface="Calibri" panose="020F0502020204030204" pitchFamily="34" charset="0"/>
                        </a:rPr>
                        <a:t>Subtotal</a:t>
                      </a:r>
                    </a:p>
                  </a:txBody>
                  <a:tcPr marL="7841" marR="7841" marT="78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algn="ctr" fontAlgn="ctr"/>
                      <a:r>
                        <a:rPr lang="en-US" sz="800" b="1" i="0" u="none" strike="noStrike">
                          <a:solidFill>
                            <a:srgbClr val="000000"/>
                          </a:solidFill>
                          <a:effectLst/>
                          <a:latin typeface="Calibri" panose="020F0502020204030204" pitchFamily="34" charset="0"/>
                        </a:rPr>
                        <a:t>Subtotal</a:t>
                      </a:r>
                    </a:p>
                  </a:txBody>
                  <a:tcPr marL="7078" marR="7078" marT="70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1200" b="1" i="0" u="none" strike="noStrike" dirty="0">
                          <a:solidFill>
                            <a:srgbClr val="000000"/>
                          </a:solidFill>
                          <a:effectLst/>
                          <a:latin typeface="Calibri" panose="020F0502020204030204" pitchFamily="34" charset="0"/>
                        </a:rPr>
                        <a:t>$3,000,000</a:t>
                      </a:r>
                    </a:p>
                  </a:txBody>
                  <a:tcPr marL="7841" marR="70577" marT="78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118041698"/>
                  </a:ext>
                </a:extLst>
              </a:tr>
              <a:tr h="145858">
                <a:tc>
                  <a:txBody>
                    <a:bodyPr/>
                    <a:lstStyle/>
                    <a:p>
                      <a:pPr algn="ctr" fontAlgn="ctr"/>
                      <a:r>
                        <a:rPr lang="en-US" sz="1200" b="0" i="0" u="none" strike="noStrike" dirty="0">
                          <a:solidFill>
                            <a:srgbClr val="000000"/>
                          </a:solidFill>
                          <a:effectLst/>
                          <a:latin typeface="Calibri" panose="020F0502020204030204" pitchFamily="34" charset="0"/>
                        </a:rPr>
                        <a:t> </a:t>
                      </a:r>
                    </a:p>
                  </a:txBody>
                  <a:tcPr marL="7841" marR="7841" marT="784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900" b="0" i="0" u="none" strike="noStrike" dirty="0">
                          <a:solidFill>
                            <a:srgbClr val="000000"/>
                          </a:solidFill>
                          <a:effectLst/>
                          <a:latin typeface="Calibri" panose="020F0502020204030204" pitchFamily="34" charset="0"/>
                        </a:rPr>
                        <a:t> </a:t>
                      </a:r>
                    </a:p>
                  </a:txBody>
                  <a:tcPr marL="7841" marR="7841" marT="784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l" fontAlgn="b"/>
                      <a:r>
                        <a:rPr lang="en-US" sz="800" b="0" i="0" u="none" strike="noStrike">
                          <a:solidFill>
                            <a:srgbClr val="000000"/>
                          </a:solidFill>
                          <a:effectLst/>
                          <a:latin typeface="Calibri" panose="020F0502020204030204" pitchFamily="34" charset="0"/>
                        </a:rPr>
                        <a:t> </a:t>
                      </a:r>
                    </a:p>
                  </a:txBody>
                  <a:tcPr marL="7078" marR="7078" marT="707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900" b="0" i="0" u="none" strike="noStrike">
                          <a:solidFill>
                            <a:srgbClr val="000000"/>
                          </a:solidFill>
                          <a:effectLst/>
                          <a:latin typeface="Calibri" panose="020F0502020204030204" pitchFamily="34" charset="0"/>
                        </a:rPr>
                        <a:t> </a:t>
                      </a:r>
                    </a:p>
                  </a:txBody>
                  <a:tcPr marL="7841" marR="70577" marT="784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85986514"/>
                  </a:ext>
                </a:extLst>
              </a:tr>
              <a:tr h="784184">
                <a:tc rowSpan="2">
                  <a:txBody>
                    <a:bodyPr/>
                    <a:lstStyle/>
                    <a:p>
                      <a:pPr algn="ctr" fontAlgn="ctr"/>
                      <a:r>
                        <a:rPr lang="en-US" sz="1200" b="1" i="0" u="none" strike="noStrike" dirty="0">
                          <a:solidFill>
                            <a:srgbClr val="000000"/>
                          </a:solidFill>
                          <a:effectLst/>
                          <a:latin typeface="Calibri" panose="020F0502020204030204" pitchFamily="34" charset="0"/>
                        </a:rPr>
                        <a:t>Building Operations and Maintenance &amp; Strategic Planning</a:t>
                      </a:r>
                    </a:p>
                  </a:txBody>
                  <a:tcPr marL="101302" marR="101302" marT="50651" marB="50651"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marL="171450" indent="-171450" algn="l" fontAlgn="ctr">
                        <a:buFont typeface="Wingdings" panose="05000000000000000000" pitchFamily="2" charset="2"/>
                        <a:buChar char="Ø"/>
                      </a:pPr>
                      <a:r>
                        <a:rPr lang="en-US" sz="1100" b="0" i="0" u="none" strike="noStrike" dirty="0">
                          <a:solidFill>
                            <a:srgbClr val="000000"/>
                          </a:solidFill>
                          <a:effectLst/>
                          <a:latin typeface="Calibri" panose="020F0502020204030204" pitchFamily="34" charset="0"/>
                        </a:rPr>
                        <a:t>Additional custodial personnel, consumable supplies, and contracted services for specialized cleaning</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(these requested funds are not related to COVID-19; COVID-related supplies and cleaning would come from emergency state/federal funding)</a:t>
                      </a:r>
                      <a:endParaRPr lang="en-US" sz="1100" b="1" i="0" u="none" strike="noStrike" dirty="0">
                        <a:solidFill>
                          <a:srgbClr val="000000"/>
                        </a:solidFill>
                        <a:effectLst/>
                        <a:latin typeface="Calibri" panose="020F0502020204030204" pitchFamily="34" charset="0"/>
                      </a:endParaRPr>
                    </a:p>
                  </a:txBody>
                  <a:tcPr marL="7841" marR="7841" marT="78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r>
                        <a:rPr lang="en-US" sz="800" b="0" i="0" u="none" strike="noStrike">
                          <a:solidFill>
                            <a:srgbClr val="000000"/>
                          </a:solidFill>
                          <a:effectLst/>
                          <a:latin typeface="Calibri" panose="020F0502020204030204" pitchFamily="34" charset="0"/>
                        </a:rPr>
                        <a:t>Additional custodial personnel, consumable supplies, and contracted services for specialized cleaning</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(these requested funds are not related to COVID-19; COVID-related supplies and cleaning would come from emergency state/federal funding)</a:t>
                      </a:r>
                    </a:p>
                  </a:txBody>
                  <a:tcPr marL="7078" marR="7078" marT="7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$2,800,000</a:t>
                      </a:r>
                    </a:p>
                  </a:txBody>
                  <a:tcPr marL="7841" marR="70577" marT="78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0042768"/>
                  </a:ext>
                </a:extLst>
              </a:tr>
              <a:tr h="283875">
                <a:tc vMerge="1">
                  <a:txBody>
                    <a:bodyPr/>
                    <a:lstStyle/>
                    <a:p>
                      <a:endParaRPr lang="en-US"/>
                    </a:p>
                  </a:txBody>
                  <a:tcPr/>
                </a:tc>
                <a:tc gridSpan="2">
                  <a:txBody>
                    <a:bodyPr/>
                    <a:lstStyle/>
                    <a:p>
                      <a:pPr marL="171450" indent="-171450">
                        <a:buFont typeface="Wingdings" panose="05000000000000000000" pitchFamily="2" charset="2"/>
                        <a:buChar char="Ø"/>
                      </a:pPr>
                      <a:r>
                        <a:rPr lang="en-US" sz="1100" b="0" i="0" u="none" strike="noStrike" dirty="0">
                          <a:solidFill>
                            <a:srgbClr val="000000"/>
                          </a:solidFill>
                          <a:effectLst/>
                          <a:latin typeface="Calibri" panose="020F0502020204030204" pitchFamily="34" charset="0"/>
                        </a:rPr>
                        <a:t>Technical assistance budget for strategic planning and one additional FTE </a:t>
                      </a:r>
                      <a:endParaRPr lang="en-US" sz="1100" dirty="0"/>
                    </a:p>
                  </a:txBody>
                  <a:tcPr marL="7841" marR="7841" marT="78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en-US" sz="800" b="0" i="0" u="none" strike="noStrike">
                          <a:solidFill>
                            <a:srgbClr val="000000"/>
                          </a:solidFill>
                          <a:effectLst/>
                          <a:latin typeface="Calibri" panose="020F0502020204030204" pitchFamily="34" charset="0"/>
                        </a:rPr>
                        <a:t>Technical assistance budget for strategic planning and one additional FTE </a:t>
                      </a:r>
                    </a:p>
                  </a:txBody>
                  <a:tcPr marL="7078" marR="7078" marT="70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$180,000</a:t>
                      </a:r>
                    </a:p>
                  </a:txBody>
                  <a:tcPr marL="7841" marR="70577" marT="78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6674465"/>
                  </a:ext>
                </a:extLst>
              </a:tr>
              <a:tr h="164679">
                <a:tc>
                  <a:txBody>
                    <a:bodyPr/>
                    <a:lstStyle/>
                    <a:p>
                      <a:pPr algn="l" fontAlgn="ctr"/>
                      <a:r>
                        <a:rPr lang="en-US" sz="900" b="1" i="0" u="none" strike="noStrike">
                          <a:solidFill>
                            <a:srgbClr val="000000"/>
                          </a:solidFill>
                          <a:effectLst/>
                          <a:latin typeface="Calibri" panose="020F0502020204030204" pitchFamily="34" charset="0"/>
                        </a:rPr>
                        <a:t> </a:t>
                      </a:r>
                    </a:p>
                  </a:txBody>
                  <a:tcPr marL="7841" marR="7841" marT="784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en-US" sz="1200" b="1" i="0" u="none" strike="noStrike" dirty="0">
                          <a:solidFill>
                            <a:srgbClr val="000000"/>
                          </a:solidFill>
                          <a:effectLst/>
                          <a:latin typeface="Calibri" panose="020F0502020204030204" pitchFamily="34" charset="0"/>
                        </a:rPr>
                        <a:t>Subtotal</a:t>
                      </a:r>
                    </a:p>
                  </a:txBody>
                  <a:tcPr marL="7841" marR="7841" marT="78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algn="ctr" fontAlgn="ctr"/>
                      <a:r>
                        <a:rPr lang="en-US" sz="800" b="1" i="0" u="none" strike="noStrike">
                          <a:solidFill>
                            <a:srgbClr val="000000"/>
                          </a:solidFill>
                          <a:effectLst/>
                          <a:latin typeface="Calibri" panose="020F0502020204030204" pitchFamily="34" charset="0"/>
                        </a:rPr>
                        <a:t>Subtotal</a:t>
                      </a:r>
                    </a:p>
                  </a:txBody>
                  <a:tcPr marL="7078" marR="7078" marT="7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sz="1200" b="1" i="0" u="none" strike="noStrike" dirty="0">
                          <a:solidFill>
                            <a:srgbClr val="000000"/>
                          </a:solidFill>
                          <a:effectLst/>
                          <a:latin typeface="Calibri" panose="020F0502020204030204" pitchFamily="34" charset="0"/>
                        </a:rPr>
                        <a:t>$2,980,000</a:t>
                      </a:r>
                    </a:p>
                  </a:txBody>
                  <a:tcPr marL="7841" marR="70577" marT="78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5699565"/>
                  </a:ext>
                </a:extLst>
              </a:tr>
              <a:tr h="145858">
                <a:tc>
                  <a:txBody>
                    <a:bodyPr/>
                    <a:lstStyle/>
                    <a:p>
                      <a:pPr algn="ctr" fontAlgn="ctr"/>
                      <a:r>
                        <a:rPr lang="en-US" sz="900" b="0" i="0" u="none" strike="noStrike">
                          <a:solidFill>
                            <a:srgbClr val="000000"/>
                          </a:solidFill>
                          <a:effectLst/>
                          <a:latin typeface="Calibri" panose="020F0502020204030204" pitchFamily="34" charset="0"/>
                        </a:rPr>
                        <a:t> </a:t>
                      </a:r>
                    </a:p>
                  </a:txBody>
                  <a:tcPr marL="7841" marR="7841" marT="784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ctr"/>
                      <a:endParaRPr lang="en-US" sz="900" b="0" i="0" u="none" strike="noStrike" dirty="0">
                        <a:solidFill>
                          <a:srgbClr val="000000"/>
                        </a:solidFill>
                        <a:effectLst/>
                        <a:latin typeface="Calibri" panose="020F0502020204030204" pitchFamily="34" charset="0"/>
                      </a:endParaRPr>
                    </a:p>
                  </a:txBody>
                  <a:tcPr marL="7841" marR="7841" marT="784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l" fontAlgn="b"/>
                      <a:endParaRPr lang="en-US" sz="800" b="0" i="0" u="none" strike="noStrike">
                        <a:solidFill>
                          <a:srgbClr val="000000"/>
                        </a:solidFill>
                        <a:effectLst/>
                        <a:latin typeface="Calibri" panose="020F0502020204030204" pitchFamily="34" charset="0"/>
                      </a:endParaRPr>
                    </a:p>
                  </a:txBody>
                  <a:tcPr marL="7078" marR="7078" marT="707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7841" marR="7841" marT="784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7052907"/>
                  </a:ext>
                </a:extLst>
              </a:tr>
              <a:tr h="164679">
                <a:tc gridSpan="3">
                  <a:txBody>
                    <a:bodyPr/>
                    <a:lstStyle/>
                    <a:p>
                      <a:pPr algn="ctr" fontAlgn="ctr"/>
                      <a:r>
                        <a:rPr lang="en-US" sz="1400" b="1" i="0" u="none" strike="noStrike" dirty="0">
                          <a:solidFill>
                            <a:srgbClr val="000000"/>
                          </a:solidFill>
                          <a:effectLst/>
                          <a:latin typeface="Calibri" panose="020F0502020204030204" pitchFamily="34" charset="0"/>
                        </a:rPr>
                        <a:t>Total Deferred Needs Excluded from the FY 2020-21 Budget Request</a:t>
                      </a:r>
                    </a:p>
                  </a:txBody>
                  <a:tcPr marL="101302" marR="101302" marT="50651" marB="50651"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a:txBody>
                    <a:bodyPr/>
                    <a:lstStyle/>
                    <a:p>
                      <a:pPr algn="r" fontAlgn="ctr"/>
                      <a:r>
                        <a:rPr lang="en-US" sz="1400" b="1" i="0" u="none" strike="noStrike" dirty="0">
                          <a:solidFill>
                            <a:srgbClr val="000000"/>
                          </a:solidFill>
                          <a:effectLst/>
                          <a:latin typeface="Calibri" panose="020F0502020204030204" pitchFamily="34" charset="0"/>
                        </a:rPr>
                        <a:t>$9,080,000</a:t>
                      </a:r>
                    </a:p>
                  </a:txBody>
                  <a:tcPr marL="7841" marR="70577" marT="784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4027448100"/>
                  </a:ext>
                </a:extLst>
              </a:tr>
              <a:tr h="145858">
                <a:tc gridSpan="2">
                  <a:txBody>
                    <a:bodyPr/>
                    <a:lstStyle/>
                    <a:p>
                      <a:pPr algn="ctr" fontAlgn="ctr"/>
                      <a:r>
                        <a:rPr lang="en-US" sz="900" b="0" i="0" u="none" strike="noStrike">
                          <a:solidFill>
                            <a:srgbClr val="000000"/>
                          </a:solidFill>
                          <a:effectLst/>
                          <a:latin typeface="Calibri" panose="020F0502020204030204" pitchFamily="34" charset="0"/>
                        </a:rPr>
                        <a:t> </a:t>
                      </a:r>
                    </a:p>
                  </a:txBody>
                  <a:tcPr marL="7841" marR="7841" marT="784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0" i="0" u="none" strike="noStrike">
                        <a:solidFill>
                          <a:srgbClr val="000000"/>
                        </a:solidFill>
                        <a:effectLst/>
                        <a:latin typeface="Calibri" panose="020F0502020204030204" pitchFamily="34" charset="0"/>
                      </a:endParaRPr>
                    </a:p>
                  </a:txBody>
                  <a:tcPr marL="7078" marR="7078" marT="7078"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7841" marR="7841" marT="784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7841" marR="7841" marT="784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5161730"/>
                  </a:ext>
                </a:extLst>
              </a:tr>
              <a:tr h="164679">
                <a:tc gridSpan="4">
                  <a:txBody>
                    <a:bodyPr/>
                    <a:lstStyle/>
                    <a:p>
                      <a:pPr algn="l" fontAlgn="ctr"/>
                      <a:r>
                        <a:rPr lang="en-US" sz="1100" b="0" i="1" u="none" strike="noStrike" dirty="0">
                          <a:solidFill>
                            <a:srgbClr val="000000"/>
                          </a:solidFill>
                          <a:effectLst/>
                          <a:latin typeface="Calibri" panose="020F0502020204030204" pitchFamily="34" charset="0"/>
                        </a:rPr>
                        <a:t>Note: Previously included in DPS budget request prior to COVID-19 pandemic</a:t>
                      </a:r>
                    </a:p>
                  </a:txBody>
                  <a:tcPr marL="101302" marR="101302" marT="50651" marB="506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4131585"/>
                  </a:ext>
                </a:extLst>
              </a:tr>
            </a:tbl>
          </a:graphicData>
        </a:graphic>
      </p:graphicFrame>
    </p:spTree>
    <p:extLst>
      <p:ext uri="{BB962C8B-B14F-4D97-AF65-F5344CB8AC3E}">
        <p14:creationId xmlns:p14="http://schemas.microsoft.com/office/powerpoint/2010/main" val="1520004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400" y="274638"/>
            <a:ext cx="6964203" cy="1020762"/>
          </a:xfrm>
        </p:spPr>
        <p:txBody>
          <a:bodyPr/>
          <a:lstStyle/>
          <a:p>
            <a:pPr algn="ctr"/>
            <a:r>
              <a:rPr lang="en-US" sz="2800" dirty="0"/>
              <a:t>Summary of Requested Durham County Appropriations</a:t>
            </a:r>
          </a:p>
        </p:txBody>
      </p:sp>
      <p:sp>
        <p:nvSpPr>
          <p:cNvPr id="3" name="Slide Number Placeholder 2"/>
          <p:cNvSpPr>
            <a:spLocks noGrp="1"/>
          </p:cNvSpPr>
          <p:nvPr>
            <p:ph type="sldNum" sz="quarter" idx="12"/>
          </p:nvPr>
        </p:nvSpPr>
        <p:spPr/>
        <p:txBody>
          <a:bodyPr/>
          <a:lstStyle/>
          <a:p>
            <a:fld id="{835E07E0-D057-874C-9C3F-62FEA534DAD8}" type="slidenum">
              <a:rPr lang="en-US" smtClean="0">
                <a:solidFill>
                  <a:prstClr val="black">
                    <a:tint val="75000"/>
                  </a:prstClr>
                </a:solidFill>
              </a:rPr>
              <a:pPr/>
              <a:t>8</a:t>
            </a:fld>
            <a:endParaRPr lang="en-US" dirty="0">
              <a:solidFill>
                <a:prstClr val="black">
                  <a:tint val="75000"/>
                </a:prstClr>
              </a:solidFill>
            </a:endParaRPr>
          </a:p>
        </p:txBody>
      </p:sp>
      <p:graphicFrame>
        <p:nvGraphicFramePr>
          <p:cNvPr id="8" name="Table 7">
            <a:extLst>
              <a:ext uri="{FF2B5EF4-FFF2-40B4-BE49-F238E27FC236}">
                <a16:creationId xmlns:a16="http://schemas.microsoft.com/office/drawing/2014/main" id="{063C7836-4623-49C6-93EC-56D5043FF01C}"/>
              </a:ext>
            </a:extLst>
          </p:cNvPr>
          <p:cNvGraphicFramePr>
            <a:graphicFrameLocks noGrp="1"/>
          </p:cNvGraphicFramePr>
          <p:nvPr>
            <p:extLst>
              <p:ext uri="{D42A27DB-BD31-4B8C-83A1-F6EECF244321}">
                <p14:modId xmlns:p14="http://schemas.microsoft.com/office/powerpoint/2010/main" val="1808618854"/>
              </p:ext>
            </p:extLst>
          </p:nvPr>
        </p:nvGraphicFramePr>
        <p:xfrm>
          <a:off x="1524000" y="1447800"/>
          <a:ext cx="7412318" cy="3497803"/>
        </p:xfrm>
        <a:graphic>
          <a:graphicData uri="http://schemas.openxmlformats.org/drawingml/2006/table">
            <a:tbl>
              <a:tblPr/>
              <a:tblGrid>
                <a:gridCol w="1928059">
                  <a:extLst>
                    <a:ext uri="{9D8B030D-6E8A-4147-A177-3AD203B41FA5}">
                      <a16:colId xmlns:a16="http://schemas.microsoft.com/office/drawing/2014/main" val="701981355"/>
                    </a:ext>
                  </a:extLst>
                </a:gridCol>
                <a:gridCol w="1928059">
                  <a:extLst>
                    <a:ext uri="{9D8B030D-6E8A-4147-A177-3AD203B41FA5}">
                      <a16:colId xmlns:a16="http://schemas.microsoft.com/office/drawing/2014/main" val="2002942841"/>
                    </a:ext>
                  </a:extLst>
                </a:gridCol>
                <a:gridCol w="1185400">
                  <a:extLst>
                    <a:ext uri="{9D8B030D-6E8A-4147-A177-3AD203B41FA5}">
                      <a16:colId xmlns:a16="http://schemas.microsoft.com/office/drawing/2014/main" val="2987149916"/>
                    </a:ext>
                  </a:extLst>
                </a:gridCol>
                <a:gridCol w="1185400">
                  <a:extLst>
                    <a:ext uri="{9D8B030D-6E8A-4147-A177-3AD203B41FA5}">
                      <a16:colId xmlns:a16="http://schemas.microsoft.com/office/drawing/2014/main" val="3318399168"/>
                    </a:ext>
                  </a:extLst>
                </a:gridCol>
                <a:gridCol w="1185400">
                  <a:extLst>
                    <a:ext uri="{9D8B030D-6E8A-4147-A177-3AD203B41FA5}">
                      <a16:colId xmlns:a16="http://schemas.microsoft.com/office/drawing/2014/main" val="2501867044"/>
                    </a:ext>
                  </a:extLst>
                </a:gridCol>
              </a:tblGrid>
              <a:tr h="320488">
                <a:tc gridSpan="5">
                  <a:txBody>
                    <a:bodyPr/>
                    <a:lstStyle/>
                    <a:p>
                      <a:pPr algn="ctr" fontAlgn="b"/>
                      <a:r>
                        <a:rPr lang="en-US" sz="1800" b="1" i="0" u="none" strike="noStrike" dirty="0">
                          <a:solidFill>
                            <a:srgbClr val="000000"/>
                          </a:solidFill>
                          <a:effectLst/>
                          <a:latin typeface="Calibri" panose="020F0502020204030204" pitchFamily="34" charset="0"/>
                        </a:rPr>
                        <a:t>Summary of Requested Durham County Appropriations </a:t>
                      </a:r>
                    </a:p>
                  </a:txBody>
                  <a:tcPr marL="118334" marR="118334" marT="59167" marB="59167"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72697860"/>
                  </a:ext>
                </a:extLst>
              </a:tr>
              <a:tr h="258856">
                <a:tc>
                  <a:txBody>
                    <a:bodyPr/>
                    <a:lstStyle/>
                    <a:p>
                      <a:pPr algn="l" fontAlgn="b"/>
                      <a:endParaRPr lang="en-US" sz="1400" b="0" i="0" u="none" strike="noStrike" dirty="0">
                        <a:solidFill>
                          <a:srgbClr val="000000"/>
                        </a:solidFill>
                        <a:effectLst/>
                        <a:latin typeface="Calibri" panose="020F0502020204030204" pitchFamily="34" charset="0"/>
                      </a:endParaRPr>
                    </a:p>
                  </a:txBody>
                  <a:tcPr marL="12326" marR="12326" marT="123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12326" marR="12326" marT="123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12326" marR="12326" marT="123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12326" marR="12326" marT="123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12326" marR="12326" marT="123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1269339"/>
                  </a:ext>
                </a:extLst>
              </a:tr>
              <a:tr h="751915">
                <a:tc>
                  <a:txBody>
                    <a:bodyPr/>
                    <a:lstStyle/>
                    <a:p>
                      <a:pPr algn="ctr" fontAlgn="ctr"/>
                      <a:r>
                        <a:rPr lang="en-US" sz="1400" b="1" i="0" u="none" strike="noStrike" dirty="0">
                          <a:solidFill>
                            <a:srgbClr val="000000"/>
                          </a:solidFill>
                          <a:effectLst/>
                          <a:latin typeface="Calibri" panose="020F0502020204030204" pitchFamily="34" charset="0"/>
                        </a:rPr>
                        <a:t>Appropriation </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Type</a:t>
                      </a:r>
                    </a:p>
                  </a:txBody>
                  <a:tcPr marL="12326" marR="12326" marT="1232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400" b="1" i="0" u="none" strike="noStrike" dirty="0">
                          <a:solidFill>
                            <a:srgbClr val="000000"/>
                          </a:solidFill>
                          <a:effectLst/>
                          <a:latin typeface="Calibri" panose="020F0502020204030204" pitchFamily="34" charset="0"/>
                        </a:rPr>
                        <a:t>Description</a:t>
                      </a:r>
                    </a:p>
                  </a:txBody>
                  <a:tcPr marL="12326" marR="12326"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400" b="1" i="0" u="none" strike="noStrike" dirty="0">
                          <a:solidFill>
                            <a:srgbClr val="000000"/>
                          </a:solidFill>
                          <a:effectLst/>
                          <a:latin typeface="Calibri" panose="020F0502020204030204" pitchFamily="34" charset="0"/>
                        </a:rPr>
                        <a:t>FY 2019-20</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 Budget</a:t>
                      </a:r>
                    </a:p>
                  </a:txBody>
                  <a:tcPr marL="12326" marR="12326"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400" b="1" i="0" u="none" strike="noStrike" dirty="0">
                          <a:solidFill>
                            <a:srgbClr val="000000"/>
                          </a:solidFill>
                          <a:effectLst/>
                          <a:latin typeface="Calibri" panose="020F0502020204030204" pitchFamily="34" charset="0"/>
                        </a:rPr>
                        <a:t>Proposed</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 Increase</a:t>
                      </a:r>
                    </a:p>
                  </a:txBody>
                  <a:tcPr marL="12326" marR="12326"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400" b="1" i="0" u="none" strike="noStrike" dirty="0">
                          <a:solidFill>
                            <a:srgbClr val="000000"/>
                          </a:solidFill>
                          <a:effectLst/>
                          <a:latin typeface="Calibri" panose="020F0502020204030204" pitchFamily="34" charset="0"/>
                        </a:rPr>
                        <a:t>FY 2020-21 Proposed</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 Budget</a:t>
                      </a:r>
                    </a:p>
                  </a:txBody>
                  <a:tcPr marL="12326" marR="12326" marT="123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2707497088"/>
                  </a:ext>
                </a:extLst>
              </a:tr>
              <a:tr h="246529">
                <a:tc rowSpan="3">
                  <a:txBody>
                    <a:bodyPr/>
                    <a:lstStyle/>
                    <a:p>
                      <a:pPr algn="ctr" fontAlgn="ctr"/>
                      <a:r>
                        <a:rPr lang="en-US" sz="1400" b="1" i="0" u="none" strike="noStrike" dirty="0">
                          <a:solidFill>
                            <a:srgbClr val="000000"/>
                          </a:solidFill>
                          <a:effectLst/>
                          <a:latin typeface="Calibri" panose="020F0502020204030204" pitchFamily="34" charset="0"/>
                        </a:rPr>
                        <a:t>Operating Funds</a:t>
                      </a:r>
                    </a:p>
                  </a:txBody>
                  <a:tcPr marL="118334" marR="118334" marT="59167" marB="59167"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DPS Operations</a:t>
                      </a:r>
                    </a:p>
                  </a:txBody>
                  <a:tcPr marL="12326" marR="12326"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$117,911,581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$7,549,608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$125,461,189 </a:t>
                      </a:r>
                    </a:p>
                  </a:txBody>
                  <a:tcPr marL="12326" marR="110938" marT="123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3579631"/>
                  </a:ext>
                </a:extLst>
              </a:tr>
              <a:tr h="246529">
                <a:tc vMerge="1">
                  <a:txBody>
                    <a:bodyPr/>
                    <a:lstStyle/>
                    <a:p>
                      <a:endParaRPr lang="en-US"/>
                    </a:p>
                  </a:txBody>
                  <a:tcPr/>
                </a:tc>
                <a:tc>
                  <a:txBody>
                    <a:bodyPr/>
                    <a:lstStyle/>
                    <a:p>
                      <a:pPr algn="l" fontAlgn="ctr"/>
                      <a:r>
                        <a:rPr lang="en-US" sz="1400" b="0" i="0" u="none" strike="noStrike" dirty="0">
                          <a:solidFill>
                            <a:srgbClr val="000000"/>
                          </a:solidFill>
                          <a:effectLst/>
                          <a:latin typeface="Calibri" panose="020F0502020204030204" pitchFamily="34" charset="0"/>
                        </a:rPr>
                        <a:t>Charter Schools</a:t>
                      </a:r>
                    </a:p>
                  </a:txBody>
                  <a:tcPr marL="12326" marR="12326"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$26,180,996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$2,182,660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$28,363,656 </a:t>
                      </a:r>
                    </a:p>
                  </a:txBody>
                  <a:tcPr marL="12326" marR="110938" marT="123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8157281"/>
                  </a:ext>
                </a:extLst>
              </a:tr>
              <a:tr h="258856">
                <a:tc vMerge="1">
                  <a:txBody>
                    <a:bodyPr/>
                    <a:lstStyle/>
                    <a:p>
                      <a:endParaRPr lang="en-US"/>
                    </a:p>
                  </a:txBody>
                  <a:tcPr/>
                </a:tc>
                <a:tc>
                  <a:txBody>
                    <a:bodyPr/>
                    <a:lstStyle/>
                    <a:p>
                      <a:pPr algn="ctr" fontAlgn="ctr"/>
                      <a:r>
                        <a:rPr lang="en-US" sz="1400" b="1" i="0" u="none" strike="noStrike" dirty="0">
                          <a:solidFill>
                            <a:srgbClr val="000000"/>
                          </a:solidFill>
                          <a:effectLst/>
                          <a:latin typeface="Calibri" panose="020F0502020204030204" pitchFamily="34" charset="0"/>
                        </a:rPr>
                        <a:t>Total: DPS &amp; Charters</a:t>
                      </a:r>
                    </a:p>
                  </a:txBody>
                  <a:tcPr marL="12326" marR="12326"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400" b="1" i="0" u="none" strike="noStrike" dirty="0">
                          <a:solidFill>
                            <a:srgbClr val="000000"/>
                          </a:solidFill>
                          <a:effectLst/>
                          <a:latin typeface="Calibri" panose="020F0502020204030204" pitchFamily="34" charset="0"/>
                        </a:rPr>
                        <a:t>$144,092,577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400" b="1" i="0" u="none" strike="noStrike" dirty="0">
                          <a:solidFill>
                            <a:srgbClr val="000000"/>
                          </a:solidFill>
                          <a:effectLst/>
                          <a:latin typeface="Calibri" panose="020F0502020204030204" pitchFamily="34" charset="0"/>
                        </a:rPr>
                        <a:t>$9,732,268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400" b="1" i="0" u="none" strike="noStrike" dirty="0">
                          <a:solidFill>
                            <a:srgbClr val="000000"/>
                          </a:solidFill>
                          <a:effectLst/>
                          <a:latin typeface="Calibri" panose="020F0502020204030204" pitchFamily="34" charset="0"/>
                        </a:rPr>
                        <a:t>$153,824,845 </a:t>
                      </a:r>
                    </a:p>
                  </a:txBody>
                  <a:tcPr marL="12326" marR="110938" marT="123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3170796"/>
                  </a:ext>
                </a:extLst>
              </a:tr>
              <a:tr h="246529">
                <a:tc rowSpan="3">
                  <a:txBody>
                    <a:bodyPr/>
                    <a:lstStyle/>
                    <a:p>
                      <a:pPr algn="ctr" fontAlgn="ctr"/>
                      <a:r>
                        <a:rPr lang="en-US" sz="1400" b="1" i="0" u="none" strike="noStrike" dirty="0">
                          <a:solidFill>
                            <a:srgbClr val="000000"/>
                          </a:solidFill>
                          <a:effectLst/>
                          <a:latin typeface="Calibri" panose="020F0502020204030204" pitchFamily="34" charset="0"/>
                        </a:rPr>
                        <a:t>Pre-K Grant Funds</a:t>
                      </a:r>
                    </a:p>
                  </a:txBody>
                  <a:tcPr marL="118334" marR="118334" marT="59167" marB="59167"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The Whitted School </a:t>
                      </a:r>
                    </a:p>
                  </a:txBody>
                  <a:tcPr marL="12326" marR="12326"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$1,500,000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$0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$1,500,000 </a:t>
                      </a:r>
                    </a:p>
                  </a:txBody>
                  <a:tcPr marL="12326" marR="110938" marT="123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0659741"/>
                  </a:ext>
                </a:extLst>
              </a:tr>
              <a:tr h="246529">
                <a:tc vMerge="1">
                  <a:txBody>
                    <a:bodyPr/>
                    <a:lstStyle/>
                    <a:p>
                      <a:endParaRPr lang="en-US"/>
                    </a:p>
                  </a:txBody>
                  <a:tcPr/>
                </a:tc>
                <a:tc>
                  <a:txBody>
                    <a:bodyPr/>
                    <a:lstStyle/>
                    <a:p>
                      <a:pPr algn="l" fontAlgn="ctr"/>
                      <a:r>
                        <a:rPr lang="en-US" sz="1400" b="0" i="0" u="none" strike="noStrike" dirty="0">
                          <a:solidFill>
                            <a:srgbClr val="000000"/>
                          </a:solidFill>
                          <a:effectLst/>
                          <a:latin typeface="Calibri" panose="020F0502020204030204" pitchFamily="34" charset="0"/>
                        </a:rPr>
                        <a:t>District-Wide Pre-K </a:t>
                      </a:r>
                    </a:p>
                  </a:txBody>
                  <a:tcPr marL="12326" marR="12326"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$508,140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$0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$508,140 </a:t>
                      </a:r>
                    </a:p>
                  </a:txBody>
                  <a:tcPr marL="12326" marR="110938" marT="123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2540722"/>
                  </a:ext>
                </a:extLst>
              </a:tr>
              <a:tr h="258856">
                <a:tc vMerge="1">
                  <a:txBody>
                    <a:bodyPr/>
                    <a:lstStyle/>
                    <a:p>
                      <a:endParaRPr lang="en-US"/>
                    </a:p>
                  </a:txBody>
                  <a:tcPr/>
                </a:tc>
                <a:tc>
                  <a:txBody>
                    <a:bodyPr/>
                    <a:lstStyle/>
                    <a:p>
                      <a:pPr algn="ctr" fontAlgn="ctr"/>
                      <a:r>
                        <a:rPr lang="en-US" sz="1400" b="1" i="0" u="none" strike="noStrike" dirty="0">
                          <a:solidFill>
                            <a:srgbClr val="000000"/>
                          </a:solidFill>
                          <a:effectLst/>
                          <a:latin typeface="Calibri" panose="020F0502020204030204" pitchFamily="34" charset="0"/>
                        </a:rPr>
                        <a:t>Total Pre-K Grant Funds</a:t>
                      </a:r>
                    </a:p>
                  </a:txBody>
                  <a:tcPr marL="12326" marR="12326"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$2,008,140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$0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$2,008,140 </a:t>
                      </a:r>
                    </a:p>
                  </a:txBody>
                  <a:tcPr marL="12326" marR="110938" marT="123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056316"/>
                  </a:ext>
                </a:extLst>
              </a:tr>
              <a:tr h="258856">
                <a:tc>
                  <a:txBody>
                    <a:bodyPr/>
                    <a:lstStyle/>
                    <a:p>
                      <a:pPr algn="ctr" fontAlgn="ctr"/>
                      <a:r>
                        <a:rPr lang="en-US" sz="1400" b="1" i="0" u="none" strike="noStrike" dirty="0">
                          <a:solidFill>
                            <a:srgbClr val="000000"/>
                          </a:solidFill>
                          <a:effectLst/>
                          <a:latin typeface="Calibri" panose="020F0502020204030204" pitchFamily="34" charset="0"/>
                        </a:rPr>
                        <a:t>Capital Funds</a:t>
                      </a:r>
                    </a:p>
                  </a:txBody>
                  <a:tcPr marL="12326" marR="12326" marT="1232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panose="020F0502020204030204" pitchFamily="34" charset="0"/>
                        </a:rPr>
                        <a:t>Building Improvements</a:t>
                      </a:r>
                    </a:p>
                  </a:txBody>
                  <a:tcPr marL="12326" marR="12326"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$1,370,000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$4,630,000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$6,000,000 </a:t>
                      </a:r>
                    </a:p>
                  </a:txBody>
                  <a:tcPr marL="12326" marR="110938" marT="123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31712"/>
                  </a:ext>
                </a:extLst>
              </a:tr>
              <a:tr h="258856">
                <a:tc gridSpan="2">
                  <a:txBody>
                    <a:bodyPr/>
                    <a:lstStyle/>
                    <a:p>
                      <a:pPr algn="ctr" fontAlgn="ctr"/>
                      <a:r>
                        <a:rPr lang="en-US" sz="1400" b="1" i="0" u="none" strike="noStrike" dirty="0">
                          <a:solidFill>
                            <a:srgbClr val="000000"/>
                          </a:solidFill>
                          <a:effectLst/>
                          <a:latin typeface="Calibri" panose="020F0502020204030204" pitchFamily="34" charset="0"/>
                        </a:rPr>
                        <a:t>Grand Total</a:t>
                      </a:r>
                    </a:p>
                  </a:txBody>
                  <a:tcPr marL="118334" marR="118334" marT="59167" marB="59167"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a:txBody>
                    <a:bodyPr/>
                    <a:lstStyle/>
                    <a:p>
                      <a:pPr algn="r" fontAlgn="ctr"/>
                      <a:r>
                        <a:rPr lang="en-US" sz="1400" b="1" i="0" u="none" strike="noStrike" dirty="0">
                          <a:solidFill>
                            <a:srgbClr val="000000"/>
                          </a:solidFill>
                          <a:effectLst/>
                          <a:latin typeface="Calibri" panose="020F0502020204030204" pitchFamily="34" charset="0"/>
                        </a:rPr>
                        <a:t>$147,470,717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r" fontAlgn="ctr"/>
                      <a:r>
                        <a:rPr lang="en-US" sz="1400" b="1" i="0" u="none" strike="noStrike" dirty="0">
                          <a:solidFill>
                            <a:srgbClr val="000000"/>
                          </a:solidFill>
                          <a:effectLst/>
                          <a:latin typeface="Calibri" panose="020F0502020204030204" pitchFamily="34" charset="0"/>
                        </a:rPr>
                        <a:t>$14,362,268 </a:t>
                      </a:r>
                    </a:p>
                  </a:txBody>
                  <a:tcPr marL="12326" marR="110938" marT="12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r" fontAlgn="ctr"/>
                      <a:r>
                        <a:rPr lang="en-US" sz="1400" b="1" i="0" u="none" strike="noStrike" dirty="0">
                          <a:solidFill>
                            <a:srgbClr val="000000"/>
                          </a:solidFill>
                          <a:effectLst/>
                          <a:latin typeface="Calibri" panose="020F0502020204030204" pitchFamily="34" charset="0"/>
                        </a:rPr>
                        <a:t>$161,832,985 </a:t>
                      </a:r>
                    </a:p>
                  </a:txBody>
                  <a:tcPr marL="12326" marR="110938" marT="123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3257387710"/>
                  </a:ext>
                </a:extLst>
              </a:tr>
            </a:tbl>
          </a:graphicData>
        </a:graphic>
      </p:graphicFrame>
    </p:spTree>
    <p:extLst>
      <p:ext uri="{BB962C8B-B14F-4D97-AF65-F5344CB8AC3E}">
        <p14:creationId xmlns:p14="http://schemas.microsoft.com/office/powerpoint/2010/main" val="1628318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400" y="274638"/>
            <a:ext cx="6964203" cy="639762"/>
          </a:xfrm>
        </p:spPr>
        <p:txBody>
          <a:bodyPr/>
          <a:lstStyle/>
          <a:p>
            <a:pPr algn="ctr"/>
            <a:r>
              <a:rPr lang="en-US" sz="3200" dirty="0"/>
              <a:t>Budget Timeline</a:t>
            </a:r>
          </a:p>
        </p:txBody>
      </p:sp>
      <p:sp>
        <p:nvSpPr>
          <p:cNvPr id="3" name="Slide Number Placeholder 2"/>
          <p:cNvSpPr>
            <a:spLocks noGrp="1"/>
          </p:cNvSpPr>
          <p:nvPr>
            <p:ph type="sldNum" sz="quarter" idx="12"/>
          </p:nvPr>
        </p:nvSpPr>
        <p:spPr/>
        <p:txBody>
          <a:bodyPr/>
          <a:lstStyle/>
          <a:p>
            <a:fld id="{835E07E0-D057-874C-9C3F-62FEA534DAD8}" type="slidenum">
              <a:rPr lang="en-US" smtClean="0">
                <a:solidFill>
                  <a:prstClr val="black">
                    <a:tint val="75000"/>
                  </a:prstClr>
                </a:solidFill>
              </a:rPr>
              <a:pPr/>
              <a:t>9</a:t>
            </a:fld>
            <a:endParaRPr lang="en-US" dirty="0">
              <a:solidFill>
                <a:prstClr val="black">
                  <a:tint val="75000"/>
                </a:prstClr>
              </a:solidFill>
            </a:endParaRPr>
          </a:p>
        </p:txBody>
      </p:sp>
      <p:sp>
        <p:nvSpPr>
          <p:cNvPr id="4" name="TextBox 3"/>
          <p:cNvSpPr txBox="1"/>
          <p:nvPr/>
        </p:nvSpPr>
        <p:spPr>
          <a:xfrm>
            <a:off x="1600200" y="1066800"/>
            <a:ext cx="7162800" cy="3354765"/>
          </a:xfrm>
          <a:prstGeom prst="rect">
            <a:avLst/>
          </a:prstGeom>
          <a:noFill/>
        </p:spPr>
        <p:txBody>
          <a:bodyPr wrap="square" rtlCol="0">
            <a:spAutoFit/>
          </a:bodyPr>
          <a:lstStyle/>
          <a:p>
            <a:pPr marL="285750" indent="-285750">
              <a:spcBef>
                <a:spcPts val="1200"/>
              </a:spcBef>
              <a:buFont typeface="Wingdings" panose="05000000000000000000" pitchFamily="2" charset="2"/>
              <a:buChar char="§"/>
            </a:pPr>
            <a:r>
              <a:rPr lang="en-US" b="1" dirty="0">
                <a:solidFill>
                  <a:schemeClr val="tx2">
                    <a:lumMod val="75000"/>
                  </a:schemeClr>
                </a:solidFill>
              </a:rPr>
              <a:t>March 26 </a:t>
            </a:r>
            <a:r>
              <a:rPr lang="en-US" dirty="0">
                <a:solidFill>
                  <a:schemeClr val="tx2">
                    <a:lumMod val="75000"/>
                  </a:schemeClr>
                </a:solidFill>
              </a:rPr>
              <a:t>– Superintendent’s Budget presented to DPS Board of Education and sent to County Commissioners</a:t>
            </a:r>
          </a:p>
          <a:p>
            <a:pPr marL="285750" indent="-285750">
              <a:spcBef>
                <a:spcPts val="1200"/>
              </a:spcBef>
              <a:buFont typeface="Wingdings" panose="05000000000000000000" pitchFamily="2" charset="2"/>
              <a:buChar char="§"/>
            </a:pPr>
            <a:r>
              <a:rPr lang="en-US" b="1" dirty="0">
                <a:solidFill>
                  <a:schemeClr val="tx2">
                    <a:lumMod val="75000"/>
                  </a:schemeClr>
                </a:solidFill>
              </a:rPr>
              <a:t>April 9 </a:t>
            </a:r>
            <a:r>
              <a:rPr lang="en-US" dirty="0">
                <a:solidFill>
                  <a:schemeClr val="tx2">
                    <a:lumMod val="75000"/>
                  </a:schemeClr>
                </a:solidFill>
              </a:rPr>
              <a:t>– DPS Budget Hearing at the conclusion of the regularly scheduled work session (tentative)</a:t>
            </a:r>
          </a:p>
          <a:p>
            <a:pPr marL="285750" indent="-285750">
              <a:spcBef>
                <a:spcPts val="1200"/>
              </a:spcBef>
              <a:buFont typeface="Wingdings" panose="05000000000000000000" pitchFamily="2" charset="2"/>
              <a:buChar char="§"/>
            </a:pPr>
            <a:r>
              <a:rPr lang="en-US" b="1" dirty="0">
                <a:solidFill>
                  <a:schemeClr val="tx2">
                    <a:lumMod val="75000"/>
                  </a:schemeClr>
                </a:solidFill>
              </a:rPr>
              <a:t>April 23</a:t>
            </a:r>
            <a:r>
              <a:rPr lang="en-US" dirty="0">
                <a:solidFill>
                  <a:schemeClr val="tx2">
                    <a:lumMod val="75000"/>
                  </a:schemeClr>
                </a:solidFill>
              </a:rPr>
              <a:t>– Budget updates, discussion, and (if necessary) adjustments determined at BOE meeting and sent to County Commissioners</a:t>
            </a:r>
          </a:p>
          <a:p>
            <a:pPr marL="285750" indent="-285750">
              <a:spcBef>
                <a:spcPts val="1200"/>
              </a:spcBef>
              <a:buFont typeface="Wingdings" panose="05000000000000000000" pitchFamily="2" charset="2"/>
              <a:buChar char="§"/>
            </a:pPr>
            <a:r>
              <a:rPr lang="en-US" b="1" dirty="0">
                <a:solidFill>
                  <a:schemeClr val="tx2">
                    <a:lumMod val="75000"/>
                  </a:schemeClr>
                </a:solidFill>
              </a:rPr>
              <a:t>May 11 </a:t>
            </a:r>
            <a:r>
              <a:rPr lang="en-US" dirty="0">
                <a:solidFill>
                  <a:schemeClr val="tx2">
                    <a:lumMod val="75000"/>
                  </a:schemeClr>
                </a:solidFill>
              </a:rPr>
              <a:t>– County Manger presents FY 2020-21 Recommend Budget</a:t>
            </a:r>
          </a:p>
          <a:p>
            <a:pPr marL="285750" indent="-285750">
              <a:spcBef>
                <a:spcPts val="1200"/>
              </a:spcBef>
              <a:buFont typeface="Wingdings" panose="05000000000000000000" pitchFamily="2" charset="2"/>
              <a:buChar char="§"/>
            </a:pPr>
            <a:r>
              <a:rPr lang="en-US" b="1" dirty="0">
                <a:solidFill>
                  <a:schemeClr val="tx2">
                    <a:lumMod val="75000"/>
                  </a:schemeClr>
                </a:solidFill>
              </a:rPr>
              <a:t>May 19 – June 2 </a:t>
            </a:r>
            <a:r>
              <a:rPr lang="en-US" dirty="0">
                <a:solidFill>
                  <a:schemeClr val="tx2">
                    <a:lumMod val="75000"/>
                  </a:schemeClr>
                </a:solidFill>
              </a:rPr>
              <a:t>– BOCC Budget Work Sessions</a:t>
            </a:r>
          </a:p>
          <a:p>
            <a:pPr marL="285750" indent="-285750">
              <a:spcBef>
                <a:spcPts val="1200"/>
              </a:spcBef>
              <a:buFont typeface="Wingdings" panose="05000000000000000000" pitchFamily="2" charset="2"/>
              <a:buChar char="§"/>
            </a:pPr>
            <a:r>
              <a:rPr lang="en-US" b="1" dirty="0">
                <a:solidFill>
                  <a:schemeClr val="tx2">
                    <a:lumMod val="75000"/>
                  </a:schemeClr>
                </a:solidFill>
              </a:rPr>
              <a:t>June 8 </a:t>
            </a:r>
            <a:r>
              <a:rPr lang="en-US" dirty="0">
                <a:solidFill>
                  <a:schemeClr val="tx2">
                    <a:lumMod val="75000"/>
                  </a:schemeClr>
                </a:solidFill>
              </a:rPr>
              <a:t>– BOCC Budget Adoption</a:t>
            </a:r>
          </a:p>
        </p:txBody>
      </p:sp>
    </p:spTree>
    <p:extLst>
      <p:ext uri="{BB962C8B-B14F-4D97-AF65-F5344CB8AC3E}">
        <p14:creationId xmlns:p14="http://schemas.microsoft.com/office/powerpoint/2010/main" val="3077219412"/>
      </p:ext>
    </p:extLst>
  </p:cSld>
  <p:clrMapOvr>
    <a:masterClrMapping/>
  </p:clrMapOvr>
</p:sld>
</file>

<file path=ppt/theme/theme1.xml><?xml version="1.0" encoding="utf-8"?>
<a:theme xmlns:a="http://schemas.openxmlformats.org/drawingml/2006/main" name="FINANCE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B3921"/>
        </a:solidFill>
        <a:ln>
          <a:noFill/>
        </a:ln>
        <a:effectLst/>
      </a:spPr>
      <a:bodyPr rtlCol="0" anchor="ctr"/>
      <a:lstStyle>
        <a:defPPr algn="ctr">
          <a:defRPr sz="2400" dirty="0" smtClean="0">
            <a:solidFill>
              <a:schemeClr val="bg1"/>
            </a:solidFill>
            <a:latin typeface="Arial"/>
            <a:cs typeface="Aria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36889</TotalTime>
  <Words>1303</Words>
  <Application>Microsoft Office PowerPoint</Application>
  <PresentationFormat>On-screen Show (4:3)</PresentationFormat>
  <Paragraphs>230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Lucida Grande</vt:lpstr>
      <vt:lpstr>Wingdings</vt:lpstr>
      <vt:lpstr>FINANCE powerpoint template</vt:lpstr>
      <vt:lpstr>PowerPoint Presentation</vt:lpstr>
      <vt:lpstr>Budget Planning in a Pandemic</vt:lpstr>
      <vt:lpstr>Pre-existing Budget Uncertainty</vt:lpstr>
      <vt:lpstr>Budget Request Components</vt:lpstr>
      <vt:lpstr>Durham K-12 Enrollment Projected at 40,553 for FY20-21 Additional local funds required to support enrollment growth</vt:lpstr>
      <vt:lpstr>Revised Funding Request</vt:lpstr>
      <vt:lpstr>Deferred Needs</vt:lpstr>
      <vt:lpstr>Summary of Requested Durham County Appropriations</vt:lpstr>
      <vt:lpstr>Budget Timeline</vt:lpstr>
      <vt:lpstr>Questions</vt:lpstr>
    </vt:vector>
  </TitlesOfParts>
  <Company>Durham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Julie Marshall</dc:creator>
  <cp:lastModifiedBy>Alexander Modestou</cp:lastModifiedBy>
  <cp:revision>733</cp:revision>
  <cp:lastPrinted>2020-03-26T15:44:20Z</cp:lastPrinted>
  <dcterms:created xsi:type="dcterms:W3CDTF">2012-02-16T15:55:38Z</dcterms:created>
  <dcterms:modified xsi:type="dcterms:W3CDTF">2020-03-26T16:33:30Z</dcterms:modified>
</cp:coreProperties>
</file>