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7" r:id="rId2"/>
    <p:sldId id="469" r:id="rId3"/>
    <p:sldId id="465" r:id="rId4"/>
    <p:sldId id="470" r:id="rId5"/>
    <p:sldId id="471" r:id="rId6"/>
    <p:sldId id="472" r:id="rId7"/>
    <p:sldId id="467" r:id="rId8"/>
    <p:sldId id="473" r:id="rId9"/>
    <p:sldId id="464" r:id="rId10"/>
    <p:sldId id="480" r:id="rId11"/>
    <p:sldId id="482" r:id="rId12"/>
    <p:sldId id="481" r:id="rId13"/>
    <p:sldId id="414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0" autoAdjust="0"/>
    <p:restoredTop sz="92144" autoAdjust="0"/>
  </p:normalViewPr>
  <p:slideViewPr>
    <p:cSldViewPr>
      <p:cViewPr varScale="1">
        <p:scale>
          <a:sx n="106" d="100"/>
          <a:sy n="106" d="100"/>
        </p:scale>
        <p:origin x="180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3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exander_Modestou\Desktop\Salary%20Supplements\Certified_Salary_Supplement_Analysis_0114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Proposed Local Teacher Salary Supplement: Bachelor's Degree; 10 Months of Employment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'SUPPLEMENT EXHIBIT'!$D$11</c:f>
              <c:strCache>
                <c:ptCount val="1"/>
                <c:pt idx="0">
                  <c:v>2017-18 State Base Pay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'SUPPLEMENT EXHIBIT'!$C$12:$C$42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cat>
          <c:val>
            <c:numRef>
              <c:f>'SUPPLEMENT EXHIBIT'!$D$12:$D$42</c:f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0-E348-4EBE-902C-190EE4AF228A}"/>
            </c:ext>
          </c:extLst>
        </c:ser>
        <c:ser>
          <c:idx val="1"/>
          <c:order val="1"/>
          <c:tx>
            <c:strRef>
              <c:f>'SUPPLEMENT EXHIBIT'!$E$11</c:f>
              <c:strCache>
                <c:ptCount val="1"/>
                <c:pt idx="0">
                  <c:v>2018-19 State Base Pay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'SUPPLEMENT EXHIBIT'!$C$12:$C$42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cat>
          <c:val>
            <c:numRef>
              <c:f>'SUPPLEMENT EXHIBIT'!$E$12:$E$42</c:f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E348-4EBE-902C-190EE4AF228A}"/>
            </c:ext>
          </c:extLst>
        </c:ser>
        <c:ser>
          <c:idx val="2"/>
          <c:order val="2"/>
          <c:tx>
            <c:strRef>
              <c:f>'SUPPLEMENT EXHIBIT'!$F$11</c:f>
              <c:strCache>
                <c:ptCount val="1"/>
                <c:pt idx="0">
                  <c:v>2019-20 State Base Pay TBD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'SUPPLEMENT EXHIBIT'!$C$12:$C$42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cat>
          <c:val>
            <c:numRef>
              <c:f>'SUPPLEMENT EXHIBIT'!$F$12:$F$42</c:f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2-E348-4EBE-902C-190EE4AF228A}"/>
            </c:ext>
          </c:extLst>
        </c:ser>
        <c:ser>
          <c:idx val="3"/>
          <c:order val="3"/>
          <c:tx>
            <c:strRef>
              <c:f>'SUPPLEMENT EXHIBIT'!$G$11</c:f>
              <c:strCache>
                <c:ptCount val="1"/>
                <c:pt idx="0">
                  <c:v>2017-18 Local Supplement Rate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'SUPPLEMENT EXHIBIT'!$C$12:$C$42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cat>
          <c:val>
            <c:numRef>
              <c:f>'SUPPLEMENT EXHIBIT'!$G$12:$G$42</c:f>
            </c:numRef>
          </c:val>
          <c:smooth val="0"/>
          <c:extLst>
            <c:ext xmlns:c16="http://schemas.microsoft.com/office/drawing/2014/chart" uri="{C3380CC4-5D6E-409C-BE32-E72D297353CC}">
              <c16:uniqueId val="{00000003-E348-4EBE-902C-190EE4AF228A}"/>
            </c:ext>
          </c:extLst>
        </c:ser>
        <c:ser>
          <c:idx val="4"/>
          <c:order val="4"/>
          <c:tx>
            <c:strRef>
              <c:f>'SUPPLEMENT EXHIBIT'!$H$11</c:f>
              <c:strCache>
                <c:ptCount val="1"/>
                <c:pt idx="0">
                  <c:v>2018-19 Local Supplement Rate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'SUPPLEMENT EXHIBIT'!$C$12:$C$42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cat>
          <c:val>
            <c:numRef>
              <c:f>'SUPPLEMENT EXHIBIT'!$H$12:$H$42</c:f>
            </c:numRef>
          </c:val>
          <c:smooth val="0"/>
          <c:extLst>
            <c:ext xmlns:c16="http://schemas.microsoft.com/office/drawing/2014/chart" uri="{C3380CC4-5D6E-409C-BE32-E72D297353CC}">
              <c16:uniqueId val="{00000004-E348-4EBE-902C-190EE4AF228A}"/>
            </c:ext>
          </c:extLst>
        </c:ser>
        <c:ser>
          <c:idx val="5"/>
          <c:order val="5"/>
          <c:tx>
            <c:strRef>
              <c:f>'SUPPLEMENT EXHIBIT'!$I$11</c:f>
              <c:strCache>
                <c:ptCount val="1"/>
                <c:pt idx="0">
                  <c:v>2019-20 Local Supplement Rate - V1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'SUPPLEMENT EXHIBIT'!$C$12:$C$42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cat>
          <c:val>
            <c:numRef>
              <c:f>'SUPPLEMENT EXHIBIT'!$I$12:$I$42</c:f>
            </c:numRef>
          </c:val>
          <c:smooth val="0"/>
          <c:extLst>
            <c:ext xmlns:c16="http://schemas.microsoft.com/office/drawing/2014/chart" uri="{C3380CC4-5D6E-409C-BE32-E72D297353CC}">
              <c16:uniqueId val="{00000005-E348-4EBE-902C-190EE4AF228A}"/>
            </c:ext>
          </c:extLst>
        </c:ser>
        <c:ser>
          <c:idx val="6"/>
          <c:order val="6"/>
          <c:tx>
            <c:strRef>
              <c:f>'SUPPLEMENT EXHIBIT'!$J$11</c:f>
              <c:strCache>
                <c:ptCount val="1"/>
                <c:pt idx="0">
                  <c:v>2019-20 Local Supplement Rate - V2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'SUPPLEMENT EXHIBIT'!$C$12:$C$42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cat>
          <c:val>
            <c:numRef>
              <c:f>'SUPPLEMENT EXHIBIT'!$J$12:$J$42</c:f>
            </c:numRef>
          </c:val>
          <c:smooth val="0"/>
          <c:extLst>
            <c:ext xmlns:c16="http://schemas.microsoft.com/office/drawing/2014/chart" uri="{C3380CC4-5D6E-409C-BE32-E72D297353CC}">
              <c16:uniqueId val="{00000006-E348-4EBE-902C-190EE4AF228A}"/>
            </c:ext>
          </c:extLst>
        </c:ser>
        <c:ser>
          <c:idx val="7"/>
          <c:order val="7"/>
          <c:tx>
            <c:strRef>
              <c:f>'SUPPLEMENT EXHIBIT'!$K$11</c:f>
              <c:strCache>
                <c:ptCount val="1"/>
                <c:pt idx="0">
                  <c:v>2017-18 Local Supplement</c:v>
                </c:pt>
              </c:strCache>
            </c:strRef>
          </c:tx>
          <c:spPr>
            <a:ln w="381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'SUPPLEMENT EXHIBIT'!$C$12:$C$42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cat>
          <c:val>
            <c:numRef>
              <c:f>'SUPPLEMENT EXHIBIT'!$K$12:$K$42</c:f>
              <c:numCache>
                <c:formatCode>"$"#,##0</c:formatCode>
                <c:ptCount val="31"/>
                <c:pt idx="0">
                  <c:v>4375</c:v>
                </c:pt>
                <c:pt idx="1">
                  <c:v>4500</c:v>
                </c:pt>
                <c:pt idx="2">
                  <c:v>4537.5</c:v>
                </c:pt>
                <c:pt idx="3">
                  <c:v>4662.5</c:v>
                </c:pt>
                <c:pt idx="4">
                  <c:v>4662.5</c:v>
                </c:pt>
                <c:pt idx="5">
                  <c:v>4787.5</c:v>
                </c:pt>
                <c:pt idx="6">
                  <c:v>4787.5</c:v>
                </c:pt>
                <c:pt idx="7">
                  <c:v>4912.5</c:v>
                </c:pt>
                <c:pt idx="8">
                  <c:v>4912.5</c:v>
                </c:pt>
                <c:pt idx="9">
                  <c:v>5068.8</c:v>
                </c:pt>
                <c:pt idx="10">
                  <c:v>5474.3</c:v>
                </c:pt>
                <c:pt idx="11">
                  <c:v>5781.9000000000005</c:v>
                </c:pt>
                <c:pt idx="12">
                  <c:v>5887</c:v>
                </c:pt>
                <c:pt idx="13">
                  <c:v>6205.9000000000005</c:v>
                </c:pt>
                <c:pt idx="14">
                  <c:v>6314.8</c:v>
                </c:pt>
                <c:pt idx="15">
                  <c:v>6718.6</c:v>
                </c:pt>
                <c:pt idx="16">
                  <c:v>6945</c:v>
                </c:pt>
                <c:pt idx="17">
                  <c:v>7213.3</c:v>
                </c:pt>
                <c:pt idx="18">
                  <c:v>7331.5</c:v>
                </c:pt>
                <c:pt idx="19">
                  <c:v>7607.3</c:v>
                </c:pt>
                <c:pt idx="20">
                  <c:v>7728</c:v>
                </c:pt>
                <c:pt idx="21">
                  <c:v>8011.3</c:v>
                </c:pt>
                <c:pt idx="22">
                  <c:v>8134.5</c:v>
                </c:pt>
                <c:pt idx="23">
                  <c:v>8375</c:v>
                </c:pt>
                <c:pt idx="24">
                  <c:v>8500</c:v>
                </c:pt>
                <c:pt idx="25">
                  <c:v>8849.3000000000011</c:v>
                </c:pt>
                <c:pt idx="26">
                  <c:v>8977.5</c:v>
                </c:pt>
                <c:pt idx="27">
                  <c:v>9105.8000000000011</c:v>
                </c:pt>
                <c:pt idx="28">
                  <c:v>9234</c:v>
                </c:pt>
                <c:pt idx="29">
                  <c:v>9362.3000000000011</c:v>
                </c:pt>
                <c:pt idx="30">
                  <c:v>9490.5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348-4EBE-902C-190EE4AF228A}"/>
            </c:ext>
          </c:extLst>
        </c:ser>
        <c:ser>
          <c:idx val="8"/>
          <c:order val="8"/>
          <c:tx>
            <c:strRef>
              <c:f>'SUPPLEMENT EXHIBIT'!$L$11</c:f>
              <c:strCache>
                <c:ptCount val="1"/>
                <c:pt idx="0">
                  <c:v>2018-19 Local Supplement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'SUPPLEMENT EXHIBIT'!$C$12:$C$42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cat>
          <c:val>
            <c:numRef>
              <c:f>'SUPPLEMENT EXHIBIT'!$L$12:$L$42</c:f>
              <c:numCache>
                <c:formatCode>"$"#,##0</c:formatCode>
                <c:ptCount val="31"/>
                <c:pt idx="0">
                  <c:v>4900</c:v>
                </c:pt>
                <c:pt idx="1">
                  <c:v>5040</c:v>
                </c:pt>
                <c:pt idx="2">
                  <c:v>5180</c:v>
                </c:pt>
                <c:pt idx="3">
                  <c:v>5320</c:v>
                </c:pt>
                <c:pt idx="4">
                  <c:v>5460</c:v>
                </c:pt>
                <c:pt idx="5">
                  <c:v>5600</c:v>
                </c:pt>
                <c:pt idx="6">
                  <c:v>5740</c:v>
                </c:pt>
                <c:pt idx="7">
                  <c:v>5880</c:v>
                </c:pt>
                <c:pt idx="8">
                  <c:v>6020</c:v>
                </c:pt>
                <c:pt idx="9">
                  <c:v>6160</c:v>
                </c:pt>
                <c:pt idx="10">
                  <c:v>6300</c:v>
                </c:pt>
                <c:pt idx="11">
                  <c:v>6900</c:v>
                </c:pt>
                <c:pt idx="12">
                  <c:v>7050</c:v>
                </c:pt>
                <c:pt idx="13">
                  <c:v>7200</c:v>
                </c:pt>
                <c:pt idx="14">
                  <c:v>7350</c:v>
                </c:pt>
                <c:pt idx="15">
                  <c:v>7500</c:v>
                </c:pt>
                <c:pt idx="16">
                  <c:v>7500</c:v>
                </c:pt>
                <c:pt idx="17">
                  <c:v>7625</c:v>
                </c:pt>
                <c:pt idx="18">
                  <c:v>7750</c:v>
                </c:pt>
                <c:pt idx="19">
                  <c:v>7875</c:v>
                </c:pt>
                <c:pt idx="20">
                  <c:v>8000</c:v>
                </c:pt>
                <c:pt idx="21">
                  <c:v>8125</c:v>
                </c:pt>
                <c:pt idx="22">
                  <c:v>8250</c:v>
                </c:pt>
                <c:pt idx="23">
                  <c:v>8375</c:v>
                </c:pt>
                <c:pt idx="24">
                  <c:v>8500</c:v>
                </c:pt>
                <c:pt idx="25">
                  <c:v>8970</c:v>
                </c:pt>
                <c:pt idx="26">
                  <c:v>9100</c:v>
                </c:pt>
                <c:pt idx="27">
                  <c:v>9230</c:v>
                </c:pt>
                <c:pt idx="28">
                  <c:v>9360</c:v>
                </c:pt>
                <c:pt idx="29">
                  <c:v>9490</c:v>
                </c:pt>
                <c:pt idx="30">
                  <c:v>9620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348-4EBE-902C-190EE4AF228A}"/>
            </c:ext>
          </c:extLst>
        </c:ser>
        <c:ser>
          <c:idx val="10"/>
          <c:order val="10"/>
          <c:tx>
            <c:strRef>
              <c:f>'SUPPLEMENT EXHIBIT'!$N$11</c:f>
              <c:strCache>
                <c:ptCount val="1"/>
                <c:pt idx="0">
                  <c:v>2019-20 Supplement Proposal</c:v>
                </c:pt>
              </c:strCache>
            </c:strRef>
          </c:tx>
          <c:spPr>
            <a:ln w="38100" cap="rnd">
              <a:solidFill>
                <a:schemeClr val="accent1">
                  <a:lumMod val="5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'SUPPLEMENT EXHIBIT'!$C$12:$C$42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cat>
          <c:val>
            <c:numRef>
              <c:f>'SUPPLEMENT EXHIBIT'!$N$12:$N$42</c:f>
              <c:numCache>
                <c:formatCode>"$"#,##0</c:formatCode>
                <c:ptCount val="31"/>
                <c:pt idx="0">
                  <c:v>5425</c:v>
                </c:pt>
                <c:pt idx="1">
                  <c:v>5580</c:v>
                </c:pt>
                <c:pt idx="2">
                  <c:v>5735</c:v>
                </c:pt>
                <c:pt idx="3">
                  <c:v>5890</c:v>
                </c:pt>
                <c:pt idx="4">
                  <c:v>6045</c:v>
                </c:pt>
                <c:pt idx="5">
                  <c:v>6200</c:v>
                </c:pt>
                <c:pt idx="6">
                  <c:v>6355</c:v>
                </c:pt>
                <c:pt idx="7">
                  <c:v>6510</c:v>
                </c:pt>
                <c:pt idx="8">
                  <c:v>6665</c:v>
                </c:pt>
                <c:pt idx="9">
                  <c:v>6820</c:v>
                </c:pt>
                <c:pt idx="10">
                  <c:v>6975</c:v>
                </c:pt>
                <c:pt idx="11">
                  <c:v>7130</c:v>
                </c:pt>
                <c:pt idx="12">
                  <c:v>7285</c:v>
                </c:pt>
                <c:pt idx="13">
                  <c:v>7440</c:v>
                </c:pt>
                <c:pt idx="14">
                  <c:v>7595</c:v>
                </c:pt>
                <c:pt idx="15">
                  <c:v>7750</c:v>
                </c:pt>
                <c:pt idx="16">
                  <c:v>7905</c:v>
                </c:pt>
                <c:pt idx="17">
                  <c:v>8059.9999999999991</c:v>
                </c:pt>
                <c:pt idx="18">
                  <c:v>8214.9999999999982</c:v>
                </c:pt>
                <c:pt idx="19">
                  <c:v>8369.9999999999982</c:v>
                </c:pt>
                <c:pt idx="20">
                  <c:v>8524.9999999999982</c:v>
                </c:pt>
                <c:pt idx="21">
                  <c:v>8679.9999999999982</c:v>
                </c:pt>
                <c:pt idx="22">
                  <c:v>8834.9999999999964</c:v>
                </c:pt>
                <c:pt idx="23">
                  <c:v>8989.9999999999964</c:v>
                </c:pt>
                <c:pt idx="24">
                  <c:v>9144.9999999999964</c:v>
                </c:pt>
                <c:pt idx="25">
                  <c:v>9300.2000000000007</c:v>
                </c:pt>
                <c:pt idx="26">
                  <c:v>9455.16</c:v>
                </c:pt>
                <c:pt idx="27">
                  <c:v>9610.1200000000026</c:v>
                </c:pt>
                <c:pt idx="28">
                  <c:v>9765.0800000000017</c:v>
                </c:pt>
                <c:pt idx="29">
                  <c:v>9920.0400000000027</c:v>
                </c:pt>
                <c:pt idx="30">
                  <c:v>10075.000000000004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E348-4EBE-902C-190EE4AF22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5689216"/>
        <c:axId val="125695488"/>
        <c:extLst>
          <c:ext xmlns:c15="http://schemas.microsoft.com/office/drawing/2012/chart" uri="{02D57815-91ED-43cb-92C2-25804820EDAC}">
            <c15:filteredLineSeries>
              <c15:ser>
                <c:idx val="9"/>
                <c:order val="9"/>
                <c:tx>
                  <c:strRef>
                    <c:extLst>
                      <c:ext uri="{02D57815-91ED-43cb-92C2-25804820EDAC}">
                        <c15:formulaRef>
                          <c15:sqref>'SUPPLEMENT EXHIBIT'!$M$11</c15:sqref>
                        </c15:formulaRef>
                      </c:ext>
                    </c:extLst>
                    <c:strCache>
                      <c:ptCount val="1"/>
                      <c:pt idx="0">
                        <c:v>2019-20 Supplement Option 1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'SUPPLEMENT EXHIBIT'!$C$12:$C$42</c15:sqref>
                        </c15:formulaRef>
                      </c:ext>
                    </c:extLst>
                    <c:numCache>
                      <c:formatCode>General</c:formatCode>
                      <c:ptCount val="31"/>
                      <c:pt idx="0">
                        <c:v>0</c:v>
                      </c:pt>
                      <c:pt idx="1">
                        <c:v>1</c:v>
                      </c:pt>
                      <c:pt idx="2">
                        <c:v>2</c:v>
                      </c:pt>
                      <c:pt idx="3">
                        <c:v>3</c:v>
                      </c:pt>
                      <c:pt idx="4">
                        <c:v>4</c:v>
                      </c:pt>
                      <c:pt idx="5">
                        <c:v>5</c:v>
                      </c:pt>
                      <c:pt idx="6">
                        <c:v>6</c:v>
                      </c:pt>
                      <c:pt idx="7">
                        <c:v>7</c:v>
                      </c:pt>
                      <c:pt idx="8">
                        <c:v>8</c:v>
                      </c:pt>
                      <c:pt idx="9">
                        <c:v>9</c:v>
                      </c:pt>
                      <c:pt idx="10">
                        <c:v>10</c:v>
                      </c:pt>
                      <c:pt idx="11">
                        <c:v>11</c:v>
                      </c:pt>
                      <c:pt idx="12">
                        <c:v>12</c:v>
                      </c:pt>
                      <c:pt idx="13">
                        <c:v>13</c:v>
                      </c:pt>
                      <c:pt idx="14">
                        <c:v>14</c:v>
                      </c:pt>
                      <c:pt idx="15">
                        <c:v>15</c:v>
                      </c:pt>
                      <c:pt idx="16">
                        <c:v>16</c:v>
                      </c:pt>
                      <c:pt idx="17">
                        <c:v>17</c:v>
                      </c:pt>
                      <c:pt idx="18">
                        <c:v>18</c:v>
                      </c:pt>
                      <c:pt idx="19">
                        <c:v>19</c:v>
                      </c:pt>
                      <c:pt idx="20">
                        <c:v>20</c:v>
                      </c:pt>
                      <c:pt idx="21">
                        <c:v>21</c:v>
                      </c:pt>
                      <c:pt idx="22">
                        <c:v>22</c:v>
                      </c:pt>
                      <c:pt idx="23">
                        <c:v>23</c:v>
                      </c:pt>
                      <c:pt idx="24">
                        <c:v>24</c:v>
                      </c:pt>
                      <c:pt idx="25">
                        <c:v>25</c:v>
                      </c:pt>
                      <c:pt idx="26">
                        <c:v>26</c:v>
                      </c:pt>
                      <c:pt idx="27">
                        <c:v>27</c:v>
                      </c:pt>
                      <c:pt idx="28">
                        <c:v>28</c:v>
                      </c:pt>
                      <c:pt idx="29">
                        <c:v>29</c:v>
                      </c:pt>
                      <c:pt idx="30">
                        <c:v>30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'SUPPLEMENT EXHIBIT'!$M$12:$M$42</c15:sqref>
                        </c15:formulaRef>
                      </c:ext>
                    </c:extLst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A-E348-4EBE-902C-190EE4AF228A}"/>
                  </c:ext>
                </c:extLst>
              </c15:ser>
            </c15:filteredLineSeries>
          </c:ext>
        </c:extLst>
      </c:lineChart>
      <c:catAx>
        <c:axId val="1256892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dirty="0"/>
                  <a:t>Years of Experience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695488"/>
        <c:crosses val="autoZero"/>
        <c:auto val="1"/>
        <c:lblAlgn val="ctr"/>
        <c:lblOffset val="100"/>
        <c:noMultiLvlLbl val="0"/>
      </c:catAx>
      <c:valAx>
        <c:axId val="125695488"/>
        <c:scaling>
          <c:orientation val="minMax"/>
          <c:min val="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689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38475" cy="465138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1" y="0"/>
            <a:ext cx="3038475" cy="465138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647939AB-E4D3-44F9-9C92-A30726C59F0B}" type="datetimeFigureOut">
              <a:rPr lang="en-US" smtClean="0"/>
              <a:t>3/27/2019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829675"/>
            <a:ext cx="3038475" cy="465138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1" y="8829675"/>
            <a:ext cx="3038475" cy="465138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96A11BA7-D2CC-47B9-9702-4A2C325EB9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830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49" tIns="46577" rIns="93149" bIns="4657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1" y="0"/>
            <a:ext cx="3037840" cy="464820"/>
          </a:xfrm>
          <a:prstGeom prst="rect">
            <a:avLst/>
          </a:prstGeom>
        </p:spPr>
        <p:txBody>
          <a:bodyPr vert="horz" lIns="93149" tIns="46577" rIns="93149" bIns="46577" rtlCol="0"/>
          <a:lstStyle>
            <a:lvl1pPr algn="r">
              <a:defRPr sz="1200"/>
            </a:lvl1pPr>
          </a:lstStyle>
          <a:p>
            <a:fld id="{0EE9EA42-623C-45E6-B6F5-F6541EAD83CD}" type="datetimeFigureOut">
              <a:rPr lang="en-US" smtClean="0"/>
              <a:t>3/27/2019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49" tIns="46577" rIns="93149" bIns="4657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49" tIns="46577" rIns="93149" bIns="4657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49" tIns="46577" rIns="93149" bIns="4657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1" y="8829967"/>
            <a:ext cx="3037840" cy="464820"/>
          </a:xfrm>
          <a:prstGeom prst="rect">
            <a:avLst/>
          </a:prstGeom>
        </p:spPr>
        <p:txBody>
          <a:bodyPr vert="horz" lIns="93149" tIns="46577" rIns="93149" bIns="46577" rtlCol="0" anchor="b"/>
          <a:lstStyle>
            <a:lvl1pPr algn="r">
              <a:defRPr sz="1200"/>
            </a:lvl1pPr>
          </a:lstStyle>
          <a:p>
            <a:fld id="{F1229F4D-B961-47FD-87FB-0176E65E83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182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proposed 2019-20</a:t>
            </a:r>
            <a:r>
              <a:rPr lang="en-US" baseline="0" dirty="0" smtClean="0"/>
              <a:t> teacher salary schedule moves away from fixed percentages of yet-to-be determined state salary schedules and provides a steady linear trajectory of increasing local supplements from year 0 to year 30.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229F4D-B961-47FD-87FB-0176E65E83D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943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13822" y="1702425"/>
            <a:ext cx="6516356" cy="1705477"/>
          </a:xfrm>
        </p:spPr>
        <p:txBody>
          <a:bodyPr/>
          <a:lstStyle>
            <a:lvl1pPr algn="ctr">
              <a:lnSpc>
                <a:spcPct val="110000"/>
              </a:lnSpc>
              <a:defRPr sz="4400" b="1">
                <a:solidFill>
                  <a:srgbClr val="959CA2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686601"/>
            <a:ext cx="9144000" cy="437977"/>
          </a:xfrm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sz="1600" b="1">
                <a:solidFill>
                  <a:srgbClr val="959CA2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C5029-89C5-4496-A5F0-FF1EC271B57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3/27/2019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 bwMode="auto">
          <a:xfrm>
            <a:off x="1313822" y="3411298"/>
            <a:ext cx="6516356" cy="0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6350" cap="flat" cmpd="sng" algn="ctr">
            <a:solidFill>
              <a:srgbClr val="CB3921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 userDrawn="1"/>
        </p:nvCxnSpPr>
        <p:spPr bwMode="auto">
          <a:xfrm>
            <a:off x="1313822" y="1702425"/>
            <a:ext cx="6516356" cy="1588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6350" cap="flat" cmpd="sng" algn="ctr">
            <a:solidFill>
              <a:srgbClr val="CB3921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pic>
        <p:nvPicPr>
          <p:cNvPr id="19" name="Picture 18" descr="DPS 2-color logo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02095" y="3896827"/>
            <a:ext cx="3539811" cy="119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456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1DA6-8EDA-477B-9277-2EDB85C30C7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3/27/2019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951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0E97-817A-4037-830E-8C3BAA0182E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3/27/2019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719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439CC-0910-4AEF-B4F0-AA41CE423FF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3/27/2019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5593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22144-10C9-47FD-BA77-AB5513E2495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3/27/2019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078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rgbClr val="1223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13822" y="1702425"/>
            <a:ext cx="6516356" cy="1705477"/>
          </a:xfrm>
        </p:spPr>
        <p:txBody>
          <a:bodyPr/>
          <a:lstStyle>
            <a:lvl1pPr algn="ctr">
              <a:lnSpc>
                <a:spcPct val="110000"/>
              </a:lnSpc>
              <a:defRPr sz="44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686601"/>
            <a:ext cx="9144000" cy="437977"/>
          </a:xfrm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sz="2000" b="1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F5D0-8748-4B19-B727-4EDB37AC0E1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3/27/2019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 bwMode="auto">
          <a:xfrm>
            <a:off x="1313822" y="3411298"/>
            <a:ext cx="6516356" cy="0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6350" cap="flat" cmpd="sng" algn="ctr">
            <a:solidFill>
              <a:srgbClr val="CB3921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 userDrawn="1"/>
        </p:nvCxnSpPr>
        <p:spPr bwMode="auto">
          <a:xfrm>
            <a:off x="1313822" y="1702425"/>
            <a:ext cx="6516356" cy="1588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6350" cap="flat" cmpd="sng" algn="ctr">
            <a:solidFill>
              <a:srgbClr val="CB3921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pic>
        <p:nvPicPr>
          <p:cNvPr id="19" name="Picture 18" descr="DPS 2-color logo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02095" y="3896827"/>
            <a:ext cx="3539811" cy="119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326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PS 2-color Spark only.png"/>
          <p:cNvPicPr>
            <a:picLocks noChangeAspect="1"/>
          </p:cNvPicPr>
          <p:nvPr userDrawn="1"/>
        </p:nvPicPr>
        <p:blipFill>
          <a:blip r:embed="rId2">
            <a:grayscl/>
            <a:alphaModFix amt="4000"/>
          </a:blip>
          <a:stretch>
            <a:fillRect/>
          </a:stretch>
        </p:blipFill>
        <p:spPr>
          <a:xfrm>
            <a:off x="1766388" y="431134"/>
            <a:ext cx="6671416" cy="62051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67564" y="274638"/>
            <a:ext cx="7019235" cy="1143000"/>
          </a:xfrm>
        </p:spPr>
        <p:txBody>
          <a:bodyPr>
            <a:noAutofit/>
          </a:bodyPr>
          <a:lstStyle>
            <a:lvl1pPr algn="l">
              <a:defRPr sz="3600" b="1">
                <a:solidFill>
                  <a:srgbClr val="3E6078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507" y="1829914"/>
            <a:ext cx="8369292" cy="427815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304D65"/>
                </a:solidFill>
                <a:latin typeface="Arial"/>
                <a:cs typeface="Arial"/>
              </a:defRPr>
            </a:lvl1pPr>
            <a:lvl2pPr marL="800100" indent="-342900">
              <a:buFont typeface="Lucida Grande"/>
              <a:buChar char="&gt;"/>
              <a:defRPr sz="2400">
                <a:solidFill>
                  <a:srgbClr val="959CA2"/>
                </a:solidFill>
                <a:latin typeface="Arial"/>
                <a:cs typeface="Arial"/>
              </a:defRPr>
            </a:lvl2pPr>
            <a:lvl3pPr marL="1138238" indent="-223838">
              <a:buFont typeface="Lucida Grande"/>
              <a:buChar char="&gt;"/>
              <a:defRPr sz="2000">
                <a:solidFill>
                  <a:srgbClr val="959CA2"/>
                </a:solidFill>
                <a:latin typeface="Arial"/>
                <a:cs typeface="Arial"/>
              </a:defRPr>
            </a:lvl3pPr>
            <a:lvl4pPr marL="1371600" indent="0">
              <a:buNone/>
              <a:defRPr sz="1800">
                <a:latin typeface="Arial"/>
                <a:cs typeface="Arial"/>
              </a:defRPr>
            </a:lvl4pPr>
            <a:lvl5pPr marL="1828800" indent="0">
              <a:buNone/>
              <a:defRPr sz="18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0891-8EB0-4DCD-A33F-64480D438BC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3/27/2019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48" y="261538"/>
            <a:ext cx="966578" cy="133866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1667564" y="1600200"/>
            <a:ext cx="7019236" cy="0"/>
          </a:xfrm>
          <a:prstGeom prst="line">
            <a:avLst/>
          </a:prstGeom>
          <a:ln>
            <a:solidFill>
              <a:srgbClr val="CB392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118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CB38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4119" y="2348405"/>
            <a:ext cx="6034505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F49CB-5148-4818-ADD0-ABF11164603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3/27/2019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 bwMode="auto">
          <a:xfrm flipV="1">
            <a:off x="1777854" y="364983"/>
            <a:ext cx="1" cy="5991367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6350" cap="flat" cmpd="sng" algn="ctr">
            <a:solidFill>
              <a:schemeClr val="bg1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62" y="2176299"/>
            <a:ext cx="1222011" cy="1692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129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solidFill>
          <a:srgbClr val="1223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4119" y="2348405"/>
            <a:ext cx="6034505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AD85-91A7-4733-9063-B6B9FD6DDDA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3/27/2019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 bwMode="auto">
          <a:xfrm flipV="1">
            <a:off x="1777854" y="364983"/>
            <a:ext cx="1" cy="5991367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6350" cap="flat" cmpd="sng" algn="ctr">
            <a:solidFill>
              <a:schemeClr val="bg1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62" y="2176299"/>
            <a:ext cx="1222011" cy="1692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04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93400" y="274638"/>
            <a:ext cx="6964203" cy="1143000"/>
          </a:xfrm>
        </p:spPr>
        <p:txBody>
          <a:bodyPr/>
          <a:lstStyle>
            <a:lvl1pPr>
              <a:defRPr>
                <a:solidFill>
                  <a:srgbClr val="3E607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B980F-D8D4-4004-B696-AF26F8EEBCF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3/27/2019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 bwMode="auto">
          <a:xfrm flipV="1">
            <a:off x="1333846" y="274638"/>
            <a:ext cx="1026" cy="6307275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6350" cap="flat" cmpd="sng" algn="ctr">
            <a:solidFill>
              <a:srgbClr val="CB3921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pic>
        <p:nvPicPr>
          <p:cNvPr id="8" name="Picture 7" descr="DPS 2-color Spark only.png"/>
          <p:cNvPicPr>
            <a:picLocks noChangeAspect="1"/>
          </p:cNvPicPr>
          <p:nvPr userDrawn="1"/>
        </p:nvPicPr>
        <p:blipFill>
          <a:blip r:embed="rId3">
            <a:grayscl/>
            <a:alphaModFix amt="4000"/>
          </a:blip>
          <a:stretch>
            <a:fillRect/>
          </a:stretch>
        </p:blipFill>
        <p:spPr>
          <a:xfrm>
            <a:off x="1766388" y="431134"/>
            <a:ext cx="6671416" cy="620510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48" y="2271025"/>
            <a:ext cx="966578" cy="133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13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5FBE7-004F-4003-BC80-EACABF38A4C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3/27/2019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491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560-DAE3-434E-9352-7B069703065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3/27/2019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225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3FB17-3CD0-4CD2-8D92-3B93D0FD8E2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3/27/2019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 descr="DPS 2-color Spark only.png"/>
          <p:cNvPicPr>
            <a:picLocks noChangeAspect="1"/>
          </p:cNvPicPr>
          <p:nvPr userDrawn="1"/>
        </p:nvPicPr>
        <p:blipFill>
          <a:blip r:embed="rId2">
            <a:grayscl/>
            <a:alphaModFix amt="4000"/>
          </a:blip>
          <a:stretch>
            <a:fillRect/>
          </a:stretch>
        </p:blipFill>
        <p:spPr>
          <a:xfrm>
            <a:off x="1766388" y="431134"/>
            <a:ext cx="6671416" cy="6205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934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FEE8C53A-E87F-4ACA-B1EA-290A9671F59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3/27/2019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342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3E6078"/>
          </a:solidFill>
          <a:latin typeface="Arial"/>
          <a:ea typeface="+mj-ea"/>
          <a:cs typeface="Arial"/>
        </a:defRPr>
      </a:lvl1pPr>
    </p:titleStyle>
    <p:bodyStyle>
      <a:lvl1pPr marL="292100" indent="-2921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304D65"/>
          </a:solidFill>
          <a:latin typeface="Arial"/>
          <a:ea typeface="+mn-ea"/>
          <a:cs typeface="Arial"/>
        </a:defRPr>
      </a:lvl1pPr>
      <a:lvl2pPr marL="627063" indent="-287338" algn="l" defTabSz="457200" rtl="0" eaLnBrk="1" latinLnBrk="0" hangingPunct="1">
        <a:spcBef>
          <a:spcPct val="20000"/>
        </a:spcBef>
        <a:buFont typeface="Lucida Grande"/>
        <a:buChar char="&gt;"/>
        <a:defRPr sz="2800" kern="1200">
          <a:solidFill>
            <a:srgbClr val="959CA2"/>
          </a:solidFill>
          <a:latin typeface="Arial"/>
          <a:ea typeface="+mn-ea"/>
          <a:cs typeface="Arial"/>
        </a:defRPr>
      </a:lvl2pPr>
      <a:lvl3pPr marL="1022350" indent="-223838" algn="l" defTabSz="457200" rtl="0" eaLnBrk="1" latinLnBrk="0" hangingPunct="1">
        <a:spcBef>
          <a:spcPct val="20000"/>
        </a:spcBef>
        <a:buFont typeface="Lucida Grande"/>
        <a:buChar char="&gt;"/>
        <a:tabLst/>
        <a:defRPr sz="2400" kern="1200">
          <a:solidFill>
            <a:srgbClr val="959CA2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psnc.net/domain/142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81000" y="2057400"/>
            <a:ext cx="8382000" cy="1600200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39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39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9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39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17600" dirty="0">
              <a:solidFill>
                <a:schemeClr val="tx2"/>
              </a:solidFill>
              <a:effectLst/>
            </a:endParaRPr>
          </a:p>
          <a:p>
            <a:pPr algn="ctr">
              <a:defRPr/>
            </a:pPr>
            <a:r>
              <a:rPr lang="en-US" sz="17600" dirty="0" smtClean="0">
                <a:solidFill>
                  <a:schemeClr val="tx2"/>
                </a:solidFill>
                <a:effectLst/>
              </a:rPr>
              <a:t>Superintendent’s Proposed Budget</a:t>
            </a:r>
            <a:r>
              <a:rPr lang="en-US" sz="49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49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4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4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40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en-US" sz="40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en-US" sz="40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en-US" sz="4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ctr">
              <a:defRPr/>
            </a:pPr>
            <a:endParaRPr lang="en-US" sz="40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en-US" sz="39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39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9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39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2900" b="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886200" y="3886200"/>
            <a:ext cx="0" cy="0"/>
          </a:xfrm>
          <a:prstGeom prst="line">
            <a:avLst/>
          </a:prstGeom>
          <a:ln w="317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March 21,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81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6324" y="304800"/>
            <a:ext cx="8531352" cy="639762"/>
          </a:xfrm>
        </p:spPr>
        <p:txBody>
          <a:bodyPr/>
          <a:lstStyle/>
          <a:p>
            <a:pPr algn="ctr"/>
            <a:r>
              <a:rPr lang="en-US" sz="2800" dirty="0" smtClean="0">
                <a:solidFill>
                  <a:schemeClr val="tx2"/>
                </a:solidFill>
                <a:latin typeface="+mj-lt"/>
              </a:rPr>
              <a:t>Learn More at the DPS Budget Website</a:t>
            </a:r>
            <a:endParaRPr lang="en-US" sz="2800" dirty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066800"/>
            <a:ext cx="8563555" cy="1371600"/>
          </a:xfrm>
          <a:prstGeom prst="rect">
            <a:avLst/>
          </a:prstGeom>
        </p:spPr>
      </p:pic>
      <p:cxnSp>
        <p:nvCxnSpPr>
          <p:cNvPr id="8" name="Straight Arrow Connector 7"/>
          <p:cNvCxnSpPr>
            <a:stCxn id="10" idx="0"/>
          </p:cNvCxnSpPr>
          <p:nvPr/>
        </p:nvCxnSpPr>
        <p:spPr>
          <a:xfrm flipV="1">
            <a:off x="4682520" y="1600200"/>
            <a:ext cx="2404080" cy="1828800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30382" y="3429000"/>
            <a:ext cx="83042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access DPS budget materials and data visualization, hover over the Resources tab on the DPS homepage and select “Budget”.</a:t>
            </a:r>
          </a:p>
          <a:p>
            <a:endParaRPr lang="en-US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Superintendent’s Proposed Budget for 2019-20, this slide deck, an online interactive budget visualization, and other pertinent data visualizations will be posted on Thursday evening.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Alternatively, the URL for the DPS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homepage is: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https://www.dpsnc.net/domain/142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977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3400" y="274638"/>
            <a:ext cx="6964203" cy="1020762"/>
          </a:xfrm>
        </p:spPr>
        <p:txBody>
          <a:bodyPr/>
          <a:lstStyle/>
          <a:p>
            <a:pPr algn="ctr"/>
            <a:r>
              <a:rPr lang="en-US" sz="2800" dirty="0" smtClean="0"/>
              <a:t>Summary of Requested Durham County Appropriations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109587"/>
              </p:ext>
            </p:extLst>
          </p:nvPr>
        </p:nvGraphicFramePr>
        <p:xfrm>
          <a:off x="1688873" y="1600200"/>
          <a:ext cx="6897188" cy="2856098"/>
        </p:xfrm>
        <a:graphic>
          <a:graphicData uri="http://schemas.openxmlformats.org/drawingml/2006/table">
            <a:tbl>
              <a:tblPr/>
              <a:tblGrid>
                <a:gridCol w="1285128">
                  <a:extLst>
                    <a:ext uri="{9D8B030D-6E8A-4147-A177-3AD203B41FA5}">
                      <a16:colId xmlns:a16="http://schemas.microsoft.com/office/drawing/2014/main" val="2084758549"/>
                    </a:ext>
                  </a:extLst>
                </a:gridCol>
                <a:gridCol w="1978999">
                  <a:extLst>
                    <a:ext uri="{9D8B030D-6E8A-4147-A177-3AD203B41FA5}">
                      <a16:colId xmlns:a16="http://schemas.microsoft.com/office/drawing/2014/main" val="2202684047"/>
                    </a:ext>
                  </a:extLst>
                </a:gridCol>
                <a:gridCol w="1026276">
                  <a:extLst>
                    <a:ext uri="{9D8B030D-6E8A-4147-A177-3AD203B41FA5}">
                      <a16:colId xmlns:a16="http://schemas.microsoft.com/office/drawing/2014/main" val="3760912072"/>
                    </a:ext>
                  </a:extLst>
                </a:gridCol>
                <a:gridCol w="1301732">
                  <a:extLst>
                    <a:ext uri="{9D8B030D-6E8A-4147-A177-3AD203B41FA5}">
                      <a16:colId xmlns:a16="http://schemas.microsoft.com/office/drawing/2014/main" val="1590418019"/>
                    </a:ext>
                  </a:extLst>
                </a:gridCol>
                <a:gridCol w="1305053">
                  <a:extLst>
                    <a:ext uri="{9D8B030D-6E8A-4147-A177-3AD203B41FA5}">
                      <a16:colId xmlns:a16="http://schemas.microsoft.com/office/drawing/2014/main" val="546688121"/>
                    </a:ext>
                  </a:extLst>
                </a:gridCol>
              </a:tblGrid>
              <a:tr h="256592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Summary of Requested Durham County Appropriations </a:t>
                      </a:r>
                    </a:p>
                  </a:txBody>
                  <a:tcPr marL="10264" marR="10264" marT="10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053172"/>
                  </a:ext>
                </a:extLst>
              </a:tr>
              <a:tr h="205273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64" marR="10264" marT="10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64" marR="10264" marT="10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64" marR="10264" marT="10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64" marR="10264" marT="10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64" marR="10264" marT="10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0425886"/>
                  </a:ext>
                </a:extLst>
              </a:tr>
              <a:tr h="4105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Appropriation Type</a:t>
                      </a:r>
                    </a:p>
                  </a:txBody>
                  <a:tcPr marL="10264" marR="10264" marT="10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L="10264" marR="10264" marT="10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2018-19 Budget</a:t>
                      </a:r>
                    </a:p>
                  </a:txBody>
                  <a:tcPr marL="10264" marR="10264" marT="10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Increase</a:t>
                      </a:r>
                    </a:p>
                  </a:txBody>
                  <a:tcPr marL="10264" marR="10264" marT="10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2019-20 Proposed Budget</a:t>
                      </a:r>
                    </a:p>
                  </a:txBody>
                  <a:tcPr marL="10264" marR="10264" marT="10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683724"/>
                  </a:ext>
                </a:extLst>
              </a:tr>
              <a:tr h="20527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Operating Funds</a:t>
                      </a:r>
                    </a:p>
                  </a:txBody>
                  <a:tcPr marL="10264" marR="10264" marT="10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DPS Operations</a:t>
                      </a:r>
                    </a:p>
                  </a:txBody>
                  <a:tcPr marL="92373" marR="10264" marT="10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$112,716,213 </a:t>
                      </a:r>
                    </a:p>
                  </a:txBody>
                  <a:tcPr marL="10264" marR="92373" marT="10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$5,870,311 </a:t>
                      </a:r>
                    </a:p>
                  </a:txBody>
                  <a:tcPr marL="10264" marR="92373" marT="10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$118,586,524 </a:t>
                      </a:r>
                    </a:p>
                  </a:txBody>
                  <a:tcPr marL="10264" marR="92373" marT="10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191027"/>
                  </a:ext>
                </a:extLst>
              </a:tr>
              <a:tr h="2052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Charter Schools</a:t>
                      </a:r>
                    </a:p>
                  </a:txBody>
                  <a:tcPr marL="92373" marR="10264" marT="10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$24,126,364 </a:t>
                      </a:r>
                    </a:p>
                  </a:txBody>
                  <a:tcPr marL="10264" marR="92373" marT="10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$2,378,189 </a:t>
                      </a:r>
                    </a:p>
                  </a:txBody>
                  <a:tcPr marL="10264" marR="92373" marT="10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$26,504,553 </a:t>
                      </a:r>
                    </a:p>
                  </a:txBody>
                  <a:tcPr marL="10264" marR="92373" marT="10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6291098"/>
                  </a:ext>
                </a:extLst>
              </a:tr>
              <a:tr h="2052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Total: DPS &amp; Charters</a:t>
                      </a:r>
                    </a:p>
                  </a:txBody>
                  <a:tcPr marL="10264" marR="10264" marT="10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$136,842,577 </a:t>
                      </a:r>
                    </a:p>
                  </a:txBody>
                  <a:tcPr marL="10264" marR="92373" marT="10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$8,248,500 </a:t>
                      </a:r>
                    </a:p>
                  </a:txBody>
                  <a:tcPr marL="10264" marR="92373" marT="10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$145,091,077 </a:t>
                      </a:r>
                    </a:p>
                  </a:txBody>
                  <a:tcPr marL="10264" marR="92373" marT="10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4928601"/>
                  </a:ext>
                </a:extLst>
              </a:tr>
              <a:tr h="20527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Pre-K Grant Funds</a:t>
                      </a:r>
                    </a:p>
                  </a:txBody>
                  <a:tcPr marL="10264" marR="10264" marT="10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Whitted School </a:t>
                      </a:r>
                    </a:p>
                  </a:txBody>
                  <a:tcPr marL="92373" marR="10264" marT="10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$1,500,000 </a:t>
                      </a:r>
                    </a:p>
                  </a:txBody>
                  <a:tcPr marL="10264" marR="92373" marT="10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</a:t>
                      </a:r>
                    </a:p>
                  </a:txBody>
                  <a:tcPr marL="10264" marR="92373" marT="10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$1,500,000 </a:t>
                      </a:r>
                    </a:p>
                  </a:txBody>
                  <a:tcPr marL="10264" marR="92373" marT="10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7070090"/>
                  </a:ext>
                </a:extLst>
              </a:tr>
              <a:tr h="2052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District-Wide Pre-K Programs</a:t>
                      </a:r>
                    </a:p>
                  </a:txBody>
                  <a:tcPr marL="92373" marR="10264" marT="10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$508,140 </a:t>
                      </a:r>
                    </a:p>
                  </a:txBody>
                  <a:tcPr marL="10264" marR="92373" marT="10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</a:t>
                      </a:r>
                    </a:p>
                  </a:txBody>
                  <a:tcPr marL="10264" marR="92373" marT="10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$508,140 </a:t>
                      </a:r>
                    </a:p>
                  </a:txBody>
                  <a:tcPr marL="10264" marR="92373" marT="10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740101"/>
                  </a:ext>
                </a:extLst>
              </a:tr>
              <a:tr h="2052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Pre-K Grant Funds</a:t>
                      </a:r>
                    </a:p>
                  </a:txBody>
                  <a:tcPr marL="10264" marR="10264" marT="10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$2,008,140 </a:t>
                      </a:r>
                    </a:p>
                  </a:txBody>
                  <a:tcPr marL="10264" marR="92373" marT="10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</a:t>
                      </a:r>
                    </a:p>
                  </a:txBody>
                  <a:tcPr marL="10264" marR="92373" marT="10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$2,008,140 </a:t>
                      </a:r>
                    </a:p>
                  </a:txBody>
                  <a:tcPr marL="10264" marR="92373" marT="10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2985323"/>
                  </a:ext>
                </a:extLst>
              </a:tr>
              <a:tr h="2052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Funds</a:t>
                      </a:r>
                    </a:p>
                  </a:txBody>
                  <a:tcPr marL="10264" marR="10264" marT="10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Building Improvements</a:t>
                      </a:r>
                    </a:p>
                  </a:txBody>
                  <a:tcPr marL="10264" marR="10264" marT="10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$1,370,000 </a:t>
                      </a:r>
                    </a:p>
                  </a:txBody>
                  <a:tcPr marL="10264" marR="92373" marT="10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sng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$1,000000</a:t>
                      </a:r>
                    </a:p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4,630,000 </a:t>
                      </a:r>
                    </a:p>
                  </a:txBody>
                  <a:tcPr marL="10264" marR="92373" marT="10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sng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$2,370,000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$6,000,000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264" marR="92373" marT="10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7599781"/>
                  </a:ext>
                </a:extLst>
              </a:tr>
              <a:tr h="20527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10264" marR="10264" marT="10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$140,220,717 </a:t>
                      </a:r>
                    </a:p>
                  </a:txBody>
                  <a:tcPr marL="10264" marR="92373" marT="10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sng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$9,248,500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12,878,500 </a:t>
                      </a:r>
                    </a:p>
                  </a:txBody>
                  <a:tcPr marL="10264" marR="92373" marT="10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sng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$149,469,217 </a:t>
                      </a: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153,099,217 </a:t>
                      </a:r>
                    </a:p>
                  </a:txBody>
                  <a:tcPr marL="10264" marR="92373" marT="10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261649"/>
                  </a:ext>
                </a:extLst>
              </a:tr>
            </a:tbl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1688873" y="4800600"/>
            <a:ext cx="6968730" cy="1555750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Arial"/>
                <a:cs typeface="Arial"/>
              </a:rPr>
              <a:t>Note: </a:t>
            </a:r>
            <a:r>
              <a:rPr lang="en-US" sz="1400" dirty="0" smtClean="0">
                <a:solidFill>
                  <a:schemeClr val="tx1"/>
                </a:solidFill>
                <a:latin typeface="Arial"/>
                <a:cs typeface="Arial"/>
              </a:rPr>
              <a:t>In the March 21, 2019 Board Meeting, </a:t>
            </a:r>
            <a:r>
              <a:rPr lang="en-US" sz="1400" dirty="0" smtClean="0">
                <a:solidFill>
                  <a:schemeClr val="tx1"/>
                </a:solidFill>
                <a:latin typeface="Arial"/>
                <a:cs typeface="Arial"/>
              </a:rPr>
              <a:t>the Board of Education approved the Superintendent’s request for $8,248,500 in additional operating appropriations as shown above. However, the Board of Education increased the additional capital funding request from $1,000,000 to $4,630,000 which would raise the annual capital outlay appropriation from the current $1.37 million to $6 million.</a:t>
            </a:r>
            <a:endParaRPr lang="en-US" sz="1400" dirty="0" smtClean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2831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3400" y="274638"/>
            <a:ext cx="6964203" cy="639762"/>
          </a:xfrm>
        </p:spPr>
        <p:txBody>
          <a:bodyPr/>
          <a:lstStyle/>
          <a:p>
            <a:pPr algn="ctr"/>
            <a:r>
              <a:rPr lang="en-US" sz="3200" dirty="0" smtClean="0"/>
              <a:t>Budget Timeline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0200" y="1066800"/>
            <a:ext cx="7162800" cy="308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 </a:t>
            </a:r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Superintendent’s Budget presented to DPS Board of Education and sent to Durham County Government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11</a:t>
            </a:r>
            <a:r>
              <a:rPr lang="en-US" baseline="30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Hearing at the conclusion of the regularly scheduled Work Session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Budget amended if necessary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May/June – 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DPS Budget presentation to Durham County Commissioners</a:t>
            </a:r>
            <a:endParaRPr lang="en-US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</a:t>
            </a:r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County Budget 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Hearing</a:t>
            </a:r>
            <a:endParaRPr lang="en-US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</a:t>
            </a:r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County Budget 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Approval </a:t>
            </a:r>
            <a:endParaRPr lang="en-US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21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Questions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5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8531352" cy="639762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chemeClr val="tx2"/>
                </a:solidFill>
                <a:latin typeface="+mn-lt"/>
              </a:rPr>
              <a:t>Investing In the Strategic Plan</a:t>
            </a:r>
            <a:endParaRPr lang="en-US" sz="3200" dirty="0">
              <a:latin typeface="+mn-lt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685800" y="1219200"/>
            <a:ext cx="7772400" cy="5334000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292100" indent="-2921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304D65"/>
                </a:solidFill>
                <a:latin typeface="Arial"/>
                <a:ea typeface="+mn-ea"/>
                <a:cs typeface="Arial"/>
              </a:defRPr>
            </a:lvl1pPr>
            <a:lvl2pPr marL="627063" indent="-287338" algn="l" defTabSz="457200" rtl="0" eaLnBrk="1" latinLnBrk="0" hangingPunct="1">
              <a:spcBef>
                <a:spcPct val="20000"/>
              </a:spcBef>
              <a:buFont typeface="Lucida Grande"/>
              <a:buChar char="&gt;"/>
              <a:defRPr sz="2800" kern="1200">
                <a:solidFill>
                  <a:srgbClr val="959CA2"/>
                </a:solidFill>
                <a:latin typeface="Arial"/>
                <a:ea typeface="+mn-ea"/>
                <a:cs typeface="Arial"/>
              </a:defRPr>
            </a:lvl2pPr>
            <a:lvl3pPr marL="1022350" indent="-223838" algn="l" defTabSz="457200" rtl="0" eaLnBrk="1" latinLnBrk="0" hangingPunct="1">
              <a:spcBef>
                <a:spcPct val="20000"/>
              </a:spcBef>
              <a:buFont typeface="Lucida Grande"/>
              <a:buChar char="&gt;"/>
              <a:tabLst/>
              <a:defRPr sz="2400" kern="1200">
                <a:solidFill>
                  <a:srgbClr val="959CA2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DPS Strategic Plan is centered around five key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priorities: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92163" lvl="1" indent="-4572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Priority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 Increase Academic Achievement</a:t>
            </a:r>
          </a:p>
          <a:p>
            <a:pPr marL="792163" lvl="1" indent="-4572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Priority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2: Provide a Safe School Environment that Supports the Whole Child</a:t>
            </a:r>
          </a:p>
          <a:p>
            <a:pPr marL="792163" lvl="1" indent="-4572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Priority 3: Attract and Retain Outstanding Educators and Staff</a:t>
            </a:r>
          </a:p>
          <a:p>
            <a:pPr marL="792163" lvl="1" indent="-4572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Priority 4: Strengthen School, Family, and Community Engagement</a:t>
            </a:r>
          </a:p>
          <a:p>
            <a:pPr marL="792163" lvl="1" indent="-4572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Priority 5: Ensure Fiscal and Operational Responsibility 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4963" lvl="1" indent="0">
              <a:buNone/>
            </a:pP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Accomplishing the </a:t>
            </a: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ambitious goals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laid out in the Strategic Plan will require </a:t>
            </a: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additional resources and broader community investment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are asking the county for an </a:t>
            </a: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$8.25M increase in operating appropriations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to support progress in our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Strategic Plan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goals and a </a:t>
            </a:r>
            <a:r>
              <a:rPr lang="en-US" strike="sngStrike" dirty="0" smtClean="0">
                <a:latin typeface="Arial" panose="020B0604020202020204" pitchFamily="34" charset="0"/>
                <a:cs typeface="Arial" panose="020B0604020202020204" pitchFamily="34" charset="0"/>
              </a:rPr>
              <a:t>$1M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$4.6M </a:t>
            </a: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increase in capital funding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maintain our aging facilities.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60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9373826"/>
              </p:ext>
            </p:extLst>
          </p:nvPr>
        </p:nvGraphicFramePr>
        <p:xfrm>
          <a:off x="76200" y="2566023"/>
          <a:ext cx="4912460" cy="4155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76200" y="203703"/>
            <a:ext cx="4763823" cy="558297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3E6078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dirty="0" smtClean="0">
                <a:solidFill>
                  <a:schemeClr val="tx2"/>
                </a:solidFill>
                <a:latin typeface="+mn-lt"/>
              </a:rPr>
              <a:t>Teacher Salary Supplement</a:t>
            </a:r>
            <a:endParaRPr lang="en-US" sz="2800" dirty="0">
              <a:latin typeface="+mn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507458"/>
              </p:ext>
            </p:extLst>
          </p:nvPr>
        </p:nvGraphicFramePr>
        <p:xfrm>
          <a:off x="4988660" y="203703"/>
          <a:ext cx="3864391" cy="6390157"/>
        </p:xfrm>
        <a:graphic>
          <a:graphicData uri="http://schemas.openxmlformats.org/drawingml/2006/table">
            <a:tbl>
              <a:tblPr/>
              <a:tblGrid>
                <a:gridCol w="761491">
                  <a:extLst>
                    <a:ext uri="{9D8B030D-6E8A-4147-A177-3AD203B41FA5}">
                      <a16:colId xmlns:a16="http://schemas.microsoft.com/office/drawing/2014/main" val="1968799791"/>
                    </a:ext>
                  </a:extLst>
                </a:gridCol>
                <a:gridCol w="1034300">
                  <a:extLst>
                    <a:ext uri="{9D8B030D-6E8A-4147-A177-3AD203B41FA5}">
                      <a16:colId xmlns:a16="http://schemas.microsoft.com/office/drawing/2014/main" val="3211261050"/>
                    </a:ext>
                  </a:extLst>
                </a:gridCol>
                <a:gridCol w="1034300">
                  <a:extLst>
                    <a:ext uri="{9D8B030D-6E8A-4147-A177-3AD203B41FA5}">
                      <a16:colId xmlns:a16="http://schemas.microsoft.com/office/drawing/2014/main" val="3984250008"/>
                    </a:ext>
                  </a:extLst>
                </a:gridCol>
                <a:gridCol w="1034300">
                  <a:extLst>
                    <a:ext uri="{9D8B030D-6E8A-4147-A177-3AD203B41FA5}">
                      <a16:colId xmlns:a16="http://schemas.microsoft.com/office/drawing/2014/main" val="3829600002"/>
                    </a:ext>
                  </a:extLst>
                </a:gridCol>
              </a:tblGrid>
              <a:tr h="19227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FY 2019-20 Certified Salary Supplement Increases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6172632"/>
                  </a:ext>
                </a:extLst>
              </a:tr>
              <a:tr h="1719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997826"/>
                  </a:ext>
                </a:extLst>
              </a:tr>
              <a:tr h="17090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Licensure Type: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214032"/>
                  </a:ext>
                </a:extLst>
              </a:tr>
              <a:tr h="17090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Bachelor's Degree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677632"/>
                  </a:ext>
                </a:extLst>
              </a:tr>
              <a:tr h="12893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678381"/>
                  </a:ext>
                </a:extLst>
              </a:tr>
              <a:tr h="17090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Months of Employment: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15237"/>
                  </a:ext>
                </a:extLst>
              </a:tr>
              <a:tr h="17090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7234288"/>
                  </a:ext>
                </a:extLst>
              </a:tr>
              <a:tr h="12893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031284"/>
                  </a:ext>
                </a:extLst>
              </a:tr>
              <a:tr h="6622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Years of Experience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2017-18 Local Supplement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2018-19 Local Supplement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2019-20 Supplement Proposal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60844"/>
                  </a:ext>
                </a:extLst>
              </a:tr>
              <a:tr h="142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$4,375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$4,900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$5,425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103851"/>
                  </a:ext>
                </a:extLst>
              </a:tr>
              <a:tr h="142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$4,500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$5,040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$5,580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5764029"/>
                  </a:ext>
                </a:extLst>
              </a:tr>
              <a:tr h="142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$4,538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$5,180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$5,735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693567"/>
                  </a:ext>
                </a:extLst>
              </a:tr>
              <a:tr h="142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$4,663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$5,320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$5,890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316498"/>
                  </a:ext>
                </a:extLst>
              </a:tr>
              <a:tr h="142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$4,663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$5,460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$6,045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722260"/>
                  </a:ext>
                </a:extLst>
              </a:tr>
              <a:tr h="142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$4,788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$5,600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$6,200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0403299"/>
                  </a:ext>
                </a:extLst>
              </a:tr>
              <a:tr h="142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$4,788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$5,740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$6,355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448812"/>
                  </a:ext>
                </a:extLst>
              </a:tr>
              <a:tr h="142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$4,913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$5,880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$6,510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5443763"/>
                  </a:ext>
                </a:extLst>
              </a:tr>
              <a:tr h="142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$4,913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$6,020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$6,665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068247"/>
                  </a:ext>
                </a:extLst>
              </a:tr>
              <a:tr h="142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$5,069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$6,160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$6,820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318410"/>
                  </a:ext>
                </a:extLst>
              </a:tr>
              <a:tr h="142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$5,474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$6,300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$6,975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791039"/>
                  </a:ext>
                </a:extLst>
              </a:tr>
              <a:tr h="142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$5,782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$6,900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$7,130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4303489"/>
                  </a:ext>
                </a:extLst>
              </a:tr>
              <a:tr h="142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$5,887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$7,050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$7,285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810876"/>
                  </a:ext>
                </a:extLst>
              </a:tr>
              <a:tr h="142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$6,206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$7,200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$7,440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2720369"/>
                  </a:ext>
                </a:extLst>
              </a:tr>
              <a:tr h="142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$6,315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$7,350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$7,595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243367"/>
                  </a:ext>
                </a:extLst>
              </a:tr>
              <a:tr h="142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$6,719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$7,500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$7,750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9137614"/>
                  </a:ext>
                </a:extLst>
              </a:tr>
              <a:tr h="142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$6,945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$7,500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$7,905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693321"/>
                  </a:ext>
                </a:extLst>
              </a:tr>
              <a:tr h="142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$7,213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$7,625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$8,060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5036298"/>
                  </a:ext>
                </a:extLst>
              </a:tr>
              <a:tr h="142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$7,332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$7,750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$8,215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830907"/>
                  </a:ext>
                </a:extLst>
              </a:tr>
              <a:tr h="142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$7,607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$7,875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$8,370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2185014"/>
                  </a:ext>
                </a:extLst>
              </a:tr>
              <a:tr h="142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$7,728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$8,525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6920043"/>
                  </a:ext>
                </a:extLst>
              </a:tr>
              <a:tr h="142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$8,011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$8,125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$8,680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4952605"/>
                  </a:ext>
                </a:extLst>
              </a:tr>
              <a:tr h="142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$8,135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$8,250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$8,835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476068"/>
                  </a:ext>
                </a:extLst>
              </a:tr>
              <a:tr h="142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$8,375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$8,375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$8,990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4678133"/>
                  </a:ext>
                </a:extLst>
              </a:tr>
              <a:tr h="142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$8,500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$8,500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$9,145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634790"/>
                  </a:ext>
                </a:extLst>
              </a:tr>
              <a:tr h="142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$8,849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$8,970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$9,300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143160"/>
                  </a:ext>
                </a:extLst>
              </a:tr>
              <a:tr h="142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$8,978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$9,455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840591"/>
                  </a:ext>
                </a:extLst>
              </a:tr>
              <a:tr h="142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$9,106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$9,230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$9,610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4428797"/>
                  </a:ext>
                </a:extLst>
              </a:tr>
              <a:tr h="142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$9,234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$9,360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$9,765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128129"/>
                  </a:ext>
                </a:extLst>
              </a:tr>
              <a:tr h="142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$9,362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$9,490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$9,920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6266456"/>
                  </a:ext>
                </a:extLst>
              </a:tr>
              <a:tr h="1495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$9,491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$9,620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$10,075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51260"/>
                  </a:ext>
                </a:extLst>
              </a:tr>
            </a:tbl>
          </a:graphicData>
        </a:graphic>
      </p:graphicFrame>
      <p:sp>
        <p:nvSpPr>
          <p:cNvPr id="5" name="Content Placeholder 3"/>
          <p:cNvSpPr txBox="1">
            <a:spLocks/>
          </p:cNvSpPr>
          <p:nvPr/>
        </p:nvSpPr>
        <p:spPr>
          <a:xfrm>
            <a:off x="90726" y="786143"/>
            <a:ext cx="4897934" cy="1652249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92100" indent="-2921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304D65"/>
                </a:solidFill>
                <a:latin typeface="Arial"/>
                <a:ea typeface="+mn-ea"/>
                <a:cs typeface="Arial"/>
              </a:defRPr>
            </a:lvl1pPr>
            <a:lvl2pPr marL="627063" indent="-287338" algn="l" defTabSz="457200" rtl="0" eaLnBrk="1" latinLnBrk="0" hangingPunct="1">
              <a:spcBef>
                <a:spcPct val="20000"/>
              </a:spcBef>
              <a:buFont typeface="Lucida Grande"/>
              <a:buChar char="&gt;"/>
              <a:defRPr sz="2800" kern="1200">
                <a:solidFill>
                  <a:srgbClr val="959CA2"/>
                </a:solidFill>
                <a:latin typeface="Arial"/>
                <a:ea typeface="+mn-ea"/>
                <a:cs typeface="Arial"/>
              </a:defRPr>
            </a:lvl2pPr>
            <a:lvl3pPr marL="1022350" indent="-223838" algn="l" defTabSz="457200" rtl="0" eaLnBrk="1" latinLnBrk="0" hangingPunct="1">
              <a:spcBef>
                <a:spcPct val="20000"/>
              </a:spcBef>
              <a:buFont typeface="Lucida Grande"/>
              <a:buChar char="&gt;"/>
              <a:tabLst/>
              <a:defRPr sz="2400" kern="1200">
                <a:solidFill>
                  <a:srgbClr val="959CA2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The largest component of the new money request is a </a:t>
            </a:r>
            <a:r>
              <a:rPr lang="en-US" sz="1500" b="1" u="sng" dirty="0">
                <a:latin typeface="Arial" panose="020B0604020202020204" pitchFamily="34" charset="0"/>
                <a:cs typeface="Arial" panose="020B0604020202020204" pitchFamily="34" charset="0"/>
              </a:rPr>
              <a:t>$3 million increase in the local salary supplement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for teachers and other certified instructional staff. </a:t>
            </a:r>
            <a:endParaRPr lang="en-US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The proposed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increase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would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make DPS salary supplements significantly </a:t>
            </a:r>
            <a:r>
              <a:rPr lang="en-US" sz="1500" b="1" u="sng" dirty="0">
                <a:latin typeface="Arial" panose="020B0604020202020204" pitchFamily="34" charset="0"/>
                <a:cs typeface="Arial" panose="020B0604020202020204" pitchFamily="34" charset="0"/>
              </a:rPr>
              <a:t>more competitive with our immediate neighbors in an effort to attract and retain outstanding educators </a:t>
            </a:r>
            <a:r>
              <a:rPr lang="en-US" sz="15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500" b="1" u="sng" dirty="0">
                <a:latin typeface="Arial" panose="020B0604020202020204" pitchFamily="34" charset="0"/>
                <a:cs typeface="Arial" panose="020B0604020202020204" pitchFamily="34" charset="0"/>
              </a:rPr>
              <a:t>accelerate student </a:t>
            </a:r>
            <a:r>
              <a:rPr lang="en-US" sz="15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5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The request aligns with Priorities 1 &amp; 3 of the Strategic Plan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8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4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6324" y="304800"/>
            <a:ext cx="8531352" cy="639762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chemeClr val="tx2"/>
                </a:solidFill>
                <a:latin typeface="+mn-lt"/>
              </a:rPr>
              <a:t>Academic and Whole Child Supports</a:t>
            </a:r>
            <a:endParaRPr lang="en-US" sz="3200" dirty="0">
              <a:latin typeface="+mn-lt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685800" y="1098292"/>
            <a:ext cx="7772400" cy="484530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92100" indent="-2921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304D65"/>
                </a:solidFill>
                <a:latin typeface="Arial"/>
                <a:ea typeface="+mn-ea"/>
                <a:cs typeface="Arial"/>
              </a:defRPr>
            </a:lvl1pPr>
            <a:lvl2pPr marL="627063" indent="-287338" algn="l" defTabSz="457200" rtl="0" eaLnBrk="1" latinLnBrk="0" hangingPunct="1">
              <a:spcBef>
                <a:spcPct val="20000"/>
              </a:spcBef>
              <a:buFont typeface="Lucida Grande"/>
              <a:buChar char="&gt;"/>
              <a:defRPr sz="2800" kern="1200">
                <a:solidFill>
                  <a:srgbClr val="959CA2"/>
                </a:solidFill>
                <a:latin typeface="Arial"/>
                <a:ea typeface="+mn-ea"/>
                <a:cs typeface="Arial"/>
              </a:defRPr>
            </a:lvl2pPr>
            <a:lvl3pPr marL="1022350" indent="-223838" algn="l" defTabSz="457200" rtl="0" eaLnBrk="1" latinLnBrk="0" hangingPunct="1">
              <a:spcBef>
                <a:spcPct val="20000"/>
              </a:spcBef>
              <a:buFont typeface="Lucida Grande"/>
              <a:buChar char="&gt;"/>
              <a:tabLst/>
              <a:defRPr sz="2400" kern="1200">
                <a:solidFill>
                  <a:srgbClr val="959CA2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budget proposal also includes a </a:t>
            </a:r>
            <a:r>
              <a:rPr lang="en-US" sz="18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$2.6 million request</a:t>
            </a:r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much needed academic and student supports centered on </a:t>
            </a:r>
            <a:r>
              <a:rPr lang="en-US" sz="18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Priorities 1 and </a:t>
            </a:r>
            <a:r>
              <a:rPr lang="en-US" sz="18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of the Strategic </a:t>
            </a:r>
            <a:r>
              <a:rPr lang="en-US" sz="1800" b="1" u="sng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r>
              <a:rPr lang="en-US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These </a:t>
            </a:r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supports </a:t>
            </a:r>
            <a:r>
              <a:rPr lang="en-US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include: 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estorative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coordinators at all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middle schools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large high schools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dditional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assistant principal positions at large elementary and middle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schools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upport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the restart school model at Glenn and Lakewood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elementary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dditional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coaching and support for principals and school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transformation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dditional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personnel to support English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learners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dditional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 for professional development and curricular resources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39725" lvl="1" indent="0">
              <a:spcBef>
                <a:spcPts val="1200"/>
              </a:spcBef>
              <a:buNone/>
            </a:pPr>
            <a:endParaRPr lang="en-US" sz="16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While these initiatives are currently supported through fund balance appropriation, we cannot draw down the unassigned fund balance any further for these much needed supports in FY 19-20. </a:t>
            </a:r>
          </a:p>
          <a:p>
            <a:pPr marL="0" indent="0">
              <a:buNone/>
            </a:pPr>
            <a:endParaRPr lang="en-US" sz="1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69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6324" y="304800"/>
            <a:ext cx="8531352" cy="639762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chemeClr val="tx2"/>
                </a:solidFill>
                <a:latin typeface="+mn-lt"/>
              </a:rPr>
              <a:t>Classified Salary Adjustments</a:t>
            </a:r>
            <a:endParaRPr lang="en-US" sz="3200" dirty="0">
              <a:latin typeface="+mn-lt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685800" y="1098292"/>
            <a:ext cx="7772400" cy="4845307"/>
          </a:xfrm>
          <a:prstGeom prst="rect">
            <a:avLst/>
          </a:prstGeom>
        </p:spPr>
        <p:txBody>
          <a:bodyPr>
            <a:normAutofit/>
          </a:bodyPr>
          <a:lstStyle>
            <a:lvl1pPr marL="292100" indent="-2921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304D65"/>
                </a:solidFill>
                <a:latin typeface="Arial"/>
                <a:ea typeface="+mn-ea"/>
                <a:cs typeface="Arial"/>
              </a:defRPr>
            </a:lvl1pPr>
            <a:lvl2pPr marL="627063" indent="-287338" algn="l" defTabSz="457200" rtl="0" eaLnBrk="1" latinLnBrk="0" hangingPunct="1">
              <a:spcBef>
                <a:spcPct val="20000"/>
              </a:spcBef>
              <a:buFont typeface="Lucida Grande"/>
              <a:buChar char="&gt;"/>
              <a:defRPr sz="2800" kern="1200">
                <a:solidFill>
                  <a:srgbClr val="959CA2"/>
                </a:solidFill>
                <a:latin typeface="Arial"/>
                <a:ea typeface="+mn-ea"/>
                <a:cs typeface="Arial"/>
              </a:defRPr>
            </a:lvl2pPr>
            <a:lvl3pPr marL="1022350" indent="-223838" algn="l" defTabSz="457200" rtl="0" eaLnBrk="1" latinLnBrk="0" hangingPunct="1">
              <a:spcBef>
                <a:spcPct val="20000"/>
              </a:spcBef>
              <a:buFont typeface="Lucida Grande"/>
              <a:buChar char="&gt;"/>
              <a:tabLst/>
              <a:defRPr sz="2400" kern="1200">
                <a:solidFill>
                  <a:srgbClr val="959CA2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Another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critical component of our budget request is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$1.5 million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implement a classified salary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adjustments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minimum $13.35/hr. wage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all full-time DPS employees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transition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district to the state-defined pay grade structure for classified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employees. 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request aligns with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Durham County Government’s living wage goals and Priority 3 of the DPS Strategic Plan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majority of requested funds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will increase pay for teacher assistants, custodians, cafeteria workers,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maintenance workers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other frontline staff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serving Durham Public Schools.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345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6324" y="304800"/>
            <a:ext cx="8531352" cy="914400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chemeClr val="tx2"/>
                </a:solidFill>
                <a:latin typeface="+mn-lt"/>
              </a:rPr>
              <a:t>Strengthening School, Family, &amp; Community Engagement</a:t>
            </a:r>
            <a:endParaRPr lang="en-US" sz="3200" dirty="0">
              <a:latin typeface="+mn-lt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685800" y="1600200"/>
            <a:ext cx="7772400" cy="4616707"/>
          </a:xfrm>
          <a:prstGeom prst="rect">
            <a:avLst/>
          </a:prstGeom>
        </p:spPr>
        <p:txBody>
          <a:bodyPr>
            <a:normAutofit/>
          </a:bodyPr>
          <a:lstStyle>
            <a:lvl1pPr marL="292100" indent="-2921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304D65"/>
                </a:solidFill>
                <a:latin typeface="Arial"/>
                <a:ea typeface="+mn-ea"/>
                <a:cs typeface="Arial"/>
              </a:defRPr>
            </a:lvl1pPr>
            <a:lvl2pPr marL="627063" indent="-287338" algn="l" defTabSz="457200" rtl="0" eaLnBrk="1" latinLnBrk="0" hangingPunct="1">
              <a:spcBef>
                <a:spcPct val="20000"/>
              </a:spcBef>
              <a:buFont typeface="Lucida Grande"/>
              <a:buChar char="&gt;"/>
              <a:defRPr sz="2800" kern="1200">
                <a:solidFill>
                  <a:srgbClr val="959CA2"/>
                </a:solidFill>
                <a:latin typeface="Arial"/>
                <a:ea typeface="+mn-ea"/>
                <a:cs typeface="Arial"/>
              </a:defRPr>
            </a:lvl2pPr>
            <a:lvl3pPr marL="1022350" indent="-223838" algn="l" defTabSz="457200" rtl="0" eaLnBrk="1" latinLnBrk="0" hangingPunct="1">
              <a:spcBef>
                <a:spcPct val="20000"/>
              </a:spcBef>
              <a:buFont typeface="Lucida Grande"/>
              <a:buChar char="&gt;"/>
              <a:tabLst/>
              <a:defRPr sz="2400" kern="1200">
                <a:solidFill>
                  <a:srgbClr val="959CA2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Superintendent’s Proposed Budget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redirects significant financial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and human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better strengthen school, family, and community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engagement (Priority 4 of the Strategic Plan).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Major initiatives supported through resource reallocation include: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creation of the Office of School Relations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creation of the Multilingual Resource Center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Expanded outreach and programming through the Offices of Equity Affairs and Public Affairs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focus groups and surveys conducted by the Office of Research and Accountability</a:t>
            </a:r>
            <a:endParaRPr lang="en-US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4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6324" y="304800"/>
            <a:ext cx="8531352" cy="639762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chemeClr val="tx2"/>
                </a:solidFill>
                <a:latin typeface="+mn-lt"/>
              </a:rPr>
              <a:t>Ensuring Fiscal and Operational Responsibility</a:t>
            </a:r>
            <a:endParaRPr lang="en-US" sz="3200" dirty="0">
              <a:latin typeface="+mn-lt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685800" y="1098292"/>
            <a:ext cx="7772400" cy="4845307"/>
          </a:xfrm>
          <a:prstGeom prst="rect">
            <a:avLst/>
          </a:prstGeom>
        </p:spPr>
        <p:txBody>
          <a:bodyPr>
            <a:normAutofit/>
          </a:bodyPr>
          <a:lstStyle>
            <a:lvl1pPr marL="292100" indent="-2921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304D65"/>
                </a:solidFill>
                <a:latin typeface="Arial"/>
                <a:ea typeface="+mn-ea"/>
                <a:cs typeface="Arial"/>
              </a:defRPr>
            </a:lvl1pPr>
            <a:lvl2pPr marL="627063" indent="-287338" algn="l" defTabSz="457200" rtl="0" eaLnBrk="1" latinLnBrk="0" hangingPunct="1">
              <a:spcBef>
                <a:spcPct val="20000"/>
              </a:spcBef>
              <a:buFont typeface="Lucida Grande"/>
              <a:buChar char="&gt;"/>
              <a:defRPr sz="2800" kern="1200">
                <a:solidFill>
                  <a:srgbClr val="959CA2"/>
                </a:solidFill>
                <a:latin typeface="Arial"/>
                <a:ea typeface="+mn-ea"/>
                <a:cs typeface="Arial"/>
              </a:defRPr>
            </a:lvl2pPr>
            <a:lvl3pPr marL="1022350" indent="-223838" algn="l" defTabSz="457200" rtl="0" eaLnBrk="1" latinLnBrk="0" hangingPunct="1">
              <a:spcBef>
                <a:spcPct val="20000"/>
              </a:spcBef>
              <a:buFont typeface="Lucida Grande"/>
              <a:buChar char="&gt;"/>
              <a:tabLst/>
              <a:defRPr sz="2400" kern="1200">
                <a:solidFill>
                  <a:srgbClr val="959CA2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tx2"/>
                </a:solidFill>
                <a:latin typeface="+mn-lt"/>
              </a:rPr>
              <a:t>The current $1.37M annual capital outlay appropriation </a:t>
            </a:r>
            <a:r>
              <a:rPr lang="en-US" sz="1800" b="1" u="sng" dirty="0" smtClean="0">
                <a:solidFill>
                  <a:schemeClr val="tx2"/>
                </a:solidFill>
                <a:latin typeface="+mn-lt"/>
              </a:rPr>
              <a:t>has not increased in more than a decade</a:t>
            </a:r>
            <a:r>
              <a:rPr lang="en-US" sz="1800" dirty="0" smtClean="0">
                <a:solidFill>
                  <a:schemeClr val="tx2"/>
                </a:solidFill>
                <a:latin typeface="+mn-lt"/>
              </a:rPr>
              <a:t> and is </a:t>
            </a:r>
            <a:r>
              <a:rPr lang="en-US" sz="1800" b="1" u="sng" dirty="0" smtClean="0">
                <a:solidFill>
                  <a:schemeClr val="tx2"/>
                </a:solidFill>
                <a:latin typeface="+mn-lt"/>
              </a:rPr>
              <a:t>insufficient to cover basic deferred maintenance needs</a:t>
            </a:r>
            <a:r>
              <a:rPr lang="en-US" sz="1800" dirty="0" smtClean="0">
                <a:solidFill>
                  <a:schemeClr val="tx2"/>
                </a:solidFill>
                <a:latin typeface="+mn-lt"/>
              </a:rPr>
              <a:t> for six million square feet of building space across 53 schools and five office buildings.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tx2"/>
                </a:solidFill>
                <a:latin typeface="+mn-lt"/>
              </a:rPr>
              <a:t>The current appropriation amounts to </a:t>
            </a:r>
            <a:r>
              <a:rPr lang="en-US" sz="1800" b="1" u="sng" dirty="0" smtClean="0">
                <a:solidFill>
                  <a:schemeClr val="tx2"/>
                </a:solidFill>
                <a:latin typeface="+mn-lt"/>
              </a:rPr>
              <a:t>just $23,620 per facility</a:t>
            </a:r>
            <a:r>
              <a:rPr lang="en-US" sz="1800" dirty="0" smtClean="0">
                <a:solidFill>
                  <a:schemeClr val="tx2"/>
                </a:solidFill>
                <a:latin typeface="+mn-lt"/>
              </a:rPr>
              <a:t>, not enough to cover carpet replacement, or painting, or any number of other basic capital needs to maintain facilities in a state of good repair.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tx2"/>
                </a:solidFill>
                <a:latin typeface="+mn-lt"/>
              </a:rPr>
              <a:t>We are </a:t>
            </a:r>
            <a:r>
              <a:rPr lang="en-US" sz="1800" b="1" u="sng" dirty="0" smtClean="0">
                <a:solidFill>
                  <a:schemeClr val="tx2"/>
                </a:solidFill>
                <a:latin typeface="+mn-lt"/>
              </a:rPr>
              <a:t>requesting an additional </a:t>
            </a:r>
            <a:r>
              <a:rPr lang="en-US" sz="1800" u="sng" strike="sngStrike" dirty="0" smtClean="0">
                <a:solidFill>
                  <a:schemeClr val="tx2"/>
                </a:solidFill>
                <a:latin typeface="+mn-lt"/>
              </a:rPr>
              <a:t>$1M</a:t>
            </a:r>
            <a:r>
              <a:rPr lang="en-US" sz="1800" u="sng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1800" b="1" u="sng" dirty="0" smtClean="0">
                <a:solidFill>
                  <a:schemeClr val="tx2"/>
                </a:solidFill>
                <a:latin typeface="+mn-lt"/>
              </a:rPr>
              <a:t>$4.6M </a:t>
            </a:r>
            <a:r>
              <a:rPr lang="en-US" sz="1800" b="1" u="sng" dirty="0" smtClean="0">
                <a:solidFill>
                  <a:schemeClr val="tx2"/>
                </a:solidFill>
                <a:latin typeface="+mn-lt"/>
              </a:rPr>
              <a:t>in local capital outlay appropriations</a:t>
            </a:r>
            <a:r>
              <a:rPr lang="en-US" sz="1800" dirty="0" smtClean="0">
                <a:solidFill>
                  <a:schemeClr val="tx2"/>
                </a:solidFill>
                <a:latin typeface="+mn-lt"/>
              </a:rPr>
              <a:t> in the 2019-20 fiscal year (equivalently an additional </a:t>
            </a:r>
            <a:r>
              <a:rPr lang="en-US" sz="1800" strike="sngStrike" dirty="0" smtClean="0">
                <a:solidFill>
                  <a:schemeClr val="tx2"/>
                </a:solidFill>
                <a:latin typeface="+mn-lt"/>
              </a:rPr>
              <a:t>$</a:t>
            </a:r>
            <a:r>
              <a:rPr lang="en-US" sz="1800" strike="sngStrike" dirty="0" smtClean="0">
                <a:solidFill>
                  <a:schemeClr val="tx2"/>
                </a:solidFill>
                <a:latin typeface="+mn-lt"/>
              </a:rPr>
              <a:t>17,240 </a:t>
            </a:r>
            <a:r>
              <a:rPr lang="en-US" sz="1800" dirty="0" smtClean="0">
                <a:solidFill>
                  <a:schemeClr val="tx2"/>
                </a:solidFill>
                <a:latin typeface="+mn-lt"/>
              </a:rPr>
              <a:t>$79,827 </a:t>
            </a:r>
            <a:r>
              <a:rPr lang="en-US" sz="1800" dirty="0" smtClean="0">
                <a:solidFill>
                  <a:schemeClr val="tx2"/>
                </a:solidFill>
                <a:latin typeface="+mn-lt"/>
              </a:rPr>
              <a:t>per facility).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2"/>
                </a:solidFill>
                <a:latin typeface="+mn-lt"/>
              </a:rPr>
              <a:t>The operating budget also includes a request of </a:t>
            </a:r>
            <a:r>
              <a:rPr lang="en-US" sz="1800" b="1" u="sng" dirty="0">
                <a:solidFill>
                  <a:schemeClr val="tx2"/>
                </a:solidFill>
                <a:latin typeface="+mn-lt"/>
              </a:rPr>
              <a:t>$500,000 in new </a:t>
            </a:r>
            <a:r>
              <a:rPr lang="en-US" sz="1800" b="1" u="sng" dirty="0" smtClean="0">
                <a:solidFill>
                  <a:schemeClr val="tx2"/>
                </a:solidFill>
                <a:latin typeface="+mn-lt"/>
              </a:rPr>
              <a:t>money for custodial services </a:t>
            </a:r>
            <a:r>
              <a:rPr lang="en-US" sz="1800" dirty="0">
                <a:solidFill>
                  <a:schemeClr val="tx2"/>
                </a:solidFill>
                <a:latin typeface="+mn-lt"/>
              </a:rPr>
              <a:t>to ensure our schools undergo deep cleaning in the summer months. </a:t>
            </a:r>
            <a:endParaRPr lang="en-US" sz="18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2"/>
              </a:solidFill>
              <a:latin typeface="+mn-lt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87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6324" y="304800"/>
            <a:ext cx="8531352" cy="639762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chemeClr val="tx2"/>
                </a:solidFill>
                <a:latin typeface="+mn-lt"/>
              </a:rPr>
              <a:t>Summary of New Operating Funding Request</a:t>
            </a:r>
            <a:endParaRPr lang="en-US" sz="3200" dirty="0">
              <a:latin typeface="+mn-lt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685800" y="3810000"/>
            <a:ext cx="7772400" cy="2711708"/>
          </a:xfrm>
          <a:prstGeom prst="rect">
            <a:avLst/>
          </a:prstGeom>
        </p:spPr>
        <p:txBody>
          <a:bodyPr>
            <a:normAutofit/>
          </a:bodyPr>
          <a:lstStyle>
            <a:lvl1pPr marL="292100" indent="-2921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304D65"/>
                </a:solidFill>
                <a:latin typeface="Arial"/>
                <a:ea typeface="+mn-ea"/>
                <a:cs typeface="Arial"/>
              </a:defRPr>
            </a:lvl1pPr>
            <a:lvl2pPr marL="627063" indent="-287338" algn="l" defTabSz="457200" rtl="0" eaLnBrk="1" latinLnBrk="0" hangingPunct="1">
              <a:spcBef>
                <a:spcPct val="20000"/>
              </a:spcBef>
              <a:buFont typeface="Lucida Grande"/>
              <a:buChar char="&gt;"/>
              <a:defRPr sz="2800" kern="1200">
                <a:solidFill>
                  <a:srgbClr val="959CA2"/>
                </a:solidFill>
                <a:latin typeface="Arial"/>
                <a:ea typeface="+mn-ea"/>
                <a:cs typeface="Arial"/>
              </a:defRPr>
            </a:lvl2pPr>
            <a:lvl3pPr marL="1022350" indent="-223838" algn="l" defTabSz="457200" rtl="0" eaLnBrk="1" latinLnBrk="0" hangingPunct="1">
              <a:spcBef>
                <a:spcPct val="20000"/>
              </a:spcBef>
              <a:buFont typeface="Lucida Grande"/>
              <a:buChar char="&gt;"/>
              <a:tabLst/>
              <a:defRPr sz="2400" kern="1200">
                <a:solidFill>
                  <a:srgbClr val="959CA2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2"/>
                </a:solidFill>
                <a:latin typeface="+mn-lt"/>
              </a:rPr>
              <a:t>Costs outside of the district’s control, namely state-determined salary and benefit increases to be finalized in the 2019 Legislative Session, fixed cost increases, and charter school enrollment growth add up to an additional $3.5 million new money requirements for 2019-20 operations.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tx2"/>
                </a:solidFill>
                <a:latin typeface="+mn-lt"/>
              </a:rPr>
              <a:t>As part of a commitment to fiscal responsibility, the </a:t>
            </a:r>
            <a:r>
              <a:rPr lang="en-US" sz="1800" dirty="0">
                <a:solidFill>
                  <a:schemeClr val="tx2"/>
                </a:solidFill>
                <a:latin typeface="+mn-lt"/>
              </a:rPr>
              <a:t>district identified </a:t>
            </a:r>
            <a:r>
              <a:rPr lang="en-US" sz="1800" b="1" u="sng" dirty="0">
                <a:solidFill>
                  <a:schemeClr val="tx2"/>
                </a:solidFill>
                <a:latin typeface="+mn-lt"/>
              </a:rPr>
              <a:t>$</a:t>
            </a:r>
            <a:r>
              <a:rPr lang="en-US" sz="1800" b="1" u="sng" dirty="0" smtClean="0">
                <a:solidFill>
                  <a:schemeClr val="tx2"/>
                </a:solidFill>
                <a:latin typeface="+mn-lt"/>
              </a:rPr>
              <a:t>2.88 </a:t>
            </a:r>
            <a:r>
              <a:rPr lang="en-US" sz="1800" b="1" u="sng" dirty="0">
                <a:solidFill>
                  <a:schemeClr val="tx2"/>
                </a:solidFill>
                <a:latin typeface="+mn-lt"/>
              </a:rPr>
              <a:t>million in strategic offsets</a:t>
            </a:r>
            <a:r>
              <a:rPr lang="en-US" sz="1800" dirty="0">
                <a:solidFill>
                  <a:schemeClr val="tx2"/>
                </a:solidFill>
                <a:latin typeface="+mn-lt"/>
              </a:rPr>
              <a:t> through departmental budget reductions, vacancies to remain unfilled, and lapsed salary appropriation. </a:t>
            </a:r>
            <a:r>
              <a:rPr lang="en-US" sz="1800" dirty="0" smtClean="0">
                <a:solidFill>
                  <a:schemeClr val="tx2"/>
                </a:solidFill>
                <a:latin typeface="+mn-lt"/>
              </a:rPr>
              <a:t>These offsets reduced the new money requirements from $11.1M to $8.25M.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+mn-lt"/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937386"/>
              </p:ext>
            </p:extLst>
          </p:nvPr>
        </p:nvGraphicFramePr>
        <p:xfrm>
          <a:off x="736061" y="1174292"/>
          <a:ext cx="7671878" cy="2405977"/>
        </p:xfrm>
        <a:graphic>
          <a:graphicData uri="http://schemas.openxmlformats.org/drawingml/2006/table">
            <a:tbl>
              <a:tblPr/>
              <a:tblGrid>
                <a:gridCol w="5345347">
                  <a:extLst>
                    <a:ext uri="{9D8B030D-6E8A-4147-A177-3AD203B41FA5}">
                      <a16:colId xmlns:a16="http://schemas.microsoft.com/office/drawing/2014/main" val="3625388845"/>
                    </a:ext>
                  </a:extLst>
                </a:gridCol>
                <a:gridCol w="2326531">
                  <a:extLst>
                    <a:ext uri="{9D8B030D-6E8A-4147-A177-3AD203B41FA5}">
                      <a16:colId xmlns:a16="http://schemas.microsoft.com/office/drawing/2014/main" val="109777516"/>
                    </a:ext>
                  </a:extLst>
                </a:gridCol>
              </a:tblGrid>
              <a:tr h="261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Category</a:t>
                      </a:r>
                    </a:p>
                  </a:txBody>
                  <a:tcPr marL="11349" marR="11349" marT="11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Funding Requirements</a:t>
                      </a:r>
                    </a:p>
                  </a:txBody>
                  <a:tcPr marL="11349" marR="11349" marT="11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244187"/>
                  </a:ext>
                </a:extLst>
              </a:tr>
              <a:tr h="2383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 Mandated Salary and Benefit Increases</a:t>
                      </a:r>
                    </a:p>
                  </a:txBody>
                  <a:tcPr marL="102140" marR="11349" marT="11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$3,162,000 </a:t>
                      </a:r>
                    </a:p>
                  </a:txBody>
                  <a:tcPr marL="11349" marR="102140" marT="11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85833"/>
                  </a:ext>
                </a:extLst>
              </a:tr>
              <a:tr h="2383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Fixed Cost Increases</a:t>
                      </a:r>
                    </a:p>
                  </a:txBody>
                  <a:tcPr marL="102140" marR="11349" marT="11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$280,000 </a:t>
                      </a:r>
                    </a:p>
                  </a:txBody>
                  <a:tcPr marL="11349" marR="102140" marT="11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3536188"/>
                  </a:ext>
                </a:extLst>
              </a:tr>
              <a:tr h="2383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Anticipated Enrollment Changes - DPS Decrease and Charter Increase</a:t>
                      </a:r>
                    </a:p>
                  </a:txBody>
                  <a:tcPr marL="102140" marR="11349" marT="11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$101,500 </a:t>
                      </a:r>
                    </a:p>
                  </a:txBody>
                  <a:tcPr marL="11349" marR="102140" marT="11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625690"/>
                  </a:ext>
                </a:extLst>
              </a:tr>
              <a:tr h="2383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Teacher Salary Supplement Increase</a:t>
                      </a:r>
                    </a:p>
                  </a:txBody>
                  <a:tcPr marL="102140" marR="11349" marT="11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$3,000,000 </a:t>
                      </a:r>
                    </a:p>
                  </a:txBody>
                  <a:tcPr marL="11349" marR="102140" marT="11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389781"/>
                  </a:ext>
                </a:extLst>
              </a:tr>
              <a:tr h="2383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Classified Salary Adjustments based on Salary Study</a:t>
                      </a:r>
                    </a:p>
                  </a:txBody>
                  <a:tcPr marL="102140" marR="11349" marT="11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$1,500,000 </a:t>
                      </a:r>
                    </a:p>
                  </a:txBody>
                  <a:tcPr marL="11349" marR="102140" marT="11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104518"/>
                  </a:ext>
                </a:extLst>
              </a:tr>
              <a:tr h="2383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Strategic Plan Initiatives</a:t>
                      </a:r>
                    </a:p>
                  </a:txBody>
                  <a:tcPr marL="102140" marR="11349" marT="11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$2,582,000 </a:t>
                      </a:r>
                    </a:p>
                  </a:txBody>
                  <a:tcPr marL="11349" marR="102140" marT="11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4361212"/>
                  </a:ext>
                </a:extLst>
              </a:tr>
              <a:tr h="238328"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Custodial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Services - Enhanced Summer Cleaning</a:t>
                      </a:r>
                    </a:p>
                  </a:txBody>
                  <a:tcPr marL="11349" marR="11349" marT="11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$500,000 </a:t>
                      </a:r>
                    </a:p>
                  </a:txBody>
                  <a:tcPr marL="11349" marR="102140" marT="11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761131"/>
                  </a:ext>
                </a:extLst>
              </a:tr>
              <a:tr h="2383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Departmental Offsets</a:t>
                      </a:r>
                    </a:p>
                  </a:txBody>
                  <a:tcPr marL="102140" marR="11349" marT="11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($2,877,000)</a:t>
                      </a:r>
                    </a:p>
                  </a:txBody>
                  <a:tcPr marL="11349" marR="102140" marT="11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853490"/>
                  </a:ext>
                </a:extLst>
              </a:tr>
              <a:tr h="2383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New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Operating Funding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Request</a:t>
                      </a:r>
                    </a:p>
                  </a:txBody>
                  <a:tcPr marL="11349" marR="11349" marT="11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$8,248,500 </a:t>
                      </a:r>
                    </a:p>
                  </a:txBody>
                  <a:tcPr marL="11349" marR="102140" marT="11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571900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9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474904"/>
              </p:ext>
            </p:extLst>
          </p:nvPr>
        </p:nvGraphicFramePr>
        <p:xfrm>
          <a:off x="381000" y="152400"/>
          <a:ext cx="6248400" cy="6657528"/>
        </p:xfrm>
        <a:graphic>
          <a:graphicData uri="http://schemas.openxmlformats.org/drawingml/2006/table">
            <a:tbl>
              <a:tblPr/>
              <a:tblGrid>
                <a:gridCol w="5311608">
                  <a:extLst>
                    <a:ext uri="{9D8B030D-6E8A-4147-A177-3AD203B41FA5}">
                      <a16:colId xmlns:a16="http://schemas.microsoft.com/office/drawing/2014/main" val="4293927962"/>
                    </a:ext>
                  </a:extLst>
                </a:gridCol>
                <a:gridCol w="936792">
                  <a:extLst>
                    <a:ext uri="{9D8B030D-6E8A-4147-A177-3AD203B41FA5}">
                      <a16:colId xmlns:a16="http://schemas.microsoft.com/office/drawing/2014/main" val="286172148"/>
                    </a:ext>
                  </a:extLst>
                </a:gridCol>
              </a:tblGrid>
              <a:tr h="20426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FY19-20 Local Budget: </a:t>
                      </a:r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New </a:t>
                      </a:r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Money Request </a:t>
                      </a:r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1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5204580"/>
                  </a:ext>
                </a:extLst>
              </a:tr>
              <a:tr h="1519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1" marR="8171" marT="81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1" marR="8171" marT="81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725900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Standard Salary and Benefit Increases</a:t>
                      </a:r>
                    </a:p>
                  </a:txBody>
                  <a:tcPr marL="8171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Amount</a:t>
                      </a:r>
                    </a:p>
                  </a:txBody>
                  <a:tcPr marL="8171" marR="8171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96171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Locally Funded Certified Staff -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anticipated pay raise and step increases</a:t>
                      </a:r>
                    </a:p>
                  </a:txBody>
                  <a:tcPr marL="73534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1,650,000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1" marR="73534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7875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Locally Funded Classified Staff - 2% anticipated pay raise</a:t>
                      </a:r>
                    </a:p>
                  </a:txBody>
                  <a:tcPr marL="73534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$500,000</a:t>
                      </a:r>
                    </a:p>
                  </a:txBody>
                  <a:tcPr marL="8171" marR="73534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513330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Additional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Retirement Contributions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18.86% to 20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%) and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FICA Taxes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534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$600,000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1" marR="73534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705134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Insurance - $6,104 to $6,204</a:t>
                      </a:r>
                    </a:p>
                  </a:txBody>
                  <a:tcPr marL="73534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$100,000</a:t>
                      </a:r>
                    </a:p>
                  </a:txBody>
                  <a:tcPr marL="8171" marR="73534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608368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Additional Salary and Benefit Increases from FY18-19 State Budget</a:t>
                      </a:r>
                    </a:p>
                  </a:txBody>
                  <a:tcPr marL="73534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312,000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1" marR="73534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341544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Subtotal</a:t>
                      </a:r>
                    </a:p>
                  </a:txBody>
                  <a:tcPr marL="73534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$3,162,000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1" marR="73534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883014"/>
                  </a:ext>
                </a:extLst>
              </a:tr>
              <a:tr h="133541"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534" marR="8171" marT="81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1" marR="73534" marT="817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5721045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Fixed Cost Increases</a:t>
                      </a:r>
                    </a:p>
                  </a:txBody>
                  <a:tcPr marL="8171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Amount</a:t>
                      </a:r>
                    </a:p>
                  </a:txBody>
                  <a:tcPr marL="8171" marR="8171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432380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Utilities - 1.5% Estimated Increase</a:t>
                      </a:r>
                    </a:p>
                  </a:txBody>
                  <a:tcPr marL="73534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$130,000</a:t>
                      </a:r>
                    </a:p>
                  </a:txBody>
                  <a:tcPr marL="8171" marR="73534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403313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Contracts - 2% Increase</a:t>
                      </a:r>
                    </a:p>
                  </a:txBody>
                  <a:tcPr marL="73534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$150,000</a:t>
                      </a:r>
                    </a:p>
                  </a:txBody>
                  <a:tcPr marL="8171" marR="73534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111676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Subtotal</a:t>
                      </a:r>
                    </a:p>
                  </a:txBody>
                  <a:tcPr marL="73534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$280,000</a:t>
                      </a:r>
                    </a:p>
                  </a:txBody>
                  <a:tcPr marL="8171" marR="73534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724725"/>
                  </a:ext>
                </a:extLst>
              </a:tr>
              <a:tr h="149213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1" marR="8171" marT="81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1" marR="8171" marT="81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062843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Strategic Plan Initiatives</a:t>
                      </a:r>
                    </a:p>
                  </a:txBody>
                  <a:tcPr marL="8171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Amount</a:t>
                      </a:r>
                    </a:p>
                  </a:txBody>
                  <a:tcPr marL="8171" marR="8171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685372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Teacher Salary Supplement Increases</a:t>
                      </a:r>
                    </a:p>
                  </a:txBody>
                  <a:tcPr marL="73534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$3,000,000</a:t>
                      </a:r>
                    </a:p>
                  </a:txBody>
                  <a:tcPr marL="8171" marR="73534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355550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Classified Salary Adjustments Based on Salary Study</a:t>
                      </a:r>
                    </a:p>
                  </a:txBody>
                  <a:tcPr marL="73534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$1,500,000</a:t>
                      </a:r>
                    </a:p>
                  </a:txBody>
                  <a:tcPr marL="8171" marR="73534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43997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Restorative Practice Coordinators - All Middle and High Schools</a:t>
                      </a:r>
                    </a:p>
                  </a:txBody>
                  <a:tcPr marL="73534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795,000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1" marR="73534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487983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Moving Part-Time Custodial Staff from 10 to 12 Months of Employment</a:t>
                      </a:r>
                    </a:p>
                  </a:txBody>
                  <a:tcPr marL="73534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$500,000</a:t>
                      </a:r>
                    </a:p>
                  </a:txBody>
                  <a:tcPr marL="8171" marR="73534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141424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Additional Assistant Principal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Positions at Large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Elementary Schools and Middle Schools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534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485,000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1" marR="73534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264320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Additional Principal Supervisors and Support for School Transformation</a:t>
                      </a:r>
                    </a:p>
                  </a:txBody>
                  <a:tcPr marL="73534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341,000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1" marR="73534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940207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Additional Academic Services Support</a:t>
                      </a:r>
                    </a:p>
                  </a:txBody>
                  <a:tcPr marL="73534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332,000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1" marR="73534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857311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Additional Support for Restart Implementation (Glenn and Lakewood Elementary)</a:t>
                      </a:r>
                    </a:p>
                  </a:txBody>
                  <a:tcPr marL="73534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322,000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1" marR="73534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055327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Additional Funding for Teacher Professional Development</a:t>
                      </a:r>
                    </a:p>
                  </a:txBody>
                  <a:tcPr marL="73534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$158,000</a:t>
                      </a:r>
                    </a:p>
                  </a:txBody>
                  <a:tcPr marL="8171" marR="73534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697007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English Language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Learning Support (3 additional positions)</a:t>
                      </a:r>
                    </a:p>
                  </a:txBody>
                  <a:tcPr marL="73534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$150,000</a:t>
                      </a:r>
                    </a:p>
                  </a:txBody>
                  <a:tcPr marL="8171" marR="73534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804130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Subtotal</a:t>
                      </a:r>
                    </a:p>
                  </a:txBody>
                  <a:tcPr marL="73534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105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7,582,000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1" marR="73534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563039"/>
                  </a:ext>
                </a:extLst>
              </a:tr>
              <a:tr h="149213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1" marR="8171" marT="81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1" marR="8171" marT="81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4645900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Anticipated Enrollment Changes</a:t>
                      </a:r>
                    </a:p>
                  </a:txBody>
                  <a:tcPr marL="8171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Amount</a:t>
                      </a:r>
                    </a:p>
                  </a:txBody>
                  <a:tcPr marL="8171" marR="8171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694554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DPS - Decline of 300 students (32,520 to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32,220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73534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($1,015,000)</a:t>
                      </a:r>
                    </a:p>
                  </a:txBody>
                  <a:tcPr marL="8171" marR="73534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152447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Charter Schools - Increase of 330 students (6,957 to 7,287)</a:t>
                      </a:r>
                    </a:p>
                  </a:txBody>
                  <a:tcPr marL="73534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$1,116,500</a:t>
                      </a:r>
                    </a:p>
                  </a:txBody>
                  <a:tcPr marL="8171" marR="73534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28402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Subtotal</a:t>
                      </a:r>
                    </a:p>
                  </a:txBody>
                  <a:tcPr marL="73534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$101,500</a:t>
                      </a:r>
                    </a:p>
                  </a:txBody>
                  <a:tcPr marL="8171" marR="73534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156182"/>
                  </a:ext>
                </a:extLst>
              </a:tr>
              <a:tr h="149213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1" marR="8171" marT="81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1" marR="8171" marT="81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75921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Offsets</a:t>
                      </a:r>
                    </a:p>
                  </a:txBody>
                  <a:tcPr marL="8171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Amount</a:t>
                      </a:r>
                    </a:p>
                  </a:txBody>
                  <a:tcPr marL="8171" marR="8171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096010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Vacant Positions to Remain Unfilled in FY19-20 (Operations and Administrative Services)</a:t>
                      </a:r>
                    </a:p>
                  </a:txBody>
                  <a:tcPr marL="73534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($325,000</a:t>
                      </a:r>
                      <a:r>
                        <a:rPr lang="en-US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8171" marR="73534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34222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Departmental Budget Reductions</a:t>
                      </a:r>
                    </a:p>
                  </a:txBody>
                  <a:tcPr marL="73534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</a:t>
                      </a:r>
                      <a:r>
                        <a:rPr lang="en-US" sz="105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1,302,000</a:t>
                      </a:r>
                      <a:r>
                        <a:rPr lang="en-US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8171" marR="73534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550292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School Supplies and Materials </a:t>
                      </a:r>
                    </a:p>
                  </a:txBody>
                  <a:tcPr marL="73534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($250,000)</a:t>
                      </a:r>
                    </a:p>
                  </a:txBody>
                  <a:tcPr marL="8171" marR="73534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516849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Anticipated Lapsed Salaries in FY18-19</a:t>
                      </a:r>
                    </a:p>
                  </a:txBody>
                  <a:tcPr marL="73534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($1,000,000)</a:t>
                      </a:r>
                    </a:p>
                  </a:txBody>
                  <a:tcPr marL="8171" marR="73534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097517"/>
                  </a:ext>
                </a:extLst>
              </a:tr>
              <a:tr h="16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Subtotal</a:t>
                      </a:r>
                    </a:p>
                  </a:txBody>
                  <a:tcPr marL="73534" marR="8171" marT="81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($2,877,000)</a:t>
                      </a:r>
                    </a:p>
                  </a:txBody>
                  <a:tcPr marL="8171" marR="73534" marT="81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215052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959851" y="467142"/>
            <a:ext cx="1981200" cy="212365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Teacher Salary Supplements phased in over two years ($1.5M in 18-19 and an additional proposed $1.5M in 2019-20) to make our teacher supplements more competitive with our immediate neighbors Chapel Hill and Wake, which have the highest teacher supplements in the state.</a:t>
            </a:r>
            <a:endParaRPr lang="en-US" sz="1200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6635812" y="2590800"/>
            <a:ext cx="311213" cy="45720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6616574" y="3200400"/>
            <a:ext cx="330451" cy="1524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953437" y="2751658"/>
            <a:ext cx="1981200" cy="249299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The classified salary study raises the minimum wage for full-time employees to the equivalent of $13.35/hr. plus retirement and health insurance benefits, and primarily raises pay for teacher assistants, cafeteria workers, custodians, physical and occupational therapists, groundskeepers, and other classified support staff serving the district.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6947025" y="5405507"/>
            <a:ext cx="19812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DPS will still provide more than three times the state allotment in school supplies and materials funding.</a:t>
            </a:r>
            <a:endParaRPr lang="en-US" sz="1200" dirty="0"/>
          </a:p>
        </p:txBody>
      </p:sp>
      <p:cxnSp>
        <p:nvCxnSpPr>
          <p:cNvPr id="18" name="Straight Arrow Connector 17"/>
          <p:cNvCxnSpPr>
            <a:endCxn id="16" idx="1"/>
          </p:cNvCxnSpPr>
          <p:nvPr/>
        </p:nvCxnSpPr>
        <p:spPr>
          <a:xfrm flipV="1">
            <a:off x="6635811" y="5821006"/>
            <a:ext cx="311214" cy="27030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65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NCE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B3921"/>
        </a:solidFill>
        <a:ln>
          <a:noFill/>
        </a:ln>
        <a:effectLst/>
      </a:spPr>
      <a:bodyPr rtlCol="0" anchor="ctr"/>
      <a:lstStyle>
        <a:defPPr algn="ctr">
          <a:defRPr sz="2400" dirty="0" smtClean="0">
            <a:solidFill>
              <a:schemeClr val="bg1"/>
            </a:solidFill>
            <a:latin typeface="Arial"/>
            <a:cs typeface="Arial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35519</TotalTime>
  <Words>1833</Words>
  <Application>Microsoft Office PowerPoint</Application>
  <PresentationFormat>On-screen Show (4:3)</PresentationFormat>
  <Paragraphs>406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Lucida Grande</vt:lpstr>
      <vt:lpstr>Wingdings</vt:lpstr>
      <vt:lpstr>FINANCE powerpoint template</vt:lpstr>
      <vt:lpstr>PowerPoint Presentation</vt:lpstr>
      <vt:lpstr>Investing In the Strategic Plan</vt:lpstr>
      <vt:lpstr>PowerPoint Presentation</vt:lpstr>
      <vt:lpstr>Academic and Whole Child Supports</vt:lpstr>
      <vt:lpstr>Classified Salary Adjustments</vt:lpstr>
      <vt:lpstr>Strengthening School, Family, &amp; Community Engagement</vt:lpstr>
      <vt:lpstr>Ensuring Fiscal and Operational Responsibility</vt:lpstr>
      <vt:lpstr>Summary of New Operating Funding Request</vt:lpstr>
      <vt:lpstr>PowerPoint Presentation</vt:lpstr>
      <vt:lpstr>Learn More at the DPS Budget Website</vt:lpstr>
      <vt:lpstr>Summary of Requested Durham County Appropriations</vt:lpstr>
      <vt:lpstr>Budget Timeline</vt:lpstr>
      <vt:lpstr>Questions</vt:lpstr>
    </vt:vector>
  </TitlesOfParts>
  <Company>Durham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Julie Marshall</dc:creator>
  <cp:lastModifiedBy>Alexander Modestou</cp:lastModifiedBy>
  <cp:revision>717</cp:revision>
  <cp:lastPrinted>2019-03-21T19:01:19Z</cp:lastPrinted>
  <dcterms:created xsi:type="dcterms:W3CDTF">2012-02-16T15:55:38Z</dcterms:created>
  <dcterms:modified xsi:type="dcterms:W3CDTF">2019-03-27T16:54:52Z</dcterms:modified>
</cp:coreProperties>
</file>