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Ex3.xml" ContentType="application/vnd.ms-office.chartex+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7"/>
  </p:notesMasterIdLst>
  <p:handoutMasterIdLst>
    <p:handoutMasterId r:id="rId28"/>
  </p:handoutMasterIdLst>
  <p:sldIdLst>
    <p:sldId id="257" r:id="rId5"/>
    <p:sldId id="510" r:id="rId6"/>
    <p:sldId id="511" r:id="rId7"/>
    <p:sldId id="512" r:id="rId8"/>
    <p:sldId id="495" r:id="rId9"/>
    <p:sldId id="505" r:id="rId10"/>
    <p:sldId id="509" r:id="rId11"/>
    <p:sldId id="521" r:id="rId12"/>
    <p:sldId id="534" r:id="rId13"/>
    <p:sldId id="533" r:id="rId14"/>
    <p:sldId id="538" r:id="rId15"/>
    <p:sldId id="539" r:id="rId16"/>
    <p:sldId id="541" r:id="rId17"/>
    <p:sldId id="542" r:id="rId18"/>
    <p:sldId id="543" r:id="rId19"/>
    <p:sldId id="535" r:id="rId20"/>
    <p:sldId id="537" r:id="rId21"/>
    <p:sldId id="536" r:id="rId22"/>
    <p:sldId id="525" r:id="rId23"/>
    <p:sldId id="482" r:id="rId24"/>
    <p:sldId id="526" r:id="rId25"/>
    <p:sldId id="41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D5FAC-135E-4F5F-AE0E-E3B75AD8FB79}" v="114" dt="2021-03-17T22:27:29.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2144" autoAdjust="0"/>
  </p:normalViewPr>
  <p:slideViewPr>
    <p:cSldViewPr>
      <p:cViewPr varScale="1">
        <p:scale>
          <a:sx n="150" d="100"/>
          <a:sy n="150" d="100"/>
        </p:scale>
        <p:origin x="215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Modestou" userId="14182a46-6ff7-49b2-a3d4-e6775f5c12c1" providerId="ADAL" clId="{261D5FAC-135E-4F5F-AE0E-E3B75AD8FB79}"/>
    <pc:docChg chg="undo custSel addSld delSld modSld sldOrd">
      <pc:chgData name="Alexander Modestou" userId="14182a46-6ff7-49b2-a3d4-e6775f5c12c1" providerId="ADAL" clId="{261D5FAC-135E-4F5F-AE0E-E3B75AD8FB79}" dt="2021-03-19T17:33:04.287" v="11916" actId="20577"/>
      <pc:docMkLst>
        <pc:docMk/>
      </pc:docMkLst>
      <pc:sldChg chg="modSp">
        <pc:chgData name="Alexander Modestou" userId="14182a46-6ff7-49b2-a3d4-e6775f5c12c1" providerId="ADAL" clId="{261D5FAC-135E-4F5F-AE0E-E3B75AD8FB79}" dt="2021-03-17T13:24:41.957" v="34" actId="20577"/>
        <pc:sldMkLst>
          <pc:docMk/>
          <pc:sldMk cId="1781819236" sldId="257"/>
        </pc:sldMkLst>
        <pc:spChg chg="mod">
          <ac:chgData name="Alexander Modestou" userId="14182a46-6ff7-49b2-a3d4-e6775f5c12c1" providerId="ADAL" clId="{261D5FAC-135E-4F5F-AE0E-E3B75AD8FB79}" dt="2021-03-17T13:24:37.445" v="31" actId="20577"/>
          <ac:spMkLst>
            <pc:docMk/>
            <pc:sldMk cId="1781819236" sldId="257"/>
            <ac:spMk id="4" creationId="{00000000-0000-0000-0000-000000000000}"/>
          </ac:spMkLst>
        </pc:spChg>
        <pc:spChg chg="mod">
          <ac:chgData name="Alexander Modestou" userId="14182a46-6ff7-49b2-a3d4-e6775f5c12c1" providerId="ADAL" clId="{261D5FAC-135E-4F5F-AE0E-E3B75AD8FB79}" dt="2021-03-17T13:24:41.957" v="34" actId="20577"/>
          <ac:spMkLst>
            <pc:docMk/>
            <pc:sldMk cId="1781819236" sldId="257"/>
            <ac:spMk id="8" creationId="{00000000-0000-0000-0000-000000000000}"/>
          </ac:spMkLst>
        </pc:spChg>
      </pc:sldChg>
      <pc:sldChg chg="del">
        <pc:chgData name="Alexander Modestou" userId="14182a46-6ff7-49b2-a3d4-e6775f5c12c1" providerId="ADAL" clId="{261D5FAC-135E-4F5F-AE0E-E3B75AD8FB79}" dt="2021-03-17T15:57:12.674" v="2796" actId="47"/>
        <pc:sldMkLst>
          <pc:docMk/>
          <pc:sldMk cId="3077219412" sldId="481"/>
        </pc:sldMkLst>
      </pc:sldChg>
      <pc:sldChg chg="addSp delSp modSp">
        <pc:chgData name="Alexander Modestou" userId="14182a46-6ff7-49b2-a3d4-e6775f5c12c1" providerId="ADAL" clId="{261D5FAC-135E-4F5F-AE0E-E3B75AD8FB79}" dt="2021-03-17T17:51:07.329" v="9044" actId="2"/>
        <pc:sldMkLst>
          <pc:docMk/>
          <pc:sldMk cId="1628318452" sldId="482"/>
        </pc:sldMkLst>
        <pc:graphicFrameChg chg="add mod modGraphic">
          <ac:chgData name="Alexander Modestou" userId="14182a46-6ff7-49b2-a3d4-e6775f5c12c1" providerId="ADAL" clId="{261D5FAC-135E-4F5F-AE0E-E3B75AD8FB79}" dt="2021-03-17T17:51:07.329" v="9044" actId="2"/>
          <ac:graphicFrameMkLst>
            <pc:docMk/>
            <pc:sldMk cId="1628318452" sldId="482"/>
            <ac:graphicFrameMk id="4" creationId="{41E2E3C3-B104-4604-AB98-6E117D4666B3}"/>
          </ac:graphicFrameMkLst>
        </pc:graphicFrameChg>
        <pc:graphicFrameChg chg="del">
          <ac:chgData name="Alexander Modestou" userId="14182a46-6ff7-49b2-a3d4-e6775f5c12c1" providerId="ADAL" clId="{261D5FAC-135E-4F5F-AE0E-E3B75AD8FB79}" dt="2021-03-17T17:47:39.949" v="8868" actId="478"/>
          <ac:graphicFrameMkLst>
            <pc:docMk/>
            <pc:sldMk cId="1628318452" sldId="482"/>
            <ac:graphicFrameMk id="6" creationId="{DBCBB4E7-D091-48F0-B9C6-02065AD59574}"/>
          </ac:graphicFrameMkLst>
        </pc:graphicFrameChg>
      </pc:sldChg>
      <pc:sldChg chg="modSp del">
        <pc:chgData name="Alexander Modestou" userId="14182a46-6ff7-49b2-a3d4-e6775f5c12c1" providerId="ADAL" clId="{261D5FAC-135E-4F5F-AE0E-E3B75AD8FB79}" dt="2021-03-17T15:57:00.999" v="2794" actId="47"/>
        <pc:sldMkLst>
          <pc:docMk/>
          <pc:sldMk cId="1282675454" sldId="483"/>
        </pc:sldMkLst>
        <pc:spChg chg="mod">
          <ac:chgData name="Alexander Modestou" userId="14182a46-6ff7-49b2-a3d4-e6775f5c12c1" providerId="ADAL" clId="{261D5FAC-135E-4F5F-AE0E-E3B75AD8FB79}" dt="2021-03-17T14:05:30.185" v="90" actId="20577"/>
          <ac:spMkLst>
            <pc:docMk/>
            <pc:sldMk cId="1282675454" sldId="483"/>
            <ac:spMk id="2" creationId="{8136E187-3D7A-4986-9D2E-DBCB60CC8071}"/>
          </ac:spMkLst>
        </pc:spChg>
        <pc:spChg chg="mod">
          <ac:chgData name="Alexander Modestou" userId="14182a46-6ff7-49b2-a3d4-e6775f5c12c1" providerId="ADAL" clId="{261D5FAC-135E-4F5F-AE0E-E3B75AD8FB79}" dt="2021-03-17T14:05:38.843" v="92" actId="27636"/>
          <ac:spMkLst>
            <pc:docMk/>
            <pc:sldMk cId="1282675454" sldId="483"/>
            <ac:spMk id="4" creationId="{BD1DA4B2-AED4-427D-8718-120014F882BC}"/>
          </ac:spMkLst>
        </pc:spChg>
      </pc:sldChg>
      <pc:sldChg chg="modSp add ord">
        <pc:chgData name="Alexander Modestou" userId="14182a46-6ff7-49b2-a3d4-e6775f5c12c1" providerId="ADAL" clId="{261D5FAC-135E-4F5F-AE0E-E3B75AD8FB79}" dt="2021-03-17T15:56:02.124" v="2791"/>
        <pc:sldMkLst>
          <pc:docMk/>
          <pc:sldMk cId="2163239328" sldId="495"/>
        </pc:sldMkLst>
        <pc:spChg chg="mod">
          <ac:chgData name="Alexander Modestou" userId="14182a46-6ff7-49b2-a3d4-e6775f5c12c1" providerId="ADAL" clId="{261D5FAC-135E-4F5F-AE0E-E3B75AD8FB79}" dt="2021-03-17T15:48:44.088" v="2741" actId="27636"/>
          <ac:spMkLst>
            <pc:docMk/>
            <pc:sldMk cId="2163239328" sldId="495"/>
            <ac:spMk id="8" creationId="{63C82167-58FD-4267-8697-2B5D1D3D42EF}"/>
          </ac:spMkLst>
        </pc:spChg>
      </pc:sldChg>
      <pc:sldChg chg="del">
        <pc:chgData name="Alexander Modestou" userId="14182a46-6ff7-49b2-a3d4-e6775f5c12c1" providerId="ADAL" clId="{261D5FAC-135E-4F5F-AE0E-E3B75AD8FB79}" dt="2021-03-17T15:57:04.804" v="2795" actId="47"/>
        <pc:sldMkLst>
          <pc:docMk/>
          <pc:sldMk cId="998502335" sldId="503"/>
        </pc:sldMkLst>
      </pc:sldChg>
      <pc:sldChg chg="del ord">
        <pc:chgData name="Alexander Modestou" userId="14182a46-6ff7-49b2-a3d4-e6775f5c12c1" providerId="ADAL" clId="{261D5FAC-135E-4F5F-AE0E-E3B75AD8FB79}" dt="2021-03-17T15:56:55.769" v="2793" actId="47"/>
        <pc:sldMkLst>
          <pc:docMk/>
          <pc:sldMk cId="159400986" sldId="504"/>
        </pc:sldMkLst>
      </pc:sldChg>
      <pc:sldChg chg="modSp ord">
        <pc:chgData name="Alexander Modestou" userId="14182a46-6ff7-49b2-a3d4-e6775f5c12c1" providerId="ADAL" clId="{261D5FAC-135E-4F5F-AE0E-E3B75AD8FB79}" dt="2021-03-17T14:49:54.664" v="1150" actId="20577"/>
        <pc:sldMkLst>
          <pc:docMk/>
          <pc:sldMk cId="2912546486" sldId="505"/>
        </pc:sldMkLst>
        <pc:spChg chg="mod">
          <ac:chgData name="Alexander Modestou" userId="14182a46-6ff7-49b2-a3d4-e6775f5c12c1" providerId="ADAL" clId="{261D5FAC-135E-4F5F-AE0E-E3B75AD8FB79}" dt="2021-03-17T14:33:16.254" v="120" actId="20577"/>
          <ac:spMkLst>
            <pc:docMk/>
            <pc:sldMk cId="2912546486" sldId="505"/>
            <ac:spMk id="2" creationId="{8136E187-3D7A-4986-9D2E-DBCB60CC8071}"/>
          </ac:spMkLst>
        </pc:spChg>
        <pc:spChg chg="mod">
          <ac:chgData name="Alexander Modestou" userId="14182a46-6ff7-49b2-a3d4-e6775f5c12c1" providerId="ADAL" clId="{261D5FAC-135E-4F5F-AE0E-E3B75AD8FB79}" dt="2021-03-17T14:49:54.664" v="1150" actId="20577"/>
          <ac:spMkLst>
            <pc:docMk/>
            <pc:sldMk cId="2912546486" sldId="505"/>
            <ac:spMk id="4" creationId="{BD1DA4B2-AED4-427D-8718-120014F882BC}"/>
          </ac:spMkLst>
        </pc:spChg>
      </pc:sldChg>
      <pc:sldChg chg="del">
        <pc:chgData name="Alexander Modestou" userId="14182a46-6ff7-49b2-a3d4-e6775f5c12c1" providerId="ADAL" clId="{261D5FAC-135E-4F5F-AE0E-E3B75AD8FB79}" dt="2021-03-17T16:57:57.135" v="6536" actId="47"/>
        <pc:sldMkLst>
          <pc:docMk/>
          <pc:sldMk cId="3124256216" sldId="507"/>
        </pc:sldMkLst>
      </pc:sldChg>
      <pc:sldChg chg="del">
        <pc:chgData name="Alexander Modestou" userId="14182a46-6ff7-49b2-a3d4-e6775f5c12c1" providerId="ADAL" clId="{261D5FAC-135E-4F5F-AE0E-E3B75AD8FB79}" dt="2021-03-17T16:57:59.602" v="6537" actId="47"/>
        <pc:sldMkLst>
          <pc:docMk/>
          <pc:sldMk cId="1520004374" sldId="508"/>
        </pc:sldMkLst>
      </pc:sldChg>
      <pc:sldChg chg="modSp add">
        <pc:chgData name="Alexander Modestou" userId="14182a46-6ff7-49b2-a3d4-e6775f5c12c1" providerId="ADAL" clId="{261D5FAC-135E-4F5F-AE0E-E3B75AD8FB79}" dt="2021-03-17T15:02:41.330" v="2282" actId="1076"/>
        <pc:sldMkLst>
          <pc:docMk/>
          <pc:sldMk cId="1054246883" sldId="509"/>
        </pc:sldMkLst>
        <pc:spChg chg="mod">
          <ac:chgData name="Alexander Modestou" userId="14182a46-6ff7-49b2-a3d4-e6775f5c12c1" providerId="ADAL" clId="{261D5FAC-135E-4F5F-AE0E-E3B75AD8FB79}" dt="2021-03-17T15:02:34.744" v="2281" actId="20577"/>
          <ac:spMkLst>
            <pc:docMk/>
            <pc:sldMk cId="1054246883" sldId="509"/>
            <ac:spMk id="2" creationId="{8136E187-3D7A-4986-9D2E-DBCB60CC8071}"/>
          </ac:spMkLst>
        </pc:spChg>
        <pc:spChg chg="mod">
          <ac:chgData name="Alexander Modestou" userId="14182a46-6ff7-49b2-a3d4-e6775f5c12c1" providerId="ADAL" clId="{261D5FAC-135E-4F5F-AE0E-E3B75AD8FB79}" dt="2021-03-17T15:02:41.330" v="2282" actId="1076"/>
          <ac:spMkLst>
            <pc:docMk/>
            <pc:sldMk cId="1054246883" sldId="509"/>
            <ac:spMk id="4" creationId="{BD1DA4B2-AED4-427D-8718-120014F882BC}"/>
          </ac:spMkLst>
        </pc:spChg>
      </pc:sldChg>
      <pc:sldChg chg="modSp add ord">
        <pc:chgData name="Alexander Modestou" userId="14182a46-6ff7-49b2-a3d4-e6775f5c12c1" providerId="ADAL" clId="{261D5FAC-135E-4F5F-AE0E-E3B75AD8FB79}" dt="2021-03-17T15:55:54.607" v="2790"/>
        <pc:sldMkLst>
          <pc:docMk/>
          <pc:sldMk cId="2992450975" sldId="510"/>
        </pc:sldMkLst>
        <pc:spChg chg="mod">
          <ac:chgData name="Alexander Modestou" userId="14182a46-6ff7-49b2-a3d4-e6775f5c12c1" providerId="ADAL" clId="{261D5FAC-135E-4F5F-AE0E-E3B75AD8FB79}" dt="2021-03-17T15:03:00.121" v="2295" actId="20577"/>
          <ac:spMkLst>
            <pc:docMk/>
            <pc:sldMk cId="2992450975" sldId="510"/>
            <ac:spMk id="2" creationId="{8136E187-3D7A-4986-9D2E-DBCB60CC8071}"/>
          </ac:spMkLst>
        </pc:spChg>
        <pc:spChg chg="mod">
          <ac:chgData name="Alexander Modestou" userId="14182a46-6ff7-49b2-a3d4-e6775f5c12c1" providerId="ADAL" clId="{261D5FAC-135E-4F5F-AE0E-E3B75AD8FB79}" dt="2021-03-17T15:55:07.023" v="2789" actId="20577"/>
          <ac:spMkLst>
            <pc:docMk/>
            <pc:sldMk cId="2992450975" sldId="510"/>
            <ac:spMk id="4" creationId="{BD1DA4B2-AED4-427D-8718-120014F882BC}"/>
          </ac:spMkLst>
        </pc:spChg>
      </pc:sldChg>
      <pc:sldChg chg="modSp add ord">
        <pc:chgData name="Alexander Modestou" userId="14182a46-6ff7-49b2-a3d4-e6775f5c12c1" providerId="ADAL" clId="{261D5FAC-135E-4F5F-AE0E-E3B75AD8FB79}" dt="2021-03-17T15:55:54.607" v="2790"/>
        <pc:sldMkLst>
          <pc:docMk/>
          <pc:sldMk cId="3100009425" sldId="511"/>
        </pc:sldMkLst>
        <pc:spChg chg="mod">
          <ac:chgData name="Alexander Modestou" userId="14182a46-6ff7-49b2-a3d4-e6775f5c12c1" providerId="ADAL" clId="{261D5FAC-135E-4F5F-AE0E-E3B75AD8FB79}" dt="2021-03-17T15:17:55.241" v="2517" actId="242"/>
          <ac:spMkLst>
            <pc:docMk/>
            <pc:sldMk cId="3100009425" sldId="511"/>
            <ac:spMk id="2" creationId="{8136E187-3D7A-4986-9D2E-DBCB60CC8071}"/>
          </ac:spMkLst>
        </pc:spChg>
        <pc:spChg chg="mod">
          <ac:chgData name="Alexander Modestou" userId="14182a46-6ff7-49b2-a3d4-e6775f5c12c1" providerId="ADAL" clId="{261D5FAC-135E-4F5F-AE0E-E3B75AD8FB79}" dt="2021-03-17T15:20:16.339" v="2543" actId="20577"/>
          <ac:spMkLst>
            <pc:docMk/>
            <pc:sldMk cId="3100009425" sldId="511"/>
            <ac:spMk id="4" creationId="{BD1DA4B2-AED4-427D-8718-120014F882BC}"/>
          </ac:spMkLst>
        </pc:spChg>
      </pc:sldChg>
      <pc:sldChg chg="addSp modSp add ord">
        <pc:chgData name="Alexander Modestou" userId="14182a46-6ff7-49b2-a3d4-e6775f5c12c1" providerId="ADAL" clId="{261D5FAC-135E-4F5F-AE0E-E3B75AD8FB79}" dt="2021-03-17T19:13:34.389" v="11676" actId="20577"/>
        <pc:sldMkLst>
          <pc:docMk/>
          <pc:sldMk cId="1056270449" sldId="512"/>
        </pc:sldMkLst>
        <pc:spChg chg="mod">
          <ac:chgData name="Alexander Modestou" userId="14182a46-6ff7-49b2-a3d4-e6775f5c12c1" providerId="ADAL" clId="{261D5FAC-135E-4F5F-AE0E-E3B75AD8FB79}" dt="2021-03-17T19:13:04.278" v="11633" actId="20577"/>
          <ac:spMkLst>
            <pc:docMk/>
            <pc:sldMk cId="1056270449" sldId="512"/>
            <ac:spMk id="4" creationId="{BD1DA4B2-AED4-427D-8718-120014F882BC}"/>
          </ac:spMkLst>
        </pc:spChg>
        <pc:graphicFrameChg chg="add mod modGraphic">
          <ac:chgData name="Alexander Modestou" userId="14182a46-6ff7-49b2-a3d4-e6775f5c12c1" providerId="ADAL" clId="{261D5FAC-135E-4F5F-AE0E-E3B75AD8FB79}" dt="2021-03-17T19:13:34.389" v="11676" actId="20577"/>
          <ac:graphicFrameMkLst>
            <pc:docMk/>
            <pc:sldMk cId="1056270449" sldId="512"/>
            <ac:graphicFrameMk id="5" creationId="{52871D7B-D129-4AAF-861B-F5F4A90E73F4}"/>
          </ac:graphicFrameMkLst>
        </pc:graphicFrameChg>
      </pc:sldChg>
      <pc:sldChg chg="modSp add">
        <pc:chgData name="Alexander Modestou" userId="14182a46-6ff7-49b2-a3d4-e6775f5c12c1" providerId="ADAL" clId="{261D5FAC-135E-4F5F-AE0E-E3B75AD8FB79}" dt="2021-03-19T17:33:04.287" v="11916" actId="20577"/>
        <pc:sldMkLst>
          <pc:docMk/>
          <pc:sldMk cId="2600895141" sldId="521"/>
        </pc:sldMkLst>
        <pc:spChg chg="mod">
          <ac:chgData name="Alexander Modestou" userId="14182a46-6ff7-49b2-a3d4-e6775f5c12c1" providerId="ADAL" clId="{261D5FAC-135E-4F5F-AE0E-E3B75AD8FB79}" dt="2021-03-17T16:15:39.142" v="2842" actId="20577"/>
          <ac:spMkLst>
            <pc:docMk/>
            <pc:sldMk cId="2600895141" sldId="521"/>
            <ac:spMk id="2" creationId="{00000000-0000-0000-0000-000000000000}"/>
          </ac:spMkLst>
        </pc:spChg>
        <pc:graphicFrameChg chg="modGraphic">
          <ac:chgData name="Alexander Modestou" userId="14182a46-6ff7-49b2-a3d4-e6775f5c12c1" providerId="ADAL" clId="{261D5FAC-135E-4F5F-AE0E-E3B75AD8FB79}" dt="2021-03-19T17:33:04.287" v="11916" actId="20577"/>
          <ac:graphicFrameMkLst>
            <pc:docMk/>
            <pc:sldMk cId="2600895141" sldId="521"/>
            <ac:graphicFrameMk id="6" creationId="{508DE6F4-E07A-4FFD-B93E-3E3E4E8FD9F4}"/>
          </ac:graphicFrameMkLst>
        </pc:graphicFrameChg>
      </pc:sldChg>
      <pc:sldChg chg="modSp add">
        <pc:chgData name="Alexander Modestou" userId="14182a46-6ff7-49b2-a3d4-e6775f5c12c1" providerId="ADAL" clId="{261D5FAC-135E-4F5F-AE0E-E3B75AD8FB79}" dt="2021-03-17T17:51:04.695" v="9043" actId="2"/>
        <pc:sldMkLst>
          <pc:docMk/>
          <pc:sldMk cId="2898486769" sldId="525"/>
        </pc:sldMkLst>
        <pc:spChg chg="mod">
          <ac:chgData name="Alexander Modestou" userId="14182a46-6ff7-49b2-a3d4-e6775f5c12c1" providerId="ADAL" clId="{261D5FAC-135E-4F5F-AE0E-E3B75AD8FB79}" dt="2021-03-17T17:51:04.695" v="9043" actId="2"/>
          <ac:spMkLst>
            <pc:docMk/>
            <pc:sldMk cId="2898486769" sldId="525"/>
            <ac:spMk id="4" creationId="{BD1DA4B2-AED4-427D-8718-120014F882BC}"/>
          </ac:spMkLst>
        </pc:spChg>
      </pc:sldChg>
      <pc:sldChg chg="modSp add ord">
        <pc:chgData name="Alexander Modestou" userId="14182a46-6ff7-49b2-a3d4-e6775f5c12c1" providerId="ADAL" clId="{261D5FAC-135E-4F5F-AE0E-E3B75AD8FB79}" dt="2021-03-17T15:57:39.404" v="2799"/>
        <pc:sldMkLst>
          <pc:docMk/>
          <pc:sldMk cId="1110849363" sldId="526"/>
        </pc:sldMkLst>
        <pc:spChg chg="mod">
          <ac:chgData name="Alexander Modestou" userId="14182a46-6ff7-49b2-a3d4-e6775f5c12c1" providerId="ADAL" clId="{261D5FAC-135E-4F5F-AE0E-E3B75AD8FB79}" dt="2021-03-17T15:57:33.153" v="2798" actId="20577"/>
          <ac:spMkLst>
            <pc:docMk/>
            <pc:sldMk cId="1110849363" sldId="526"/>
            <ac:spMk id="8" creationId="{00000000-0000-0000-0000-000000000000}"/>
          </ac:spMkLst>
        </pc:spChg>
      </pc:sldChg>
      <pc:sldChg chg="delSp modSp add">
        <pc:chgData name="Alexander Modestou" userId="14182a46-6ff7-49b2-a3d4-e6775f5c12c1" providerId="ADAL" clId="{261D5FAC-135E-4F5F-AE0E-E3B75AD8FB79}" dt="2021-03-18T17:20:44.446" v="11911" actId="20577"/>
        <pc:sldMkLst>
          <pc:docMk/>
          <pc:sldMk cId="2551921536" sldId="533"/>
        </pc:sldMkLst>
        <pc:spChg chg="mod">
          <ac:chgData name="Alexander Modestou" userId="14182a46-6ff7-49b2-a3d4-e6775f5c12c1" providerId="ADAL" clId="{261D5FAC-135E-4F5F-AE0E-E3B75AD8FB79}" dt="2021-03-17T16:23:19.457" v="3015" actId="20577"/>
          <ac:spMkLst>
            <pc:docMk/>
            <pc:sldMk cId="2551921536" sldId="533"/>
            <ac:spMk id="2" creationId="{00000000-0000-0000-0000-000000000000}"/>
          </ac:spMkLst>
        </pc:spChg>
        <pc:spChg chg="mod">
          <ac:chgData name="Alexander Modestou" userId="14182a46-6ff7-49b2-a3d4-e6775f5c12c1" providerId="ADAL" clId="{261D5FAC-135E-4F5F-AE0E-E3B75AD8FB79}" dt="2021-03-17T18:01:01.638" v="9724" actId="20577"/>
          <ac:spMkLst>
            <pc:docMk/>
            <pc:sldMk cId="2551921536" sldId="533"/>
            <ac:spMk id="8" creationId="{63C82167-58FD-4267-8697-2B5D1D3D42EF}"/>
          </ac:spMkLst>
        </pc:spChg>
        <pc:graphicFrameChg chg="del">
          <ac:chgData name="Alexander Modestou" userId="14182a46-6ff7-49b2-a3d4-e6775f5c12c1" providerId="ADAL" clId="{261D5FAC-135E-4F5F-AE0E-E3B75AD8FB79}" dt="2021-03-17T16:32:00.323" v="3445" actId="478"/>
          <ac:graphicFrameMkLst>
            <pc:docMk/>
            <pc:sldMk cId="2551921536" sldId="533"/>
            <ac:graphicFrameMk id="7" creationId="{8E5E0B90-3F0E-4715-A12A-EE98B9F259A6}"/>
          </ac:graphicFrameMkLst>
        </pc:graphicFrameChg>
        <pc:graphicFrameChg chg="mod modGraphic">
          <ac:chgData name="Alexander Modestou" userId="14182a46-6ff7-49b2-a3d4-e6775f5c12c1" providerId="ADAL" clId="{261D5FAC-135E-4F5F-AE0E-E3B75AD8FB79}" dt="2021-03-18T17:20:44.446" v="11911" actId="20577"/>
          <ac:graphicFrameMkLst>
            <pc:docMk/>
            <pc:sldMk cId="2551921536" sldId="533"/>
            <ac:graphicFrameMk id="9" creationId="{CF5E48E6-28E6-40D0-9E1A-9EC3903E123F}"/>
          </ac:graphicFrameMkLst>
        </pc:graphicFrameChg>
      </pc:sldChg>
      <pc:sldChg chg="add">
        <pc:chgData name="Alexander Modestou" userId="14182a46-6ff7-49b2-a3d4-e6775f5c12c1" providerId="ADAL" clId="{261D5FAC-135E-4F5F-AE0E-E3B75AD8FB79}" dt="2021-03-17T16:22:29.112" v="2967"/>
        <pc:sldMkLst>
          <pc:docMk/>
          <pc:sldMk cId="1791886740" sldId="534"/>
        </pc:sldMkLst>
      </pc:sldChg>
      <pc:sldChg chg="addSp delSp modSp add mod ord">
        <pc:chgData name="Alexander Modestou" userId="14182a46-6ff7-49b2-a3d4-e6775f5c12c1" providerId="ADAL" clId="{261D5FAC-135E-4F5F-AE0E-E3B75AD8FB79}" dt="2021-03-17T18:17:53.267" v="11630" actId="14100"/>
        <pc:sldMkLst>
          <pc:docMk/>
          <pc:sldMk cId="1619450545" sldId="535"/>
        </pc:sldMkLst>
        <pc:spChg chg="mod">
          <ac:chgData name="Alexander Modestou" userId="14182a46-6ff7-49b2-a3d4-e6775f5c12c1" providerId="ADAL" clId="{261D5FAC-135E-4F5F-AE0E-E3B75AD8FB79}" dt="2021-03-17T17:08:23.318" v="6568" actId="14100"/>
          <ac:spMkLst>
            <pc:docMk/>
            <pc:sldMk cId="1619450545" sldId="535"/>
            <ac:spMk id="2" creationId="{8136E187-3D7A-4986-9D2E-DBCB60CC8071}"/>
          </ac:spMkLst>
        </pc:spChg>
        <pc:spChg chg="mod">
          <ac:chgData name="Alexander Modestou" userId="14182a46-6ff7-49b2-a3d4-e6775f5c12c1" providerId="ADAL" clId="{261D5FAC-135E-4F5F-AE0E-E3B75AD8FB79}" dt="2021-03-17T18:17:53.267" v="11630" actId="14100"/>
          <ac:spMkLst>
            <pc:docMk/>
            <pc:sldMk cId="1619450545" sldId="535"/>
            <ac:spMk id="4" creationId="{BD1DA4B2-AED4-427D-8718-120014F882BC}"/>
          </ac:spMkLst>
        </pc:spChg>
        <pc:graphicFrameChg chg="add del mod">
          <ac:chgData name="Alexander Modestou" userId="14182a46-6ff7-49b2-a3d4-e6775f5c12c1" providerId="ADAL" clId="{261D5FAC-135E-4F5F-AE0E-E3B75AD8FB79}" dt="2021-03-17T18:16:53.963" v="11467" actId="14100"/>
          <ac:graphicFrameMkLst>
            <pc:docMk/>
            <pc:sldMk cId="1619450545" sldId="535"/>
            <ac:graphicFrameMk id="5" creationId="{F7008A02-A880-4172-A9DE-8167AC98E653}"/>
          </ac:graphicFrameMkLst>
        </pc:graphicFrameChg>
      </pc:sldChg>
      <pc:sldChg chg="add del">
        <pc:chgData name="Alexander Modestou" userId="14182a46-6ff7-49b2-a3d4-e6775f5c12c1" providerId="ADAL" clId="{261D5FAC-135E-4F5F-AE0E-E3B75AD8FB79}" dt="2021-03-17T17:08:02.297" v="6540"/>
        <pc:sldMkLst>
          <pc:docMk/>
          <pc:sldMk cId="3012334233" sldId="535"/>
        </pc:sldMkLst>
      </pc:sldChg>
      <pc:sldChg chg="addSp delSp modSp add mod">
        <pc:chgData name="Alexander Modestou" userId="14182a46-6ff7-49b2-a3d4-e6775f5c12c1" providerId="ADAL" clId="{261D5FAC-135E-4F5F-AE0E-E3B75AD8FB79}" dt="2021-03-17T17:52:37.019" v="9161" actId="1076"/>
        <pc:sldMkLst>
          <pc:docMk/>
          <pc:sldMk cId="330893854" sldId="536"/>
        </pc:sldMkLst>
        <pc:spChg chg="mod">
          <ac:chgData name="Alexander Modestou" userId="14182a46-6ff7-49b2-a3d4-e6775f5c12c1" providerId="ADAL" clId="{261D5FAC-135E-4F5F-AE0E-E3B75AD8FB79}" dt="2021-03-17T17:28:29.777" v="8175" actId="20577"/>
          <ac:spMkLst>
            <pc:docMk/>
            <pc:sldMk cId="330893854" sldId="536"/>
            <ac:spMk id="2" creationId="{8136E187-3D7A-4986-9D2E-DBCB60CC8071}"/>
          </ac:spMkLst>
        </pc:spChg>
        <pc:spChg chg="mod">
          <ac:chgData name="Alexander Modestou" userId="14182a46-6ff7-49b2-a3d4-e6775f5c12c1" providerId="ADAL" clId="{261D5FAC-135E-4F5F-AE0E-E3B75AD8FB79}" dt="2021-03-17T17:52:37.019" v="9161" actId="1076"/>
          <ac:spMkLst>
            <pc:docMk/>
            <pc:sldMk cId="330893854" sldId="536"/>
            <ac:spMk id="4" creationId="{BD1DA4B2-AED4-427D-8718-120014F882BC}"/>
          </ac:spMkLst>
        </pc:spChg>
        <pc:graphicFrameChg chg="del">
          <ac:chgData name="Alexander Modestou" userId="14182a46-6ff7-49b2-a3d4-e6775f5c12c1" providerId="ADAL" clId="{261D5FAC-135E-4F5F-AE0E-E3B75AD8FB79}" dt="2021-03-17T17:15:27.391" v="7298" actId="478"/>
          <ac:graphicFrameMkLst>
            <pc:docMk/>
            <pc:sldMk cId="330893854" sldId="536"/>
            <ac:graphicFrameMk id="5" creationId="{F7008A02-A880-4172-A9DE-8167AC98E653}"/>
          </ac:graphicFrameMkLst>
        </pc:graphicFrameChg>
        <pc:graphicFrameChg chg="add">
          <ac:chgData name="Alexander Modestou" userId="14182a46-6ff7-49b2-a3d4-e6775f5c12c1" providerId="ADAL" clId="{261D5FAC-135E-4F5F-AE0E-E3B75AD8FB79}" dt="2021-03-17T17:15:28.085" v="7300"/>
          <ac:graphicFrameMkLst>
            <pc:docMk/>
            <pc:sldMk cId="330893854" sldId="536"/>
            <ac:graphicFrameMk id="6" creationId="{58DCDF32-0DB8-420D-9D73-13BB220DD083}"/>
          </ac:graphicFrameMkLst>
        </pc:graphicFrameChg>
        <pc:graphicFrameChg chg="add mod">
          <ac:chgData name="Alexander Modestou" userId="14182a46-6ff7-49b2-a3d4-e6775f5c12c1" providerId="ADAL" clId="{261D5FAC-135E-4F5F-AE0E-E3B75AD8FB79}" dt="2021-03-17T17:52:32.254" v="9159" actId="14100"/>
          <ac:graphicFrameMkLst>
            <pc:docMk/>
            <pc:sldMk cId="330893854" sldId="536"/>
            <ac:graphicFrameMk id="7" creationId="{58DCDF32-0DB8-420D-9D73-13BB220DD083}"/>
          </ac:graphicFrameMkLst>
        </pc:graphicFrameChg>
      </pc:sldChg>
      <pc:sldChg chg="addSp delSp modSp add mod">
        <pc:chgData name="Alexander Modestou" userId="14182a46-6ff7-49b2-a3d4-e6775f5c12c1" providerId="ADAL" clId="{261D5FAC-135E-4F5F-AE0E-E3B75AD8FB79}" dt="2021-03-17T17:27:17.529" v="8147" actId="20577"/>
        <pc:sldMkLst>
          <pc:docMk/>
          <pc:sldMk cId="828186759" sldId="537"/>
        </pc:sldMkLst>
        <pc:spChg chg="mod">
          <ac:chgData name="Alexander Modestou" userId="14182a46-6ff7-49b2-a3d4-e6775f5c12c1" providerId="ADAL" clId="{261D5FAC-135E-4F5F-AE0E-E3B75AD8FB79}" dt="2021-03-17T17:27:17.529" v="8147" actId="20577"/>
          <ac:spMkLst>
            <pc:docMk/>
            <pc:sldMk cId="828186759" sldId="537"/>
            <ac:spMk id="4" creationId="{BD1DA4B2-AED4-427D-8718-120014F882BC}"/>
          </ac:spMkLst>
        </pc:spChg>
        <pc:graphicFrameChg chg="del">
          <ac:chgData name="Alexander Modestou" userId="14182a46-6ff7-49b2-a3d4-e6775f5c12c1" providerId="ADAL" clId="{261D5FAC-135E-4F5F-AE0E-E3B75AD8FB79}" dt="2021-03-17T17:18:10.598" v="7464" actId="478"/>
          <ac:graphicFrameMkLst>
            <pc:docMk/>
            <pc:sldMk cId="828186759" sldId="537"/>
            <ac:graphicFrameMk id="5" creationId="{F7008A02-A880-4172-A9DE-8167AC98E653}"/>
          </ac:graphicFrameMkLst>
        </pc:graphicFrameChg>
        <pc:graphicFrameChg chg="add mod">
          <ac:chgData name="Alexander Modestou" userId="14182a46-6ff7-49b2-a3d4-e6775f5c12c1" providerId="ADAL" clId="{261D5FAC-135E-4F5F-AE0E-E3B75AD8FB79}" dt="2021-03-17T17:18:52.927" v="7472" actId="1076"/>
          <ac:graphicFrameMkLst>
            <pc:docMk/>
            <pc:sldMk cId="828186759" sldId="537"/>
            <ac:graphicFrameMk id="6" creationId="{B23AB84F-1789-4409-92E9-05D87C4E97A0}"/>
          </ac:graphicFrameMkLst>
        </pc:graphicFrameChg>
      </pc:sldChg>
      <pc:sldChg chg="delSp modSp add">
        <pc:chgData name="Alexander Modestou" userId="14182a46-6ff7-49b2-a3d4-e6775f5c12c1" providerId="ADAL" clId="{261D5FAC-135E-4F5F-AE0E-E3B75AD8FB79}" dt="2021-03-17T18:08:43.750" v="11464" actId="20577"/>
        <pc:sldMkLst>
          <pc:docMk/>
          <pc:sldMk cId="3624935791" sldId="538"/>
        </pc:sldMkLst>
        <pc:spChg chg="mod">
          <ac:chgData name="Alexander Modestou" userId="14182a46-6ff7-49b2-a3d4-e6775f5c12c1" providerId="ADAL" clId="{261D5FAC-135E-4F5F-AE0E-E3B75AD8FB79}" dt="2021-03-17T18:08:39.829" v="11462" actId="20577"/>
          <ac:spMkLst>
            <pc:docMk/>
            <pc:sldMk cId="3624935791" sldId="538"/>
            <ac:spMk id="2" creationId="{00000000-0000-0000-0000-000000000000}"/>
          </ac:spMkLst>
        </pc:spChg>
        <pc:spChg chg="mod">
          <ac:chgData name="Alexander Modestou" userId="14182a46-6ff7-49b2-a3d4-e6775f5c12c1" providerId="ADAL" clId="{261D5FAC-135E-4F5F-AE0E-E3B75AD8FB79}" dt="2021-03-17T18:08:43.750" v="11464" actId="20577"/>
          <ac:spMkLst>
            <pc:docMk/>
            <pc:sldMk cId="3624935791" sldId="538"/>
            <ac:spMk id="8" creationId="{63C82167-58FD-4267-8697-2B5D1D3D42EF}"/>
          </ac:spMkLst>
        </pc:spChg>
        <pc:graphicFrameChg chg="del">
          <ac:chgData name="Alexander Modestou" userId="14182a46-6ff7-49b2-a3d4-e6775f5c12c1" providerId="ADAL" clId="{261D5FAC-135E-4F5F-AE0E-E3B75AD8FB79}" dt="2021-03-17T18:01:32.414" v="9747" actId="478"/>
          <ac:graphicFrameMkLst>
            <pc:docMk/>
            <pc:sldMk cId="3624935791" sldId="538"/>
            <ac:graphicFrameMk id="9" creationId="{CF5E48E6-28E6-40D0-9E1A-9EC3903E123F}"/>
          </ac:graphicFrameMkLst>
        </pc:graphicFrameChg>
      </pc:sldChg>
      <pc:sldChg chg="addSp delSp modSp add">
        <pc:chgData name="Alexander Modestou" userId="14182a46-6ff7-49b2-a3d4-e6775f5c12c1" providerId="ADAL" clId="{261D5FAC-135E-4F5F-AE0E-E3B75AD8FB79}" dt="2021-03-17T21:56:31.597" v="11770" actId="1076"/>
        <pc:sldMkLst>
          <pc:docMk/>
          <pc:sldMk cId="1056701198" sldId="539"/>
        </pc:sldMkLst>
        <pc:spChg chg="mod">
          <ac:chgData name="Alexander Modestou" userId="14182a46-6ff7-49b2-a3d4-e6775f5c12c1" providerId="ADAL" clId="{261D5FAC-135E-4F5F-AE0E-E3B75AD8FB79}" dt="2021-03-17T21:53:36.087" v="11740" actId="20577"/>
          <ac:spMkLst>
            <pc:docMk/>
            <pc:sldMk cId="1056701198" sldId="539"/>
            <ac:spMk id="2" creationId="{00000000-0000-0000-0000-000000000000}"/>
          </ac:spMkLst>
        </pc:spChg>
        <pc:spChg chg="add del mod">
          <ac:chgData name="Alexander Modestou" userId="14182a46-6ff7-49b2-a3d4-e6775f5c12c1" providerId="ADAL" clId="{261D5FAC-135E-4F5F-AE0E-E3B75AD8FB79}" dt="2021-03-17T21:52:51.830" v="11722" actId="478"/>
          <ac:spMkLst>
            <pc:docMk/>
            <pc:sldMk cId="1056701198" sldId="539"/>
            <ac:spMk id="3" creationId="{8BD61765-1732-45FE-9B6E-BE5F29766CB0}"/>
          </ac:spMkLst>
        </pc:spChg>
        <pc:spChg chg="add mod">
          <ac:chgData name="Alexander Modestou" userId="14182a46-6ff7-49b2-a3d4-e6775f5c12c1" providerId="ADAL" clId="{261D5FAC-135E-4F5F-AE0E-E3B75AD8FB79}" dt="2021-03-17T21:52:48.116" v="11721" actId="14100"/>
          <ac:spMkLst>
            <pc:docMk/>
            <pc:sldMk cId="1056701198" sldId="539"/>
            <ac:spMk id="7" creationId="{376E1DA3-94F1-46B0-81FE-72FB66BDE6B1}"/>
          </ac:spMkLst>
        </pc:spChg>
        <pc:spChg chg="del mod">
          <ac:chgData name="Alexander Modestou" userId="14182a46-6ff7-49b2-a3d4-e6775f5c12c1" providerId="ADAL" clId="{261D5FAC-135E-4F5F-AE0E-E3B75AD8FB79}" dt="2021-03-17T21:52:39.094" v="11718" actId="478"/>
          <ac:spMkLst>
            <pc:docMk/>
            <pc:sldMk cId="1056701198" sldId="539"/>
            <ac:spMk id="8" creationId="{63C82167-58FD-4267-8697-2B5D1D3D42EF}"/>
          </ac:spMkLst>
        </pc:spChg>
        <pc:graphicFrameChg chg="add mod">
          <ac:chgData name="Alexander Modestou" userId="14182a46-6ff7-49b2-a3d4-e6775f5c12c1" providerId="ADAL" clId="{261D5FAC-135E-4F5F-AE0E-E3B75AD8FB79}" dt="2021-03-17T21:56:31.597" v="11770" actId="1076"/>
          <ac:graphicFrameMkLst>
            <pc:docMk/>
            <pc:sldMk cId="1056701198" sldId="539"/>
            <ac:graphicFrameMk id="5" creationId="{00000000-0008-0000-0500-000002000000}"/>
          </ac:graphicFrameMkLst>
        </pc:graphicFrameChg>
        <pc:graphicFrameChg chg="add mod modGraphic">
          <ac:chgData name="Alexander Modestou" userId="14182a46-6ff7-49b2-a3d4-e6775f5c12c1" providerId="ADAL" clId="{261D5FAC-135E-4F5F-AE0E-E3B75AD8FB79}" dt="2021-03-17T21:55:59.447" v="11766" actId="20577"/>
          <ac:graphicFrameMkLst>
            <pc:docMk/>
            <pc:sldMk cId="1056701198" sldId="539"/>
            <ac:graphicFrameMk id="6" creationId="{43B16DD3-184A-48F3-A3B2-6702CDFDFDD1}"/>
          </ac:graphicFrameMkLst>
        </pc:graphicFrameChg>
      </pc:sldChg>
      <pc:sldChg chg="add del">
        <pc:chgData name="Alexander Modestou" userId="14182a46-6ff7-49b2-a3d4-e6775f5c12c1" providerId="ADAL" clId="{261D5FAC-135E-4F5F-AE0E-E3B75AD8FB79}" dt="2021-03-17T21:53:43.965" v="11742" actId="47"/>
        <pc:sldMkLst>
          <pc:docMk/>
          <pc:sldMk cId="737206126" sldId="540"/>
        </pc:sldMkLst>
      </pc:sldChg>
      <pc:sldChg chg="addSp delSp modSp add mod">
        <pc:chgData name="Alexander Modestou" userId="14182a46-6ff7-49b2-a3d4-e6775f5c12c1" providerId="ADAL" clId="{261D5FAC-135E-4F5F-AE0E-E3B75AD8FB79}" dt="2021-03-17T21:56:17.435" v="11768" actId="1076"/>
        <pc:sldMkLst>
          <pc:docMk/>
          <pc:sldMk cId="3579324444" sldId="541"/>
        </pc:sldMkLst>
        <pc:spChg chg="mod">
          <ac:chgData name="Alexander Modestou" userId="14182a46-6ff7-49b2-a3d4-e6775f5c12c1" providerId="ADAL" clId="{261D5FAC-135E-4F5F-AE0E-E3B75AD8FB79}" dt="2021-03-17T21:53:55.158" v="11749" actId="20577"/>
          <ac:spMkLst>
            <pc:docMk/>
            <pc:sldMk cId="3579324444" sldId="541"/>
            <ac:spMk id="2" creationId="{00000000-0000-0000-0000-000000000000}"/>
          </ac:spMkLst>
        </pc:spChg>
        <pc:graphicFrameChg chg="add del">
          <ac:chgData name="Alexander Modestou" userId="14182a46-6ff7-49b2-a3d4-e6775f5c12c1" providerId="ADAL" clId="{261D5FAC-135E-4F5F-AE0E-E3B75AD8FB79}" dt="2021-03-17T21:54:55.618" v="11757"/>
          <ac:graphicFrameMkLst>
            <pc:docMk/>
            <pc:sldMk cId="3579324444" sldId="541"/>
            <ac:graphicFrameMk id="3" creationId="{806063A0-1BD0-47E9-9F55-904F3BC5F0EA}"/>
          </ac:graphicFrameMkLst>
        </pc:graphicFrameChg>
        <pc:graphicFrameChg chg="del">
          <ac:chgData name="Alexander Modestou" userId="14182a46-6ff7-49b2-a3d4-e6775f5c12c1" providerId="ADAL" clId="{261D5FAC-135E-4F5F-AE0E-E3B75AD8FB79}" dt="2021-03-17T21:54:03.519" v="11750" actId="478"/>
          <ac:graphicFrameMkLst>
            <pc:docMk/>
            <pc:sldMk cId="3579324444" sldId="541"/>
            <ac:graphicFrameMk id="5" creationId="{00000000-0008-0000-0500-000002000000}"/>
          </ac:graphicFrameMkLst>
        </pc:graphicFrameChg>
        <pc:graphicFrameChg chg="del">
          <ac:chgData name="Alexander Modestou" userId="14182a46-6ff7-49b2-a3d4-e6775f5c12c1" providerId="ADAL" clId="{261D5FAC-135E-4F5F-AE0E-E3B75AD8FB79}" dt="2021-03-17T21:54:52.656" v="11755" actId="478"/>
          <ac:graphicFrameMkLst>
            <pc:docMk/>
            <pc:sldMk cId="3579324444" sldId="541"/>
            <ac:graphicFrameMk id="6" creationId="{43B16DD3-184A-48F3-A3B2-6702CDFDFDD1}"/>
          </ac:graphicFrameMkLst>
        </pc:graphicFrameChg>
        <pc:graphicFrameChg chg="add mod">
          <ac:chgData name="Alexander Modestou" userId="14182a46-6ff7-49b2-a3d4-e6775f5c12c1" providerId="ADAL" clId="{261D5FAC-135E-4F5F-AE0E-E3B75AD8FB79}" dt="2021-03-17T21:56:17.435" v="11768" actId="1076"/>
          <ac:graphicFrameMkLst>
            <pc:docMk/>
            <pc:sldMk cId="3579324444" sldId="541"/>
            <ac:graphicFrameMk id="8" creationId="{00000000-0008-0000-0700-000004000000}"/>
          </ac:graphicFrameMkLst>
        </pc:graphicFrameChg>
        <pc:graphicFrameChg chg="add mod modGraphic">
          <ac:chgData name="Alexander Modestou" userId="14182a46-6ff7-49b2-a3d4-e6775f5c12c1" providerId="ADAL" clId="{261D5FAC-135E-4F5F-AE0E-E3B75AD8FB79}" dt="2021-03-17T21:55:14.318" v="11761" actId="113"/>
          <ac:graphicFrameMkLst>
            <pc:docMk/>
            <pc:sldMk cId="3579324444" sldId="541"/>
            <ac:graphicFrameMk id="9" creationId="{E7BA59B2-908D-4E3A-AF1A-D568AAB102A8}"/>
          </ac:graphicFrameMkLst>
        </pc:graphicFrameChg>
      </pc:sldChg>
      <pc:sldChg chg="addSp delSp modSp add mod">
        <pc:chgData name="Alexander Modestou" userId="14182a46-6ff7-49b2-a3d4-e6775f5c12c1" providerId="ADAL" clId="{261D5FAC-135E-4F5F-AE0E-E3B75AD8FB79}" dt="2021-03-17T22:22:17.619" v="11797" actId="20577"/>
        <pc:sldMkLst>
          <pc:docMk/>
          <pc:sldMk cId="1206430996" sldId="542"/>
        </pc:sldMkLst>
        <pc:spChg chg="mod">
          <ac:chgData name="Alexander Modestou" userId="14182a46-6ff7-49b2-a3d4-e6775f5c12c1" providerId="ADAL" clId="{261D5FAC-135E-4F5F-AE0E-E3B75AD8FB79}" dt="2021-03-17T21:56:45.544" v="11784" actId="20577"/>
          <ac:spMkLst>
            <pc:docMk/>
            <pc:sldMk cId="1206430996" sldId="542"/>
            <ac:spMk id="2" creationId="{00000000-0000-0000-0000-000000000000}"/>
          </ac:spMkLst>
        </pc:spChg>
        <pc:graphicFrameChg chg="add del mod">
          <ac:chgData name="Alexander Modestou" userId="14182a46-6ff7-49b2-a3d4-e6775f5c12c1" providerId="ADAL" clId="{261D5FAC-135E-4F5F-AE0E-E3B75AD8FB79}" dt="2021-03-17T22:22:07.148" v="11794" actId="478"/>
          <ac:graphicFrameMkLst>
            <pc:docMk/>
            <pc:sldMk cId="1206430996" sldId="542"/>
            <ac:graphicFrameMk id="3" creationId="{27041C7E-608A-4F66-A067-4C919C64280C}"/>
          </ac:graphicFrameMkLst>
        </pc:graphicFrameChg>
        <pc:graphicFrameChg chg="add mod modGraphic">
          <ac:chgData name="Alexander Modestou" userId="14182a46-6ff7-49b2-a3d4-e6775f5c12c1" providerId="ADAL" clId="{261D5FAC-135E-4F5F-AE0E-E3B75AD8FB79}" dt="2021-03-17T22:22:17.619" v="11797" actId="20577"/>
          <ac:graphicFrameMkLst>
            <pc:docMk/>
            <pc:sldMk cId="1206430996" sldId="542"/>
            <ac:graphicFrameMk id="5" creationId="{A75DE302-7CEE-47E6-9174-612C37ADCEB2}"/>
          </ac:graphicFrameMkLst>
        </pc:graphicFrameChg>
        <pc:graphicFrameChg chg="del">
          <ac:chgData name="Alexander Modestou" userId="14182a46-6ff7-49b2-a3d4-e6775f5c12c1" providerId="ADAL" clId="{261D5FAC-135E-4F5F-AE0E-E3B75AD8FB79}" dt="2021-03-17T21:56:59.158" v="11785" actId="478"/>
          <ac:graphicFrameMkLst>
            <pc:docMk/>
            <pc:sldMk cId="1206430996" sldId="542"/>
            <ac:graphicFrameMk id="8" creationId="{00000000-0008-0000-0700-000004000000}"/>
          </ac:graphicFrameMkLst>
        </pc:graphicFrameChg>
        <pc:graphicFrameChg chg="del">
          <ac:chgData name="Alexander Modestou" userId="14182a46-6ff7-49b2-a3d4-e6775f5c12c1" providerId="ADAL" clId="{261D5FAC-135E-4F5F-AE0E-E3B75AD8FB79}" dt="2021-03-17T21:57:29.928" v="11790" actId="478"/>
          <ac:graphicFrameMkLst>
            <pc:docMk/>
            <pc:sldMk cId="1206430996" sldId="542"/>
            <ac:graphicFrameMk id="9" creationId="{E7BA59B2-908D-4E3A-AF1A-D568AAB102A8}"/>
          </ac:graphicFrameMkLst>
        </pc:graphicFrameChg>
        <pc:graphicFrameChg chg="add mod">
          <ac:chgData name="Alexander Modestou" userId="14182a46-6ff7-49b2-a3d4-e6775f5c12c1" providerId="ADAL" clId="{261D5FAC-135E-4F5F-AE0E-E3B75AD8FB79}" dt="2021-03-17T21:57:15.985" v="11789" actId="1076"/>
          <ac:graphicFrameMkLst>
            <pc:docMk/>
            <pc:sldMk cId="1206430996" sldId="542"/>
            <ac:graphicFrameMk id="10" creationId="{00000000-0008-0000-0A00-000003000000}"/>
          </ac:graphicFrameMkLst>
        </pc:graphicFrameChg>
      </pc:sldChg>
      <pc:sldChg chg="addSp delSp modSp add">
        <pc:chgData name="Alexander Modestou" userId="14182a46-6ff7-49b2-a3d4-e6775f5c12c1" providerId="ADAL" clId="{261D5FAC-135E-4F5F-AE0E-E3B75AD8FB79}" dt="2021-03-17T22:27:56.040" v="11910" actId="20577"/>
        <pc:sldMkLst>
          <pc:docMk/>
          <pc:sldMk cId="3314769667" sldId="543"/>
        </pc:sldMkLst>
        <pc:spChg chg="mod">
          <ac:chgData name="Alexander Modestou" userId="14182a46-6ff7-49b2-a3d4-e6775f5c12c1" providerId="ADAL" clId="{261D5FAC-135E-4F5F-AE0E-E3B75AD8FB79}" dt="2021-03-17T22:25:02.085" v="11834" actId="20577"/>
          <ac:spMkLst>
            <pc:docMk/>
            <pc:sldMk cId="3314769667" sldId="543"/>
            <ac:spMk id="2" creationId="{00000000-0000-0000-0000-000000000000}"/>
          </ac:spMkLst>
        </pc:spChg>
        <pc:spChg chg="add mod">
          <ac:chgData name="Alexander Modestou" userId="14182a46-6ff7-49b2-a3d4-e6775f5c12c1" providerId="ADAL" clId="{261D5FAC-135E-4F5F-AE0E-E3B75AD8FB79}" dt="2021-03-17T22:26:30.147" v="11849" actId="1076"/>
          <ac:spMkLst>
            <pc:docMk/>
            <pc:sldMk cId="3314769667" sldId="543"/>
            <ac:spMk id="3" creationId="{64057C07-AB97-4455-A563-54194B4746CC}"/>
          </ac:spMkLst>
        </pc:spChg>
        <pc:spChg chg="add mod">
          <ac:chgData name="Alexander Modestou" userId="14182a46-6ff7-49b2-a3d4-e6775f5c12c1" providerId="ADAL" clId="{261D5FAC-135E-4F5F-AE0E-E3B75AD8FB79}" dt="2021-03-17T22:27:56.040" v="11910" actId="20577"/>
          <ac:spMkLst>
            <pc:docMk/>
            <pc:sldMk cId="3314769667" sldId="543"/>
            <ac:spMk id="6" creationId="{ABA98D6E-29F6-427A-B1B3-FB2A2B240F9B}"/>
          </ac:spMkLst>
        </pc:spChg>
        <pc:spChg chg="del">
          <ac:chgData name="Alexander Modestou" userId="14182a46-6ff7-49b2-a3d4-e6775f5c12c1" providerId="ADAL" clId="{261D5FAC-135E-4F5F-AE0E-E3B75AD8FB79}" dt="2021-03-17T22:26:07.552" v="11845" actId="478"/>
          <ac:spMkLst>
            <pc:docMk/>
            <pc:sldMk cId="3314769667" sldId="543"/>
            <ac:spMk id="7" creationId="{376E1DA3-94F1-46B0-81FE-72FB66BDE6B1}"/>
          </ac:spMkLst>
        </pc:spChg>
        <pc:graphicFrameChg chg="del">
          <ac:chgData name="Alexander Modestou" userId="14182a46-6ff7-49b2-a3d4-e6775f5c12c1" providerId="ADAL" clId="{261D5FAC-135E-4F5F-AE0E-E3B75AD8FB79}" dt="2021-03-17T22:24:10.080" v="11803" actId="478"/>
          <ac:graphicFrameMkLst>
            <pc:docMk/>
            <pc:sldMk cId="3314769667" sldId="543"/>
            <ac:graphicFrameMk id="5" creationId="{A75DE302-7CEE-47E6-9174-612C37ADCEB2}"/>
          </ac:graphicFrameMkLst>
        </pc:graphicFrameChg>
        <pc:graphicFrameChg chg="add mod">
          <ac:chgData name="Alexander Modestou" userId="14182a46-6ff7-49b2-a3d4-e6775f5c12c1" providerId="ADAL" clId="{261D5FAC-135E-4F5F-AE0E-E3B75AD8FB79}" dt="2021-03-17T22:26:22.278" v="11847" actId="1076"/>
          <ac:graphicFrameMkLst>
            <pc:docMk/>
            <pc:sldMk cId="3314769667" sldId="543"/>
            <ac:graphicFrameMk id="8" creationId="{00000000-0008-0000-1200-000004000000}"/>
          </ac:graphicFrameMkLst>
        </pc:graphicFrameChg>
        <pc:graphicFrameChg chg="del mod">
          <ac:chgData name="Alexander Modestou" userId="14182a46-6ff7-49b2-a3d4-e6775f5c12c1" providerId="ADAL" clId="{261D5FAC-135E-4F5F-AE0E-E3B75AD8FB79}" dt="2021-03-17T22:23:53.597" v="11800" actId="478"/>
          <ac:graphicFrameMkLst>
            <pc:docMk/>
            <pc:sldMk cId="3314769667" sldId="543"/>
            <ac:graphicFrameMk id="10" creationId="{00000000-0008-0000-0A00-000003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dpsnc-my.sharepoint.com/personal/alexander_modestou_dpsnc_net/Documents/BudgetDevelopment_FY21-22/FY22_budget_at_a_glance_03252021.xlsx" TargetMode="External"/><Relationship Id="rId4" Type="http://schemas.openxmlformats.org/officeDocument/2006/relationships/themeOverride" Target="../theme/themeOverride2.xm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dpsnc-my.sharepoint.com/personal/alexander_modestou_dpsnc_net/Documents/BudgetDevelopment_FY21-22/FY22_budget_at_a_glance_03252021.xlsx" TargetMode="External"/><Relationship Id="rId4" Type="http://schemas.openxmlformats.org/officeDocument/2006/relationships/themeOverride" Target="../theme/themeOverride3.xm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dpsnc-my.sharepoint.com/personal/alexander_modestou_dpsnc_net/Documents/BudgetDevelopment_FY21-22/FY22_budget_at_a_glance_03252021.xlsx" TargetMode="External"/><Relationship Id="rId4"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Durham</a:t>
            </a:r>
            <a:r>
              <a:rPr lang="en-US" sz="1600" b="1" baseline="0" dirty="0"/>
              <a:t> County </a:t>
            </a:r>
            <a:r>
              <a:rPr lang="en-US" sz="1600" b="1" dirty="0"/>
              <a:t>K-12 Public School Enrollment Trends</a:t>
            </a:r>
          </a:p>
          <a:p>
            <a:pPr>
              <a:defRPr sz="1600"/>
            </a:pPr>
            <a:r>
              <a:rPr lang="en-US" sz="1600" dirty="0"/>
              <a:t>(FY 2010-11</a:t>
            </a:r>
            <a:r>
              <a:rPr lang="en-US" sz="1600" baseline="0" dirty="0"/>
              <a:t> to FY 2019-20 and FY 2021-22 Projection)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ADM!$B$52</c:f>
              <c:strCache>
                <c:ptCount val="1"/>
                <c:pt idx="0">
                  <c:v> TOTAL </c:v>
                </c:pt>
              </c:strCache>
            </c:strRef>
          </c:tx>
          <c:spPr>
            <a:solidFill>
              <a:schemeClr val="accent5">
                <a:lumMod val="60000"/>
                <a:lumOff val="40000"/>
              </a:schemeClr>
            </a:solidFill>
            <a:ln>
              <a:noFill/>
            </a:ln>
            <a:effectLst/>
          </c:spPr>
          <c:invertIfNegative val="0"/>
          <c:dLbls>
            <c:dLbl>
              <c:idx val="1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4E2-4CED-AEBB-BF86A2D82FB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ADM!$A$53:$A$66</c15:sqref>
                  </c15:fullRef>
                </c:ext>
              </c:extLst>
              <c:f>ADM!$A$56:$A$66</c:f>
              <c:strCache>
                <c:ptCount val="11"/>
                <c:pt idx="0">
                  <c:v>2011-2012</c:v>
                </c:pt>
                <c:pt idx="1">
                  <c:v>2012-2013</c:v>
                </c:pt>
                <c:pt idx="2">
                  <c:v>2013-2014</c:v>
                </c:pt>
                <c:pt idx="3">
                  <c:v>2014-2015</c:v>
                </c:pt>
                <c:pt idx="4">
                  <c:v>2015-2016</c:v>
                </c:pt>
                <c:pt idx="5">
                  <c:v>2016-2017</c:v>
                </c:pt>
                <c:pt idx="6">
                  <c:v>2017-2018</c:v>
                </c:pt>
                <c:pt idx="7">
                  <c:v>2018-2019</c:v>
                </c:pt>
                <c:pt idx="8">
                  <c:v>2019-2020</c:v>
                </c:pt>
                <c:pt idx="9">
                  <c:v>2020-21</c:v>
                </c:pt>
                <c:pt idx="10">
                  <c:v>2021-22 Projection</c:v>
                </c:pt>
              </c:strCache>
            </c:strRef>
          </c:cat>
          <c:val>
            <c:numRef>
              <c:extLst>
                <c:ext xmlns:c15="http://schemas.microsoft.com/office/drawing/2012/chart" uri="{02D57815-91ED-43cb-92C2-25804820EDAC}">
                  <c15:fullRef>
                    <c15:sqref>ADM!$B$53:$B$66</c15:sqref>
                  </c15:fullRef>
                </c:ext>
              </c:extLst>
              <c:f>ADM!$B$56:$B$66</c:f>
              <c:numCache>
                <c:formatCode>#,##0_);[Red]\(#,##0\)</c:formatCode>
                <c:ptCount val="11"/>
                <c:pt idx="0">
                  <c:v>35708</c:v>
                </c:pt>
                <c:pt idx="1">
                  <c:v>36581</c:v>
                </c:pt>
                <c:pt idx="2">
                  <c:v>38080</c:v>
                </c:pt>
                <c:pt idx="3">
                  <c:v>38987</c:v>
                </c:pt>
                <c:pt idx="4">
                  <c:v>39448</c:v>
                </c:pt>
                <c:pt idx="5">
                  <c:v>39686</c:v>
                </c:pt>
                <c:pt idx="6">
                  <c:v>39687</c:v>
                </c:pt>
                <c:pt idx="7">
                  <c:v>39477</c:v>
                </c:pt>
                <c:pt idx="8">
                  <c:v>40145</c:v>
                </c:pt>
                <c:pt idx="9">
                  <c:v>39070</c:v>
                </c:pt>
                <c:pt idx="10">
                  <c:v>40187</c:v>
                </c:pt>
              </c:numCache>
            </c:numRef>
          </c:val>
          <c:extLst>
            <c:ext xmlns:c16="http://schemas.microsoft.com/office/drawing/2014/chart" uri="{C3380CC4-5D6E-409C-BE32-E72D297353CC}">
              <c16:uniqueId val="{00000000-04E2-4CED-AEBB-BF86A2D82FB5}"/>
            </c:ext>
          </c:extLst>
        </c:ser>
        <c:dLbls>
          <c:showLegendKey val="0"/>
          <c:showVal val="1"/>
          <c:showCatName val="0"/>
          <c:showSerName val="0"/>
          <c:showPercent val="0"/>
          <c:showBubbleSize val="0"/>
        </c:dLbls>
        <c:gapWidth val="219"/>
        <c:axId val="1380995375"/>
        <c:axId val="1380993711"/>
      </c:barChart>
      <c:lineChart>
        <c:grouping val="standard"/>
        <c:varyColors val="0"/>
        <c:ser>
          <c:idx val="1"/>
          <c:order val="1"/>
          <c:tx>
            <c:strRef>
              <c:f>ADM!$C$52</c:f>
              <c:strCache>
                <c:ptCount val="1"/>
                <c:pt idx="0">
                  <c:v> DPS </c:v>
                </c:pt>
              </c:strCache>
            </c:strRef>
          </c:tx>
          <c:spPr>
            <a:ln w="28575" cap="rnd">
              <a:solidFill>
                <a:schemeClr val="accent6"/>
              </a:solidFill>
              <a:round/>
            </a:ln>
            <a:effectLst/>
          </c:spPr>
          <c:marker>
            <c:symbol val="circle"/>
            <c:size val="5"/>
            <c:spPr>
              <a:solidFill>
                <a:schemeClr val="accent6"/>
              </a:solidFill>
              <a:ln w="28575">
                <a:solidFill>
                  <a:schemeClr val="accent6"/>
                </a:solidFill>
              </a:ln>
              <a:effectLst/>
            </c:spPr>
          </c:marker>
          <c:dLbls>
            <c:dLbl>
              <c:idx val="1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04E2-4CED-AEBB-BF86A2D82FB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ADM!$A$53:$A$66</c15:sqref>
                  </c15:fullRef>
                </c:ext>
              </c:extLst>
              <c:f>ADM!$A$56:$A$66</c:f>
              <c:strCache>
                <c:ptCount val="11"/>
                <c:pt idx="0">
                  <c:v>2011-2012</c:v>
                </c:pt>
                <c:pt idx="1">
                  <c:v>2012-2013</c:v>
                </c:pt>
                <c:pt idx="2">
                  <c:v>2013-2014</c:v>
                </c:pt>
                <c:pt idx="3">
                  <c:v>2014-2015</c:v>
                </c:pt>
                <c:pt idx="4">
                  <c:v>2015-2016</c:v>
                </c:pt>
                <c:pt idx="5">
                  <c:v>2016-2017</c:v>
                </c:pt>
                <c:pt idx="6">
                  <c:v>2017-2018</c:v>
                </c:pt>
                <c:pt idx="7">
                  <c:v>2018-2019</c:v>
                </c:pt>
                <c:pt idx="8">
                  <c:v>2019-2020</c:v>
                </c:pt>
                <c:pt idx="9">
                  <c:v>2020-21</c:v>
                </c:pt>
                <c:pt idx="10">
                  <c:v>2021-22 Projection</c:v>
                </c:pt>
              </c:strCache>
            </c:strRef>
          </c:cat>
          <c:val>
            <c:numRef>
              <c:extLst>
                <c:ext xmlns:c15="http://schemas.microsoft.com/office/drawing/2012/chart" uri="{02D57815-91ED-43cb-92C2-25804820EDAC}">
                  <c15:fullRef>
                    <c15:sqref>ADM!$C$53:$C$66</c15:sqref>
                  </c15:fullRef>
                </c:ext>
              </c:extLst>
              <c:f>ADM!$C$56:$C$66</c:f>
              <c:numCache>
                <c:formatCode>#,##0_);[Red]\(#,##0\)</c:formatCode>
                <c:ptCount val="11"/>
                <c:pt idx="0">
                  <c:v>32369</c:v>
                </c:pt>
                <c:pt idx="1">
                  <c:v>33072</c:v>
                </c:pt>
                <c:pt idx="2">
                  <c:v>33296</c:v>
                </c:pt>
                <c:pt idx="3">
                  <c:v>33750</c:v>
                </c:pt>
                <c:pt idx="4">
                  <c:v>33501</c:v>
                </c:pt>
                <c:pt idx="5">
                  <c:v>33275</c:v>
                </c:pt>
                <c:pt idx="6">
                  <c:v>33181</c:v>
                </c:pt>
                <c:pt idx="7">
                  <c:v>32520</c:v>
                </c:pt>
                <c:pt idx="8">
                  <c:v>33024</c:v>
                </c:pt>
                <c:pt idx="9">
                  <c:v>31603</c:v>
                </c:pt>
                <c:pt idx="10">
                  <c:v>32287</c:v>
                </c:pt>
              </c:numCache>
            </c:numRef>
          </c:val>
          <c:smooth val="0"/>
          <c:extLst>
            <c:ext xmlns:c16="http://schemas.microsoft.com/office/drawing/2014/chart" uri="{C3380CC4-5D6E-409C-BE32-E72D297353CC}">
              <c16:uniqueId val="{00000001-04E2-4CED-AEBB-BF86A2D82FB5}"/>
            </c:ext>
          </c:extLst>
        </c:ser>
        <c:ser>
          <c:idx val="2"/>
          <c:order val="2"/>
          <c:tx>
            <c:strRef>
              <c:f>ADM!$D$52</c:f>
              <c:strCache>
                <c:ptCount val="1"/>
                <c:pt idx="0">
                  <c:v>  Charter </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dLbls>
            <c:dLbl>
              <c:idx val="1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4E2-4CED-AEBB-BF86A2D82FB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ADM!$A$53:$A$66</c15:sqref>
                  </c15:fullRef>
                </c:ext>
              </c:extLst>
              <c:f>ADM!$A$56:$A$66</c:f>
              <c:strCache>
                <c:ptCount val="11"/>
                <c:pt idx="0">
                  <c:v>2011-2012</c:v>
                </c:pt>
                <c:pt idx="1">
                  <c:v>2012-2013</c:v>
                </c:pt>
                <c:pt idx="2">
                  <c:v>2013-2014</c:v>
                </c:pt>
                <c:pt idx="3">
                  <c:v>2014-2015</c:v>
                </c:pt>
                <c:pt idx="4">
                  <c:v>2015-2016</c:v>
                </c:pt>
                <c:pt idx="5">
                  <c:v>2016-2017</c:v>
                </c:pt>
                <c:pt idx="6">
                  <c:v>2017-2018</c:v>
                </c:pt>
                <c:pt idx="7">
                  <c:v>2018-2019</c:v>
                </c:pt>
                <c:pt idx="8">
                  <c:v>2019-2020</c:v>
                </c:pt>
                <c:pt idx="9">
                  <c:v>2020-21</c:v>
                </c:pt>
                <c:pt idx="10">
                  <c:v>2021-22 Projection</c:v>
                </c:pt>
              </c:strCache>
            </c:strRef>
          </c:cat>
          <c:val>
            <c:numRef>
              <c:extLst>
                <c:ext xmlns:c15="http://schemas.microsoft.com/office/drawing/2012/chart" uri="{02D57815-91ED-43cb-92C2-25804820EDAC}">
                  <c15:fullRef>
                    <c15:sqref>ADM!$D$53:$D$66</c15:sqref>
                  </c15:fullRef>
                </c:ext>
              </c:extLst>
              <c:f>ADM!$D$56:$D$66</c:f>
              <c:numCache>
                <c:formatCode>#,##0_);[Red]\(#,##0\)</c:formatCode>
                <c:ptCount val="11"/>
                <c:pt idx="0">
                  <c:v>3339</c:v>
                </c:pt>
                <c:pt idx="1">
                  <c:v>3509</c:v>
                </c:pt>
                <c:pt idx="2">
                  <c:v>4784</c:v>
                </c:pt>
                <c:pt idx="3">
                  <c:v>5237</c:v>
                </c:pt>
                <c:pt idx="4">
                  <c:v>5947</c:v>
                </c:pt>
                <c:pt idx="5">
                  <c:v>6411</c:v>
                </c:pt>
                <c:pt idx="6">
                  <c:v>6506</c:v>
                </c:pt>
                <c:pt idx="7">
                  <c:v>6957</c:v>
                </c:pt>
                <c:pt idx="8">
                  <c:v>7121</c:v>
                </c:pt>
                <c:pt idx="9">
                  <c:v>7467</c:v>
                </c:pt>
                <c:pt idx="10">
                  <c:v>7900</c:v>
                </c:pt>
              </c:numCache>
            </c:numRef>
          </c:val>
          <c:smooth val="0"/>
          <c:extLst>
            <c:ext xmlns:c16="http://schemas.microsoft.com/office/drawing/2014/chart" uri="{C3380CC4-5D6E-409C-BE32-E72D297353CC}">
              <c16:uniqueId val="{00000002-04E2-4CED-AEBB-BF86A2D82FB5}"/>
            </c:ext>
          </c:extLst>
        </c:ser>
        <c:dLbls>
          <c:showLegendKey val="0"/>
          <c:showVal val="1"/>
          <c:showCatName val="0"/>
          <c:showSerName val="0"/>
          <c:showPercent val="0"/>
          <c:showBubbleSize val="0"/>
        </c:dLbls>
        <c:marker val="1"/>
        <c:smooth val="0"/>
        <c:axId val="1380995375"/>
        <c:axId val="1380993711"/>
      </c:lineChart>
      <c:catAx>
        <c:axId val="1380995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993711"/>
        <c:crosses val="autoZero"/>
        <c:auto val="1"/>
        <c:lblAlgn val="ctr"/>
        <c:lblOffset val="100"/>
        <c:noMultiLvlLbl val="0"/>
      </c:catAx>
      <c:valAx>
        <c:axId val="138099371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9953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FY 2021-22 Superintendent's Proposed Budget</a:t>
            </a:r>
            <a:r>
              <a:rPr lang="en-US" b="1" baseline="0"/>
              <a:t>- Personnel Summary (Full-Time Equivalent Positions)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'FTE Summary'!$C$14</c:f>
              <c:strCache>
                <c:ptCount val="1"/>
                <c:pt idx="0">
                  <c:v>FTEs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'FTE Summary'!$B$15:$B$21</c:f>
              <c:strCache>
                <c:ptCount val="7"/>
                <c:pt idx="0">
                  <c:v>Before/After School Care</c:v>
                </c:pt>
                <c:pt idx="1">
                  <c:v>Central Admin.</c:v>
                </c:pt>
                <c:pt idx="2">
                  <c:v>School Leadership</c:v>
                </c:pt>
                <c:pt idx="3">
                  <c:v>Technical &amp; Administrative Support</c:v>
                </c:pt>
                <c:pt idx="4">
                  <c:v>Operational Support</c:v>
                </c:pt>
                <c:pt idx="5">
                  <c:v>Instructional Support</c:v>
                </c:pt>
                <c:pt idx="6">
                  <c:v>Teachers</c:v>
                </c:pt>
              </c:strCache>
            </c:strRef>
          </c:cat>
          <c:val>
            <c:numRef>
              <c:f>'FTE Summary'!$C$15:$C$21</c:f>
              <c:numCache>
                <c:formatCode>#,##0</c:formatCode>
                <c:ptCount val="7"/>
                <c:pt idx="0">
                  <c:v>82.770000000000039</c:v>
                </c:pt>
                <c:pt idx="1">
                  <c:v>101.10000000000001</c:v>
                </c:pt>
                <c:pt idx="2">
                  <c:v>155.98000000000002</c:v>
                </c:pt>
                <c:pt idx="3">
                  <c:v>292.38</c:v>
                </c:pt>
                <c:pt idx="4">
                  <c:v>767.23</c:v>
                </c:pt>
                <c:pt idx="5">
                  <c:v>1161.095</c:v>
                </c:pt>
                <c:pt idx="6">
                  <c:v>2542.4900000000007</c:v>
                </c:pt>
              </c:numCache>
            </c:numRef>
          </c:val>
          <c:extLst>
            <c:ext xmlns:c16="http://schemas.microsoft.com/office/drawing/2014/chart" uri="{C3380CC4-5D6E-409C-BE32-E72D297353CC}">
              <c16:uniqueId val="{00000000-3B70-43D3-AE8C-A41B1938E75A}"/>
            </c:ext>
          </c:extLst>
        </c:ser>
        <c:dLbls>
          <c:dLblPos val="outEnd"/>
          <c:showLegendKey val="0"/>
          <c:showVal val="1"/>
          <c:showCatName val="0"/>
          <c:showSerName val="0"/>
          <c:showPercent val="0"/>
          <c:showBubbleSize val="0"/>
        </c:dLbls>
        <c:gapWidth val="182"/>
        <c:axId val="1342758575"/>
        <c:axId val="1342763567"/>
      </c:barChart>
      <c:catAx>
        <c:axId val="134275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2763567"/>
        <c:crosses val="autoZero"/>
        <c:auto val="1"/>
        <c:lblAlgn val="ctr"/>
        <c:lblOffset val="100"/>
        <c:noMultiLvlLbl val="0"/>
      </c:catAx>
      <c:valAx>
        <c:axId val="134276356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2758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State</a:t>
            </a:r>
            <a:r>
              <a:rPr lang="en-US" b="1" baseline="0" dirty="0"/>
              <a:t> K-12 Per Pupil Appropriation Trends - Nominal and Inflation Adjusted to 2019-20 Dollars</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Exhibit!$B$25</c:f>
              <c:strCache>
                <c:ptCount val="1"/>
                <c:pt idx="0">
                  <c:v>Nominal Per Pupil Appropriation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Exhibit!$C$24:$N$24</c:f>
              <c:strCache>
                <c:ptCount val="12"/>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strCache>
            </c:strRef>
          </c:cat>
          <c:val>
            <c:numRef>
              <c:f>Exhibit!$C$25:$N$25</c:f>
              <c:numCache>
                <c:formatCode>"$"#,##0_);[Red]\("$"#,##0\)</c:formatCode>
                <c:ptCount val="12"/>
                <c:pt idx="0">
                  <c:v>5620.47</c:v>
                </c:pt>
                <c:pt idx="1">
                  <c:v>5134.79</c:v>
                </c:pt>
                <c:pt idx="2">
                  <c:v>5027.92</c:v>
                </c:pt>
                <c:pt idx="3">
                  <c:v>5383.94</c:v>
                </c:pt>
                <c:pt idx="4">
                  <c:v>5379.89</c:v>
                </c:pt>
                <c:pt idx="5">
                  <c:v>5406.83</c:v>
                </c:pt>
                <c:pt idx="6">
                  <c:v>5701.96</c:v>
                </c:pt>
                <c:pt idx="7">
                  <c:v>5822.45</c:v>
                </c:pt>
                <c:pt idx="8">
                  <c:v>5963.82</c:v>
                </c:pt>
                <c:pt idx="9">
                  <c:v>6209.66</c:v>
                </c:pt>
                <c:pt idx="10">
                  <c:v>6501.44</c:v>
                </c:pt>
                <c:pt idx="11">
                  <c:v>6695.89</c:v>
                </c:pt>
              </c:numCache>
            </c:numRef>
          </c:val>
          <c:extLst>
            <c:ext xmlns:c16="http://schemas.microsoft.com/office/drawing/2014/chart" uri="{C3380CC4-5D6E-409C-BE32-E72D297353CC}">
              <c16:uniqueId val="{00000000-7BA8-4AC2-AF26-D620BA9386B0}"/>
            </c:ext>
          </c:extLst>
        </c:ser>
        <c:ser>
          <c:idx val="1"/>
          <c:order val="1"/>
          <c:tx>
            <c:strRef>
              <c:f>Exhibit!$B$26</c:f>
              <c:strCache>
                <c:ptCount val="1"/>
                <c:pt idx="0">
                  <c:v>Inflation Adjusted Per Pupil Appropriation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Exhibit!$C$24:$N$24</c:f>
              <c:strCache>
                <c:ptCount val="12"/>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strCache>
            </c:strRef>
          </c:cat>
          <c:val>
            <c:numRef>
              <c:f>Exhibit!$C$26:$N$26</c:f>
              <c:numCache>
                <c:formatCode>"$"#,##0_);[Red]\("$"#,##0\)</c:formatCode>
                <c:ptCount val="12"/>
                <c:pt idx="0">
                  <c:v>6735.1563039303282</c:v>
                </c:pt>
                <c:pt idx="1">
                  <c:v>6094.1773310812259</c:v>
                </c:pt>
                <c:pt idx="2">
                  <c:v>5849.8730663546739</c:v>
                </c:pt>
                <c:pt idx="3">
                  <c:v>6085.7882699319662</c:v>
                </c:pt>
                <c:pt idx="4">
                  <c:v>5981.6518154848973</c:v>
                </c:pt>
                <c:pt idx="5">
                  <c:v>5919.1515970933388</c:v>
                </c:pt>
                <c:pt idx="6">
                  <c:v>6197.1283772264505</c:v>
                </c:pt>
                <c:pt idx="7">
                  <c:v>6285.6731332107638</c:v>
                </c:pt>
                <c:pt idx="8">
                  <c:v>6322.0046688833381</c:v>
                </c:pt>
                <c:pt idx="9">
                  <c:v>6437.4923725321305</c:v>
                </c:pt>
                <c:pt idx="10">
                  <c:v>6603.136638479612</c:v>
                </c:pt>
                <c:pt idx="11">
                  <c:v>6695.89</c:v>
                </c:pt>
              </c:numCache>
            </c:numRef>
          </c:val>
          <c:extLst>
            <c:ext xmlns:c16="http://schemas.microsoft.com/office/drawing/2014/chart" uri="{C3380CC4-5D6E-409C-BE32-E72D297353CC}">
              <c16:uniqueId val="{00000001-7BA8-4AC2-AF26-D620BA9386B0}"/>
            </c:ext>
          </c:extLst>
        </c:ser>
        <c:dLbls>
          <c:showLegendKey val="0"/>
          <c:showVal val="0"/>
          <c:showCatName val="0"/>
          <c:showSerName val="0"/>
          <c:showPercent val="0"/>
          <c:showBubbleSize val="0"/>
        </c:dLbls>
        <c:gapWidth val="219"/>
        <c:overlap val="-27"/>
        <c:axId val="276243712"/>
        <c:axId val="835411136"/>
      </c:barChart>
      <c:catAx>
        <c:axId val="2762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411136"/>
        <c:crosses val="autoZero"/>
        <c:auto val="1"/>
        <c:lblAlgn val="ctr"/>
        <c:lblOffset val="100"/>
        <c:noMultiLvlLbl val="0"/>
      </c:catAx>
      <c:valAx>
        <c:axId val="8354111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24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baseline="0" dirty="0"/>
              <a:t>Local K-12 Per Pupil Appropriation Trends - Nominal and Inflation Adjusted to 2020-21 Dollars</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6"/>
          <c:order val="6"/>
          <c:tx>
            <c:strRef>
              <c:f>Exhibit!$B$9</c:f>
              <c:strCache>
                <c:ptCount val="1"/>
                <c:pt idx="0">
                  <c:v>Nominal Per Pupil Appropriation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Exhibit!$C$2:$P$2</c:f>
              <c:strCache>
                <c:ptCount val="14"/>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pt idx="12">
                  <c:v>2020-21</c:v>
                </c:pt>
                <c:pt idx="13">
                  <c:v>2021-22 Proposal</c:v>
                </c:pt>
              </c:strCache>
            </c:strRef>
          </c:cat>
          <c:val>
            <c:numRef>
              <c:f>Exhibit!$C$9:$P$9</c:f>
              <c:numCache>
                <c:formatCode>"$"#,##0_);[Red]\("$"#,##0\)</c:formatCode>
                <c:ptCount val="14"/>
                <c:pt idx="0">
                  <c:v>3046.4335000000001</c:v>
                </c:pt>
                <c:pt idx="1">
                  <c:v>2943.2894306569342</c:v>
                </c:pt>
                <c:pt idx="2">
                  <c:v>3050.1321991393806</c:v>
                </c:pt>
                <c:pt idx="3">
                  <c:v>3045.1706060266606</c:v>
                </c:pt>
                <c:pt idx="4">
                  <c:v>3165.4865093901208</c:v>
                </c:pt>
                <c:pt idx="5">
                  <c:v>3104.8663602941178</c:v>
                </c:pt>
                <c:pt idx="6">
                  <c:v>3048.7892374381204</c:v>
                </c:pt>
                <c:pt idx="7">
                  <c:v>3125.9977438653418</c:v>
                </c:pt>
                <c:pt idx="8">
                  <c:v>3190.185632212871</c:v>
                </c:pt>
                <c:pt idx="9">
                  <c:v>3342.7873359034443</c:v>
                </c:pt>
                <c:pt idx="10">
                  <c:v>3479.2592395572105</c:v>
                </c:pt>
                <c:pt idx="11">
                  <c:v>3601.9608170382362</c:v>
                </c:pt>
                <c:pt idx="12">
                  <c:v>3834.3429229587919</c:v>
                </c:pt>
                <c:pt idx="13">
                  <c:v>4061.0408838679173</c:v>
                </c:pt>
              </c:numCache>
            </c:numRef>
          </c:val>
          <c:extLst>
            <c:ext xmlns:c16="http://schemas.microsoft.com/office/drawing/2014/chart" uri="{C3380CC4-5D6E-409C-BE32-E72D297353CC}">
              <c16:uniqueId val="{00000000-62E7-4B6E-996E-8EA40A71067C}"/>
            </c:ext>
          </c:extLst>
        </c:ser>
        <c:ser>
          <c:idx val="7"/>
          <c:order val="7"/>
          <c:tx>
            <c:strRef>
              <c:f>Exhibit!$B$10</c:f>
              <c:strCache>
                <c:ptCount val="1"/>
                <c:pt idx="0">
                  <c:v>Inflation Adjusted Per Pupil Appropriation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Exhibit!$C$2:$P$2</c:f>
              <c:strCache>
                <c:ptCount val="14"/>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pt idx="12">
                  <c:v>2020-21</c:v>
                </c:pt>
                <c:pt idx="13">
                  <c:v>2021-22 Proposal</c:v>
                </c:pt>
              </c:strCache>
            </c:strRef>
          </c:cat>
          <c:val>
            <c:numRef>
              <c:f>Exhibit!$C$10:$P$10</c:f>
              <c:numCache>
                <c:formatCode>"$"#,##0_);[Red]\("$"#,##0\)</c:formatCode>
                <c:ptCount val="14"/>
                <c:pt idx="0">
                  <c:v>3710.0880509039011</c:v>
                </c:pt>
                <c:pt idx="1">
                  <c:v>3550.1184288064774</c:v>
                </c:pt>
                <c:pt idx="2">
                  <c:v>3606.5687569128472</c:v>
                </c:pt>
                <c:pt idx="3">
                  <c:v>3498.2087838996335</c:v>
                </c:pt>
                <c:pt idx="4">
                  <c:v>3576.890705803055</c:v>
                </c:pt>
                <c:pt idx="5">
                  <c:v>3454.4358301008133</c:v>
                </c:pt>
                <c:pt idx="6">
                  <c:v>3367.5278701319767</c:v>
                </c:pt>
                <c:pt idx="7">
                  <c:v>3429.6685825600284</c:v>
                </c:pt>
                <c:pt idx="8">
                  <c:v>3436.8747809995662</c:v>
                </c:pt>
                <c:pt idx="9">
                  <c:v>3521.8846151227499</c:v>
                </c:pt>
                <c:pt idx="10">
                  <c:v>3591.2445836033698</c:v>
                </c:pt>
                <c:pt idx="11">
                  <c:v>3660.6352179642286</c:v>
                </c:pt>
                <c:pt idx="12">
                  <c:v>3834.3429229587919</c:v>
                </c:pt>
                <c:pt idx="13">
                  <c:v>3990.3774229780847</c:v>
                </c:pt>
              </c:numCache>
            </c:numRef>
          </c:val>
          <c:extLst>
            <c:ext xmlns:c16="http://schemas.microsoft.com/office/drawing/2014/chart" uri="{C3380CC4-5D6E-409C-BE32-E72D297353CC}">
              <c16:uniqueId val="{00000001-62E7-4B6E-996E-8EA40A71067C}"/>
            </c:ext>
          </c:extLst>
        </c:ser>
        <c:dLbls>
          <c:showLegendKey val="0"/>
          <c:showVal val="0"/>
          <c:showCatName val="0"/>
          <c:showSerName val="0"/>
          <c:showPercent val="0"/>
          <c:showBubbleSize val="0"/>
        </c:dLbls>
        <c:gapWidth val="219"/>
        <c:overlap val="-27"/>
        <c:axId val="1899400432"/>
        <c:axId val="238822016"/>
        <c:extLst>
          <c:ext xmlns:c15="http://schemas.microsoft.com/office/drawing/2012/chart" uri="{02D57815-91ED-43cb-92C2-25804820EDAC}">
            <c15:filteredBarSeries>
              <c15:ser>
                <c:idx val="0"/>
                <c:order val="0"/>
                <c:tx>
                  <c:strRef>
                    <c:extLst>
                      <c:ext uri="{02D57815-91ED-43cb-92C2-25804820EDAC}">
                        <c15:formulaRef>
                          <c15:sqref>Exhibit!$B$3</c15:sqref>
                        </c15:formulaRef>
                      </c:ext>
                    </c:extLst>
                    <c:strCache>
                      <c:ptCount val="1"/>
                      <c:pt idx="0">
                        <c:v>DPS</c:v>
                      </c:pt>
                    </c:strCache>
                  </c:strRef>
                </c:tx>
                <c:spPr>
                  <a:solidFill>
                    <a:schemeClr val="accent1"/>
                  </a:solidFill>
                  <a:ln>
                    <a:noFill/>
                  </a:ln>
                  <a:effectLst/>
                </c:spPr>
                <c:invertIfNegative val="0"/>
                <c:cat>
                  <c:strRef>
                    <c:extLst>
                      <c:ext uri="{02D57815-91ED-43cb-92C2-25804820EDAC}">
                        <c15:formulaRef>
                          <c15:sqref>Exhibit!$C$2:$P$2</c15:sqref>
                        </c15:formulaRef>
                      </c:ext>
                    </c:extLst>
                    <c:strCache>
                      <c:ptCount val="14"/>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pt idx="12">
                        <c:v>2020-21</c:v>
                      </c:pt>
                      <c:pt idx="13">
                        <c:v>2021-22 Proposal</c:v>
                      </c:pt>
                    </c:strCache>
                  </c:strRef>
                </c:cat>
                <c:val>
                  <c:numRef>
                    <c:extLst>
                      <c:ext uri="{02D57815-91ED-43cb-92C2-25804820EDAC}">
                        <c15:formulaRef>
                          <c15:sqref>Exhibit!$C$3:$P$3</c15:sqref>
                        </c15:formulaRef>
                      </c:ext>
                    </c:extLst>
                    <c:numCache>
                      <c:formatCode>#,##0</c:formatCode>
                      <c:ptCount val="14"/>
                      <c:pt idx="0">
                        <c:v>31050</c:v>
                      </c:pt>
                      <c:pt idx="1">
                        <c:v>31250</c:v>
                      </c:pt>
                      <c:pt idx="2">
                        <c:v>32000</c:v>
                      </c:pt>
                      <c:pt idx="3">
                        <c:v>32369</c:v>
                      </c:pt>
                      <c:pt idx="4">
                        <c:v>33072</c:v>
                      </c:pt>
                      <c:pt idx="5">
                        <c:v>33296</c:v>
                      </c:pt>
                      <c:pt idx="6">
                        <c:v>33750</c:v>
                      </c:pt>
                      <c:pt idx="7">
                        <c:v>33501</c:v>
                      </c:pt>
                      <c:pt idx="8">
                        <c:v>33275</c:v>
                      </c:pt>
                      <c:pt idx="9">
                        <c:v>33181</c:v>
                      </c:pt>
                      <c:pt idx="10">
                        <c:v>32520</c:v>
                      </c:pt>
                      <c:pt idx="11">
                        <c:v>33024</c:v>
                      </c:pt>
                      <c:pt idx="12">
                        <c:v>31603</c:v>
                      </c:pt>
                      <c:pt idx="13">
                        <c:v>32287</c:v>
                      </c:pt>
                    </c:numCache>
                  </c:numRef>
                </c:val>
                <c:extLst>
                  <c:ext xmlns:c16="http://schemas.microsoft.com/office/drawing/2014/chart" uri="{C3380CC4-5D6E-409C-BE32-E72D297353CC}">
                    <c16:uniqueId val="{00000002-62E7-4B6E-996E-8EA40A71067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Exhibit!$B$4</c15:sqref>
                        </c15:formulaRef>
                      </c:ext>
                    </c:extLst>
                    <c:strCache>
                      <c:ptCount val="1"/>
                      <c:pt idx="0">
                        <c:v>Charters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Exhibit!$C$2:$P$2</c15:sqref>
                        </c15:formulaRef>
                      </c:ext>
                    </c:extLst>
                    <c:strCache>
                      <c:ptCount val="14"/>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pt idx="12">
                        <c:v>2020-21</c:v>
                      </c:pt>
                      <c:pt idx="13">
                        <c:v>2021-22 Proposal</c:v>
                      </c:pt>
                    </c:strCache>
                  </c:strRef>
                </c:cat>
                <c:val>
                  <c:numRef>
                    <c:extLst xmlns:c15="http://schemas.microsoft.com/office/drawing/2012/chart">
                      <c:ext xmlns:c15="http://schemas.microsoft.com/office/drawing/2012/chart" uri="{02D57815-91ED-43cb-92C2-25804820EDAC}">
                        <c15:formulaRef>
                          <c15:sqref>Exhibit!$C$4:$P$4</c15:sqref>
                        </c15:formulaRef>
                      </c:ext>
                    </c:extLst>
                    <c:numCache>
                      <c:formatCode>#,##0</c:formatCode>
                      <c:ptCount val="14"/>
                      <c:pt idx="0">
                        <c:v>2950</c:v>
                      </c:pt>
                      <c:pt idx="1">
                        <c:v>3000</c:v>
                      </c:pt>
                      <c:pt idx="2">
                        <c:v>3091</c:v>
                      </c:pt>
                      <c:pt idx="3">
                        <c:v>3339</c:v>
                      </c:pt>
                      <c:pt idx="4">
                        <c:v>3509</c:v>
                      </c:pt>
                      <c:pt idx="5">
                        <c:v>4784</c:v>
                      </c:pt>
                      <c:pt idx="6">
                        <c:v>5237</c:v>
                      </c:pt>
                      <c:pt idx="7">
                        <c:v>5947</c:v>
                      </c:pt>
                      <c:pt idx="8">
                        <c:v>6411</c:v>
                      </c:pt>
                      <c:pt idx="9">
                        <c:v>6506</c:v>
                      </c:pt>
                      <c:pt idx="10">
                        <c:v>6957</c:v>
                      </c:pt>
                      <c:pt idx="11">
                        <c:v>7121</c:v>
                      </c:pt>
                      <c:pt idx="12">
                        <c:v>7467</c:v>
                      </c:pt>
                      <c:pt idx="13">
                        <c:v>7900</c:v>
                      </c:pt>
                    </c:numCache>
                  </c:numRef>
                </c:val>
                <c:extLst xmlns:c15="http://schemas.microsoft.com/office/drawing/2012/chart">
                  <c:ext xmlns:c16="http://schemas.microsoft.com/office/drawing/2014/chart" uri="{C3380CC4-5D6E-409C-BE32-E72D297353CC}">
                    <c16:uniqueId val="{00000003-62E7-4B6E-996E-8EA40A71067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Exhibit!$B$5</c15:sqref>
                        </c15:formulaRef>
                      </c:ext>
                    </c:extLst>
                    <c:strCache>
                      <c:ptCount val="1"/>
                      <c:pt idx="0">
                        <c:v>Total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Exhibit!$C$2:$P$2</c15:sqref>
                        </c15:formulaRef>
                      </c:ext>
                    </c:extLst>
                    <c:strCache>
                      <c:ptCount val="14"/>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pt idx="12">
                        <c:v>2020-21</c:v>
                      </c:pt>
                      <c:pt idx="13">
                        <c:v>2021-22 Proposal</c:v>
                      </c:pt>
                    </c:strCache>
                  </c:strRef>
                </c:cat>
                <c:val>
                  <c:numRef>
                    <c:extLst xmlns:c15="http://schemas.microsoft.com/office/drawing/2012/chart">
                      <c:ext xmlns:c15="http://schemas.microsoft.com/office/drawing/2012/chart" uri="{02D57815-91ED-43cb-92C2-25804820EDAC}">
                        <c15:formulaRef>
                          <c15:sqref>Exhibit!$C$5:$P$5</c15:sqref>
                        </c15:formulaRef>
                      </c:ext>
                    </c:extLst>
                    <c:numCache>
                      <c:formatCode>#,##0</c:formatCode>
                      <c:ptCount val="14"/>
                      <c:pt idx="0">
                        <c:v>34000</c:v>
                      </c:pt>
                      <c:pt idx="1">
                        <c:v>34250</c:v>
                      </c:pt>
                      <c:pt idx="2">
                        <c:v>35091</c:v>
                      </c:pt>
                      <c:pt idx="3">
                        <c:v>35708</c:v>
                      </c:pt>
                      <c:pt idx="4">
                        <c:v>36581</c:v>
                      </c:pt>
                      <c:pt idx="5">
                        <c:v>38080</c:v>
                      </c:pt>
                      <c:pt idx="6">
                        <c:v>38987</c:v>
                      </c:pt>
                      <c:pt idx="7">
                        <c:v>39448</c:v>
                      </c:pt>
                      <c:pt idx="8">
                        <c:v>39686</c:v>
                      </c:pt>
                      <c:pt idx="9">
                        <c:v>39687</c:v>
                      </c:pt>
                      <c:pt idx="10">
                        <c:v>39477</c:v>
                      </c:pt>
                      <c:pt idx="11">
                        <c:v>40145</c:v>
                      </c:pt>
                      <c:pt idx="12">
                        <c:v>39070</c:v>
                      </c:pt>
                      <c:pt idx="13">
                        <c:v>40187</c:v>
                      </c:pt>
                    </c:numCache>
                  </c:numRef>
                </c:val>
                <c:extLst xmlns:c15="http://schemas.microsoft.com/office/drawing/2012/chart">
                  <c:ext xmlns:c16="http://schemas.microsoft.com/office/drawing/2014/chart" uri="{C3380CC4-5D6E-409C-BE32-E72D297353CC}">
                    <c16:uniqueId val="{00000004-62E7-4B6E-996E-8EA40A71067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Exhibit!$B$6</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Exhibit!$C$2:$P$2</c15:sqref>
                        </c15:formulaRef>
                      </c:ext>
                    </c:extLst>
                    <c:strCache>
                      <c:ptCount val="14"/>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pt idx="12">
                        <c:v>2020-21</c:v>
                      </c:pt>
                      <c:pt idx="13">
                        <c:v>2021-22 Proposal</c:v>
                      </c:pt>
                    </c:strCache>
                  </c:strRef>
                </c:cat>
                <c:val>
                  <c:numRef>
                    <c:extLst xmlns:c15="http://schemas.microsoft.com/office/drawing/2012/chart">
                      <c:ext xmlns:c15="http://schemas.microsoft.com/office/drawing/2012/chart" uri="{02D57815-91ED-43cb-92C2-25804820EDAC}">
                        <c15:formulaRef>
                          <c15:sqref>Exhibit!$C$6:$P$6</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5-62E7-4B6E-996E-8EA40A71067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Exhibit!$B$7</c15:sqref>
                        </c15:formulaRef>
                      </c:ext>
                    </c:extLst>
                    <c:strCache>
                      <c:ptCount val="1"/>
                      <c:pt idx="0">
                        <c:v>Durham County Current Expense Appropriation</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Exhibit!$C$2:$P$2</c15:sqref>
                        </c15:formulaRef>
                      </c:ext>
                    </c:extLst>
                    <c:strCache>
                      <c:ptCount val="14"/>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pt idx="12">
                        <c:v>2020-21</c:v>
                      </c:pt>
                      <c:pt idx="13">
                        <c:v>2021-22 Proposal</c:v>
                      </c:pt>
                    </c:strCache>
                  </c:strRef>
                </c:cat>
                <c:val>
                  <c:numRef>
                    <c:extLst xmlns:c15="http://schemas.microsoft.com/office/drawing/2012/chart">
                      <c:ext xmlns:c15="http://schemas.microsoft.com/office/drawing/2012/chart" uri="{02D57815-91ED-43cb-92C2-25804820EDAC}">
                        <c15:formulaRef>
                          <c15:sqref>Exhibit!$C$7:$P$7</c15:sqref>
                        </c15:formulaRef>
                      </c:ext>
                    </c:extLst>
                    <c:numCache>
                      <c:formatCode>"$"#,##0_);[Red]\("$"#,##0\)</c:formatCode>
                      <c:ptCount val="14"/>
                      <c:pt idx="0">
                        <c:v>103578739</c:v>
                      </c:pt>
                      <c:pt idx="1">
                        <c:v>100807663</c:v>
                      </c:pt>
                      <c:pt idx="2">
                        <c:v>107032189</c:v>
                      </c:pt>
                      <c:pt idx="3">
                        <c:v>108736952</c:v>
                      </c:pt>
                      <c:pt idx="4">
                        <c:v>115796662</c:v>
                      </c:pt>
                      <c:pt idx="5">
                        <c:v>118233311</c:v>
                      </c:pt>
                      <c:pt idx="6">
                        <c:v>118863146</c:v>
                      </c:pt>
                      <c:pt idx="7">
                        <c:v>123314359</c:v>
                      </c:pt>
                      <c:pt idx="8">
                        <c:v>126605707</c:v>
                      </c:pt>
                      <c:pt idx="9">
                        <c:v>132665201</c:v>
                      </c:pt>
                      <c:pt idx="10">
                        <c:v>137350717</c:v>
                      </c:pt>
                      <c:pt idx="11">
                        <c:v>144600717</c:v>
                      </c:pt>
                      <c:pt idx="12">
                        <c:v>149807778</c:v>
                      </c:pt>
                      <c:pt idx="13">
                        <c:v>163201050</c:v>
                      </c:pt>
                    </c:numCache>
                  </c:numRef>
                </c:val>
                <c:extLst xmlns:c15="http://schemas.microsoft.com/office/drawing/2012/chart">
                  <c:ext xmlns:c16="http://schemas.microsoft.com/office/drawing/2014/chart" uri="{C3380CC4-5D6E-409C-BE32-E72D297353CC}">
                    <c16:uniqueId val="{00000006-62E7-4B6E-996E-8EA40A71067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Exhibit!$B$8</c15:sqref>
                        </c15:formulaRef>
                      </c:ext>
                    </c:extLst>
                    <c:strCache>
                      <c:ptCount val="1"/>
                      <c:pt idx="0">
                        <c:v>CPI-U July-June Avg.</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Exhibit!$C$2:$P$2</c15:sqref>
                        </c15:formulaRef>
                      </c:ext>
                    </c:extLst>
                    <c:strCache>
                      <c:ptCount val="14"/>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c:v>
                      </c:pt>
                      <c:pt idx="12">
                        <c:v>2020-21</c:v>
                      </c:pt>
                      <c:pt idx="13">
                        <c:v>2021-22 Proposal</c:v>
                      </c:pt>
                    </c:strCache>
                  </c:strRef>
                </c:cat>
                <c:val>
                  <c:numRef>
                    <c:extLst xmlns:c15="http://schemas.microsoft.com/office/drawing/2012/chart">
                      <c:ext xmlns:c15="http://schemas.microsoft.com/office/drawing/2012/chart" uri="{02D57815-91ED-43cb-92C2-25804820EDAC}">
                        <c15:formulaRef>
                          <c15:sqref>Exhibit!$C$8:$P$8</c15:sqref>
                        </c15:formulaRef>
                      </c:ext>
                    </c:extLst>
                    <c:numCache>
                      <c:formatCode>0.0000</c:formatCode>
                      <c:ptCount val="14"/>
                      <c:pt idx="0">
                        <c:v>214.65774999999999</c:v>
                      </c:pt>
                      <c:pt idx="1">
                        <c:v>216.73508333333334</c:v>
                      </c:pt>
                      <c:pt idx="2">
                        <c:v>221.08716666666669</c:v>
                      </c:pt>
                      <c:pt idx="3">
                        <c:v>227.56475</c:v>
                      </c:pt>
                      <c:pt idx="4">
                        <c:v>231.35233333333335</c:v>
                      </c:pt>
                      <c:pt idx="5">
                        <c:v>234.96591666666666</c:v>
                      </c:pt>
                      <c:pt idx="6">
                        <c:v>236.6765833333333</c:v>
                      </c:pt>
                      <c:pt idx="7">
                        <c:v>238.27341666666666</c:v>
                      </c:pt>
                      <c:pt idx="8">
                        <c:v>242.65616666666668</c:v>
                      </c:pt>
                      <c:pt idx="9">
                        <c:v>248.12625</c:v>
                      </c:pt>
                      <c:pt idx="10">
                        <c:v>253.26833333333332</c:v>
                      </c:pt>
                      <c:pt idx="11">
                        <c:v>257.23000000000008</c:v>
                      </c:pt>
                      <c:pt idx="12">
                        <c:v>261.42016666666672</c:v>
                      </c:pt>
                      <c:pt idx="13">
                        <c:v>266.0495166666667</c:v>
                      </c:pt>
                    </c:numCache>
                  </c:numRef>
                </c:val>
                <c:extLst xmlns:c15="http://schemas.microsoft.com/office/drawing/2012/chart">
                  <c:ext xmlns:c16="http://schemas.microsoft.com/office/drawing/2014/chart" uri="{C3380CC4-5D6E-409C-BE32-E72D297353CC}">
                    <c16:uniqueId val="{00000007-62E7-4B6E-996E-8EA40A71067C}"/>
                  </c:ext>
                </c:extLst>
              </c15:ser>
            </c15:filteredBarSeries>
          </c:ext>
        </c:extLst>
      </c:barChart>
      <c:catAx>
        <c:axId val="189940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8822016"/>
        <c:crosses val="autoZero"/>
        <c:auto val="1"/>
        <c:lblAlgn val="ctr"/>
        <c:lblOffset val="100"/>
        <c:noMultiLvlLbl val="0"/>
      </c:catAx>
      <c:valAx>
        <c:axId val="2388220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40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Trends in State Health Insurance Costs and Retirement Contribution Rates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'Revised for actual 2009-2019'!$T$16</c:f>
              <c:strCache>
                <c:ptCount val="1"/>
                <c:pt idx="0">
                  <c:v>Hospital Insurance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for actual 2009-2019'!$R$17:$R$30</c:f>
              <c:strCache>
                <c:ptCount val="14"/>
                <c:pt idx="0">
                  <c:v>2008-09</c:v>
                </c:pt>
                <c:pt idx="1">
                  <c:v>2009-10</c:v>
                </c:pt>
                <c:pt idx="2">
                  <c:v>2010-11</c:v>
                </c:pt>
                <c:pt idx="3">
                  <c:v>2011-12 </c:v>
                </c:pt>
                <c:pt idx="4">
                  <c:v>2012-13</c:v>
                </c:pt>
                <c:pt idx="5">
                  <c:v>2013-14</c:v>
                </c:pt>
                <c:pt idx="6">
                  <c:v>2014-15</c:v>
                </c:pt>
                <c:pt idx="7">
                  <c:v>2015-16</c:v>
                </c:pt>
                <c:pt idx="8">
                  <c:v>2016-17</c:v>
                </c:pt>
                <c:pt idx="9">
                  <c:v>2017-18</c:v>
                </c:pt>
                <c:pt idx="10">
                  <c:v>2018-19</c:v>
                </c:pt>
                <c:pt idx="11">
                  <c:v>2019-20</c:v>
                </c:pt>
                <c:pt idx="12">
                  <c:v>2020-21</c:v>
                </c:pt>
                <c:pt idx="13">
                  <c:v>2021-22 Estimate</c:v>
                </c:pt>
              </c:strCache>
            </c:strRef>
          </c:cat>
          <c:val>
            <c:numRef>
              <c:f>'Revised for actual 2009-2019'!$T$17:$T$30</c:f>
              <c:numCache>
                <c:formatCode>"$"#,##0</c:formatCode>
                <c:ptCount val="14"/>
                <c:pt idx="0">
                  <c:v>4157</c:v>
                </c:pt>
                <c:pt idx="1">
                  <c:v>4527</c:v>
                </c:pt>
                <c:pt idx="2">
                  <c:v>4929</c:v>
                </c:pt>
                <c:pt idx="3">
                  <c:v>4931</c:v>
                </c:pt>
                <c:pt idx="4">
                  <c:v>5192</c:v>
                </c:pt>
                <c:pt idx="5">
                  <c:v>5285</c:v>
                </c:pt>
                <c:pt idx="6">
                  <c:v>5378</c:v>
                </c:pt>
                <c:pt idx="7">
                  <c:v>5471</c:v>
                </c:pt>
                <c:pt idx="8">
                  <c:v>5659</c:v>
                </c:pt>
                <c:pt idx="9">
                  <c:v>5869</c:v>
                </c:pt>
                <c:pt idx="10">
                  <c:v>6104</c:v>
                </c:pt>
                <c:pt idx="11">
                  <c:v>6206</c:v>
                </c:pt>
                <c:pt idx="12">
                  <c:v>6326</c:v>
                </c:pt>
                <c:pt idx="13">
                  <c:v>6500</c:v>
                </c:pt>
              </c:numCache>
            </c:numRef>
          </c:val>
          <c:extLst>
            <c:ext xmlns:c16="http://schemas.microsoft.com/office/drawing/2014/chart" uri="{C3380CC4-5D6E-409C-BE32-E72D297353CC}">
              <c16:uniqueId val="{00000000-638E-430F-B24F-F17789C48DC6}"/>
            </c:ext>
          </c:extLst>
        </c:ser>
        <c:dLbls>
          <c:showLegendKey val="0"/>
          <c:showVal val="1"/>
          <c:showCatName val="0"/>
          <c:showSerName val="0"/>
          <c:showPercent val="0"/>
          <c:showBubbleSize val="0"/>
        </c:dLbls>
        <c:gapWidth val="219"/>
        <c:axId val="1314938304"/>
        <c:axId val="1314918336"/>
      </c:barChart>
      <c:lineChart>
        <c:grouping val="stacked"/>
        <c:varyColors val="0"/>
        <c:ser>
          <c:idx val="0"/>
          <c:order val="0"/>
          <c:tx>
            <c:strRef>
              <c:f>'Revised for actual 2009-2019'!$S$16</c:f>
              <c:strCache>
                <c:ptCount val="1"/>
                <c:pt idx="0">
                  <c:v>Retirement Rate </c:v>
                </c:pt>
              </c:strCache>
            </c:strRef>
          </c:tx>
          <c:spPr>
            <a:ln w="28575" cap="rnd">
              <a:solidFill>
                <a:schemeClr val="accent5"/>
              </a:solidFill>
              <a:round/>
            </a:ln>
            <a:effectLst/>
          </c:spPr>
          <c:marker>
            <c:symbol val="circle"/>
            <c:size val="5"/>
            <c:spPr>
              <a:solidFill>
                <a:schemeClr val="accent3"/>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 for actual 2009-2019'!$R$17:$R$30</c:f>
              <c:strCache>
                <c:ptCount val="14"/>
                <c:pt idx="0">
                  <c:v>2008-09</c:v>
                </c:pt>
                <c:pt idx="1">
                  <c:v>2009-10</c:v>
                </c:pt>
                <c:pt idx="2">
                  <c:v>2010-11</c:v>
                </c:pt>
                <c:pt idx="3">
                  <c:v>2011-12 </c:v>
                </c:pt>
                <c:pt idx="4">
                  <c:v>2012-13</c:v>
                </c:pt>
                <c:pt idx="5">
                  <c:v>2013-14</c:v>
                </c:pt>
                <c:pt idx="6">
                  <c:v>2014-15</c:v>
                </c:pt>
                <c:pt idx="7">
                  <c:v>2015-16</c:v>
                </c:pt>
                <c:pt idx="8">
                  <c:v>2016-17</c:v>
                </c:pt>
                <c:pt idx="9">
                  <c:v>2017-18</c:v>
                </c:pt>
                <c:pt idx="10">
                  <c:v>2018-19</c:v>
                </c:pt>
                <c:pt idx="11">
                  <c:v>2019-20</c:v>
                </c:pt>
                <c:pt idx="12">
                  <c:v>2020-21</c:v>
                </c:pt>
                <c:pt idx="13">
                  <c:v>2021-22 Estimate</c:v>
                </c:pt>
              </c:strCache>
            </c:strRef>
          </c:cat>
          <c:val>
            <c:numRef>
              <c:f>'Revised for actual 2009-2019'!$S$17:$S$30</c:f>
              <c:numCache>
                <c:formatCode>0.0%</c:formatCode>
                <c:ptCount val="14"/>
                <c:pt idx="0">
                  <c:v>8.14E-2</c:v>
                </c:pt>
                <c:pt idx="1">
                  <c:v>8.7499999999999994E-2</c:v>
                </c:pt>
                <c:pt idx="2">
                  <c:v>0.10150000000000001</c:v>
                </c:pt>
                <c:pt idx="3">
                  <c:v>0.13120000000000001</c:v>
                </c:pt>
                <c:pt idx="4">
                  <c:v>0.14230000000000001</c:v>
                </c:pt>
                <c:pt idx="5">
                  <c:v>0.1469</c:v>
                </c:pt>
                <c:pt idx="6">
                  <c:v>0.15210000000000001</c:v>
                </c:pt>
                <c:pt idx="7">
                  <c:v>0.1532</c:v>
                </c:pt>
                <c:pt idx="8">
                  <c:v>0.1633</c:v>
                </c:pt>
                <c:pt idx="9">
                  <c:v>0.17130000000000001</c:v>
                </c:pt>
                <c:pt idx="10">
                  <c:v>0.18859999999999999</c:v>
                </c:pt>
                <c:pt idx="11">
                  <c:v>0.19700000000000001</c:v>
                </c:pt>
                <c:pt idx="12">
                  <c:v>0.21679999999999999</c:v>
                </c:pt>
                <c:pt idx="13">
                  <c:v>0.22800000000000001</c:v>
                </c:pt>
              </c:numCache>
            </c:numRef>
          </c:val>
          <c:smooth val="0"/>
          <c:extLst>
            <c:ext xmlns:c16="http://schemas.microsoft.com/office/drawing/2014/chart" uri="{C3380CC4-5D6E-409C-BE32-E72D297353CC}">
              <c16:uniqueId val="{00000001-638E-430F-B24F-F17789C48DC6}"/>
            </c:ext>
          </c:extLst>
        </c:ser>
        <c:dLbls>
          <c:showLegendKey val="0"/>
          <c:showVal val="1"/>
          <c:showCatName val="0"/>
          <c:showSerName val="0"/>
          <c:showPercent val="0"/>
          <c:showBubbleSize val="0"/>
        </c:dLbls>
        <c:marker val="1"/>
        <c:smooth val="0"/>
        <c:axId val="1123639552"/>
        <c:axId val="1123639136"/>
      </c:lineChart>
      <c:valAx>
        <c:axId val="1314918336"/>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Employer Health Insurance Contribution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14938304"/>
        <c:crosses val="max"/>
        <c:crossBetween val="between"/>
      </c:valAx>
      <c:catAx>
        <c:axId val="1314938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4918336"/>
        <c:crosses val="autoZero"/>
        <c:auto val="1"/>
        <c:lblAlgn val="ctr"/>
        <c:lblOffset val="100"/>
        <c:noMultiLvlLbl val="0"/>
      </c:catAx>
      <c:valAx>
        <c:axId val="112363913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Retirement</a:t>
                </a:r>
                <a:r>
                  <a:rPr lang="en-US" sz="1200" baseline="0" dirty="0"/>
                  <a:t> Contribution Rate</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3639552"/>
        <c:crosses val="autoZero"/>
        <c:crossBetween val="between"/>
      </c:valAx>
      <c:catAx>
        <c:axId val="1123639552"/>
        <c:scaling>
          <c:orientation val="minMax"/>
        </c:scaling>
        <c:delete val="1"/>
        <c:axPos val="t"/>
        <c:numFmt formatCode="General" sourceLinked="1"/>
        <c:majorTickMark val="out"/>
        <c:minorTickMark val="none"/>
        <c:tickLblPos val="nextTo"/>
        <c:crossAx val="1123639136"/>
        <c:crosses val="max"/>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'Fund Summary'!$A$4:$B$9</cx:f>
        <cx:lvl ptCount="6">
          <cx:pt idx="0">State</cx:pt>
          <cx:pt idx="1">Local</cx:pt>
          <cx:pt idx="2">Federal</cx:pt>
          <cx:pt idx="3">Capital Fund</cx:pt>
          <cx:pt idx="4">Child Nutrition Fund</cx:pt>
          <cx:pt idx="5">Grant</cx:pt>
        </cx:lvl>
        <cx:lvl ptCount="6">
          <cx:pt idx="0">General Funds</cx:pt>
          <cx:pt idx="1">General Funds</cx:pt>
          <cx:pt idx="2">General Funds</cx:pt>
          <cx:pt idx="3">Special Funds</cx:pt>
          <cx:pt idx="4">Special Funds</cx:pt>
          <cx:pt idx="5">Special Funds</cx:pt>
        </cx:lvl>
      </cx:strDim>
      <cx:numDim type="size">
        <cx:f>'Fund Summary'!$C$4:$C$9</cx:f>
        <cx:lvl ptCount="6" formatCode="&quot;$&quot;#,##0">
          <cx:pt idx="0">234236127</cx:pt>
          <cx:pt idx="1">143540982</cx:pt>
          <cx:pt idx="2">51737431</cx:pt>
          <cx:pt idx="3">109552423.36999996</cx:pt>
          <cx:pt idx="4">19502090</cx:pt>
          <cx:pt idx="5">11578141</cx:pt>
        </cx:lvl>
      </cx:numDim>
    </cx:data>
    <cx:data id="1">
      <cx:strDim type="cat">
        <cx:f>'Fund Summary'!$A$4:$B$9</cx:f>
        <cx:lvl ptCount="6">
          <cx:pt idx="0">State</cx:pt>
          <cx:pt idx="1">Local</cx:pt>
          <cx:pt idx="2">Federal</cx:pt>
          <cx:pt idx="3">Capital Fund</cx:pt>
          <cx:pt idx="4">Child Nutrition Fund</cx:pt>
          <cx:pt idx="5">Grant</cx:pt>
        </cx:lvl>
        <cx:lvl ptCount="6">
          <cx:pt idx="0">General Funds</cx:pt>
          <cx:pt idx="1">General Funds</cx:pt>
          <cx:pt idx="2">General Funds</cx:pt>
          <cx:pt idx="3">Special Funds</cx:pt>
          <cx:pt idx="4">Special Funds</cx:pt>
          <cx:pt idx="5">Special Funds</cx:pt>
        </cx:lvl>
      </cx:strDim>
      <cx:numDim type="size">
        <cx:f>'Fund Summary'!$E$4:$E$9</cx:f>
        <cx:lvl ptCount="6" formatCode="0.0%">
          <cx:pt idx="0">0.41083448153915014</cx:pt>
          <cx:pt idx="1">0.25176127045334251</cx:pt>
          <cx:pt idx="2">0.090743989466033792</cx:pt>
          <cx:pt idx="3">0.19214761460161697</cx:pt>
          <cx:pt idx="4">0.034205359936129082</cx:pt>
          <cx:pt idx="5">0.020307284003727475</cx:pt>
        </cx:lvl>
      </cx:numDim>
    </cx:data>
  </cx:chartData>
  <cx:chart>
    <cx:plotArea>
      <cx:plotAreaRegion>
        <cx:series layoutId="treemap" uniqueId="{651EB0F9-508A-4620-8F09-4BCA5876725B}" formatIdx="0">
          <cx:tx>
            <cx:txData>
              <cx:f>'Fund Summary'!$C$3</cx:f>
              <cx:v>Amount</cx:v>
            </cx:txData>
          </cx:tx>
          <cx:dataLabels>
            <cx:txPr>
              <a:bodyPr spcFirstLastPara="1" vertOverflow="ellipsis" wrap="square" lIns="0" tIns="0" rIns="0" bIns="0" anchor="ctr" anchorCtr="1">
                <a:spAutoFit/>
              </a:bodyPr>
              <a:lstStyle/>
              <a:p>
                <a:pPr>
                  <a:defRPr sz="1200">
                    <a:latin typeface="Arial" panose="020B0604020202020204" pitchFamily="34" charset="0"/>
                    <a:ea typeface="Arial" panose="020B0604020202020204" pitchFamily="34" charset="0"/>
                    <a:cs typeface="Arial" panose="020B0604020202020204" pitchFamily="34" charset="0"/>
                  </a:defRPr>
                </a:pPr>
                <a:endParaRPr lang="en-US" sz="1200">
                  <a:latin typeface="Arial" panose="020B0604020202020204" pitchFamily="34" charset="0"/>
                  <a:cs typeface="Arial" panose="020B0604020202020204" pitchFamily="34" charset="0"/>
                </a:endParaRPr>
              </a:p>
            </cx:txPr>
            <cx:visibility seriesName="0" categoryName="1" value="1"/>
            <cx:separator>
</cx:separator>
            <cx:dataLabel idx="5">
              <cx:txPr>
                <a:bodyPr spcFirstLastPara="1" vertOverflow="ellipsis" wrap="square" lIns="0" tIns="0" rIns="0" bIns="0" anchor="ctr" anchorCtr="1">
                  <a:spAutoFit/>
                </a:bodyPr>
                <a:lstStyle/>
                <a:p>
                  <a:pPr>
                    <a:defRPr lang="en-US" sz="1200" b="0" i="0" u="none" strike="noStrike" kern="1200" baseline="0">
                      <a:solidFill>
                        <a:sysClr val="window" lastClr="FFFFFF"/>
                      </a:solidFill>
                      <a:latin typeface="Arial" panose="020B0604020202020204" pitchFamily="34" charset="0"/>
                      <a:ea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Capital Fund
$109,552,423</a:t>
                  </a:r>
                </a:p>
              </cx:txPr>
              <cx:visibility seriesName="0" categoryName="1" value="1"/>
              <cx:separator>
</cx:separator>
            </cx:dataLabel>
            <cx:dataLabel idx="6">
              <cx:txPr>
                <a:bodyPr spcFirstLastPara="1" vertOverflow="ellipsis" wrap="square" lIns="0" tIns="0" rIns="0" bIns="0" anchor="ctr" anchorCtr="1">
                  <a:spAutoFit/>
                </a:bodyPr>
                <a:lstStyle/>
                <a:p>
                  <a:pPr>
                    <a:defRPr lang="en-US" sz="1000" b="0" i="0" u="none" strike="noStrike" kern="1200" baseline="0">
                      <a:solidFill>
                        <a:sysClr val="window" lastClr="FFFFFF"/>
                      </a:solidFill>
                      <a:latin typeface="Arial" panose="020B0604020202020204" pitchFamily="34" charset="0"/>
                      <a:ea typeface="Arial" panose="020B0604020202020204" pitchFamily="34" charset="0"/>
                      <a:cs typeface="Arial" panose="020B0604020202020204" pitchFamily="34" charset="0"/>
                    </a:defRPr>
                  </a:pPr>
                  <a:r>
                    <a:rPr lang="en-US" sz="1000">
                      <a:latin typeface="Arial" panose="020B0604020202020204" pitchFamily="34" charset="0"/>
                      <a:cs typeface="Arial" panose="020B0604020202020204" pitchFamily="34" charset="0"/>
                    </a:rPr>
                    <a:t>Child Nutrition Fund
$19,502,090</a:t>
                  </a:r>
                </a:p>
              </cx:txPr>
              <cx:visibility seriesName="0" categoryName="1" value="1"/>
              <cx:separator>
</cx:separator>
            </cx:dataLabel>
            <cx:dataLabel idx="7">
              <cx:txPr>
                <a:bodyPr spcFirstLastPara="1" vertOverflow="ellipsis" wrap="square" lIns="0" tIns="0" rIns="0" bIns="0" anchor="ctr" anchorCtr="1">
                  <a:spAutoFit/>
                </a:bodyPr>
                <a:lstStyle/>
                <a:p>
                  <a:pPr>
                    <a:defRPr sz="600"/>
                  </a:pPr>
                  <a:r>
                    <a:rPr lang="en-US" sz="600">
                      <a:latin typeface="Arial" panose="020B0604020202020204" pitchFamily="34" charset="0"/>
                      <a:cs typeface="Arial" panose="020B0604020202020204" pitchFamily="34" charset="0"/>
                    </a:rPr>
                    <a:t>Grant
$11,578,141</a:t>
                  </a:r>
                </a:p>
              </cx:txPr>
              <cx:visibility seriesName="0" categoryName="1" value="1"/>
              <cx:separator>
</cx:separator>
            </cx:dataLabel>
            <cx:dataLabelHidden idx="0"/>
            <cx:dataLabelHidden idx="4"/>
          </cx:dataLabels>
          <cx:dataId val="0"/>
          <cx:layoutPr/>
        </cx:series>
        <cx:series layoutId="treemap" hidden="1" uniqueId="{B36B19CF-A3E0-496F-9921-BA8897F156F1}" formatIdx="1">
          <cx:tx>
            <cx:txData>
              <cx:f>'Fund Summary'!$E$3</cx:f>
              <cx:v>% of Total</cx:v>
            </cx:txData>
          </cx:tx>
          <cx:dataLabels>
            <cx:visibility seriesName="0" categoryName="1" value="0"/>
          </cx:dataLabels>
          <cx:dataId val="1"/>
          <cx:layoutPr/>
        </cx:series>
      </cx:plotAreaRegion>
    </cx:plotArea>
    <cx:legend pos="t" align="ctr" overlay="0">
      <cx:txPr>
        <a:bodyPr spcFirstLastPara="1" vertOverflow="ellipsis" wrap="square" lIns="0" tIns="0" rIns="0" bIns="0" anchor="ctr" anchorCtr="1"/>
        <a:lstStyle/>
        <a:p>
          <a:pPr>
            <a:defRPr lang="en-US" sz="1000" b="0" i="0" u="none" strike="noStrike" kern="1200" baseline="0">
              <a:solidFill>
                <a:sysClr val="windowText" lastClr="000000">
                  <a:lumMod val="65000"/>
                  <a:lumOff val="35000"/>
                </a:sysClr>
              </a:solidFill>
              <a:latin typeface="Arial" panose="020B0604020202020204" pitchFamily="34" charset="0"/>
              <a:ea typeface="Arial" panose="020B0604020202020204" pitchFamily="34" charset="0"/>
              <a:cs typeface="Arial" panose="020B0604020202020204" pitchFamily="34" charset="0"/>
            </a:defRPr>
          </a:pPr>
          <a:endParaRPr lang="en-US" sz="1000">
            <a:latin typeface="Arial" panose="020B0604020202020204" pitchFamily="34" charset="0"/>
            <a:cs typeface="Arial" panose="020B0604020202020204" pitchFamily="34" charset="0"/>
          </a:endParaRPr>
        </a:p>
      </cx:txPr>
    </cx:legend>
  </cx:chart>
  <cx:spPr>
    <a:ln>
      <a:noFill/>
    </a:ln>
  </cx:spPr>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'Purpose Summary'!$B$12:$B$17</cx:f>
        <cx:lvl ptCount="6">
          <cx:pt idx="0">School-Based Instructional Services</cx:pt>
          <cx:pt idx="1">Operational Support</cx:pt>
          <cx:pt idx="2">Administrative &amp; Instructional Support and Indirect Cost</cx:pt>
          <cx:pt idx="3">Non-Programmed Charges</cx:pt>
          <cx:pt idx="4">Ancillary Services</cx:pt>
          <cx:pt idx="5">Capital Investments</cx:pt>
        </cx:lvl>
      </cx:strDim>
      <cx:numDim type="size">
        <cx:f>'Purpose Summary'!$C$12:$C$17</cx:f>
        <cx:lvl ptCount="6" formatCode="&quot;$&quot;#,##0">
          <cx:pt idx="0">353903746.00000006</cx:pt>
          <cx:pt idx="1">53104423</cx:pt>
          <cx:pt idx="2">28442800</cx:pt>
          <cx:pt idx="3">2902486</cx:pt>
          <cx:pt idx="4">24858321</cx:pt>
          <cx:pt idx="5">106935418.36999996</cx:pt>
        </cx:lvl>
      </cx:numDim>
    </cx:data>
  </cx:chartData>
  <cx:chart>
    <cx:plotArea>
      <cx:plotAreaRegion>
        <cx:series layoutId="treemap" uniqueId="{A1A9791D-DA19-4550-9E72-394A78627EA9}">
          <cx:tx>
            <cx:txData>
              <cx:f>'Purpose Summary'!$C$11</cx:f>
              <cx:v>Current Budget</cx:v>
            </cx:txData>
          </cx:tx>
          <cx:dataLabels pos="inEnd">
            <cx:visibility seriesName="0" categoryName="1" value="1"/>
            <cx:separator>
</cx:separator>
            <cx:dataLabelHidden idx="3"/>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'Object Summary'!$A$3:$B$8</cx:f>
        <cx:lvl ptCount="6">
          <cx:pt idx="0">Salaries</cx:pt>
          <cx:pt idx="1">Benefits</cx:pt>
          <cx:pt idx="2">Purchased Services</cx:pt>
          <cx:pt idx="3">Supplies and Materials</cx:pt>
          <cx:pt idx="4">Transfers</cx:pt>
          <cx:pt idx="5">Capital Investments</cx:pt>
        </cx:lvl>
        <cx:lvl ptCount="6">
          <cx:pt idx="0">Personnel</cx:pt>
          <cx:pt idx="1">Personnel</cx:pt>
          <cx:pt idx="2">Non-Personnel</cx:pt>
          <cx:pt idx="3">Non-Personnel</cx:pt>
          <cx:pt idx="4">Non-Personnel</cx:pt>
          <cx:pt idx="5">Non-Personnel</cx:pt>
        </cx:lvl>
      </cx:strDim>
      <cx:numDim type="size">
        <cx:f>'Object Summary'!$C$3:$C$8</cx:f>
        <cx:lvl ptCount="6" formatCode="&quot;$&quot;#,##0">
          <cx:pt idx="0">267310962.80000001</cx:pt>
          <cx:pt idx="1">110733353.19999999</cx:pt>
          <cx:pt idx="2">33372703</cx:pt>
          <cx:pt idx="3">48261986.019999996</cx:pt>
          <cx:pt idx="4">400000</cx:pt>
          <cx:pt idx="5">110068189.34999996</cx:pt>
        </cx:lvl>
      </cx:numDim>
    </cx:data>
  </cx:chartData>
  <cx:chart>
    <cx:plotArea>
      <cx:plotAreaRegion>
        <cx:series layoutId="treemap" uniqueId="{876CEFCB-CA26-4668-B004-8067A276767E}">
          <cx:tx>
            <cx:txData>
              <cx:f>'Object Summary'!$C$2</cx:f>
              <cx:v>Budgeted Amount</cx:v>
            </cx:txData>
          </cx:tx>
          <cx:dataLabels pos="inEnd">
            <cx:txPr>
              <a:bodyPr spcFirstLastPara="1" vertOverflow="ellipsis" wrap="square" lIns="0" tIns="0" rIns="0" bIns="0" anchor="ctr" anchorCtr="1">
                <a:spAutoFit/>
              </a:bodyPr>
              <a:lstStyle/>
              <a:p>
                <a:pPr>
                  <a:defRPr sz="1300">
                    <a:latin typeface="Arial" panose="020B0604020202020204" pitchFamily="34" charset="0"/>
                    <a:ea typeface="Arial" panose="020B0604020202020204" pitchFamily="34" charset="0"/>
                    <a:cs typeface="Arial" panose="020B0604020202020204" pitchFamily="34" charset="0"/>
                  </a:defRPr>
                </a:pPr>
                <a:endParaRPr lang="en-US" sz="1300">
                  <a:latin typeface="Arial" panose="020B0604020202020204" pitchFamily="34" charset="0"/>
                  <a:cs typeface="Arial" panose="020B0604020202020204" pitchFamily="34" charset="0"/>
                </a:endParaRPr>
              </a:p>
            </cx:txPr>
            <cx:visibility seriesName="0" categoryName="1" value="1"/>
            <cx:separator>
</cx:separator>
            <cx:dataLabel idx="4" pos="inEnd">
              <cx:txPr>
                <a:bodyPr spcFirstLastPara="1" vertOverflow="ellipsis" wrap="square" lIns="0" tIns="0" rIns="0" bIns="0" anchor="ctr" anchorCtr="1">
                  <a:spAutoFit/>
                </a:bodyPr>
                <a:lstStyle/>
                <a:p>
                  <a:pPr>
                    <a:defRPr lang="en-US" sz="1100" b="0" i="0" u="none" strike="noStrike" kern="1200" baseline="0">
                      <a:solidFill>
                        <a:sysClr val="window" lastClr="FFFFFF"/>
                      </a:solidFill>
                      <a:latin typeface="Arial" panose="020B0604020202020204" pitchFamily="34" charset="0"/>
                      <a:ea typeface="Arial" panose="020B0604020202020204" pitchFamily="34" charset="0"/>
                      <a:cs typeface="Arial" panose="020B0604020202020204" pitchFamily="34" charset="0"/>
                    </a:defRPr>
                  </a:pPr>
                  <a:r>
                    <a:rPr lang="en-US" sz="1100">
                      <a:latin typeface="Arial" panose="020B0604020202020204" pitchFamily="34" charset="0"/>
                      <a:cs typeface="Arial" panose="020B0604020202020204" pitchFamily="34" charset="0"/>
                    </a:rPr>
                    <a:t>Purchased Services
$33,372,703</a:t>
                  </a:r>
                </a:p>
              </cx:txPr>
              <cx:visibility seriesName="0" categoryName="1" value="1"/>
              <cx:separator>
</cx:separator>
            </cx:dataLabel>
            <cx:dataLabel idx="5" pos="inEnd">
              <cx:txPr>
                <a:bodyPr spcFirstLastPara="1" vertOverflow="ellipsis" wrap="square" lIns="0" tIns="0" rIns="0" bIns="0" anchor="ctr" anchorCtr="1">
                  <a:spAutoFit/>
                </a:bodyPr>
                <a:lstStyle/>
                <a:p>
                  <a:pPr>
                    <a:defRPr sz="1100"/>
                  </a:pPr>
                  <a:r>
                    <a:rPr lang="en-US" sz="1100">
                      <a:latin typeface="Arial" panose="020B0604020202020204" pitchFamily="34" charset="0"/>
                      <a:cs typeface="Arial" panose="020B0604020202020204" pitchFamily="34" charset="0"/>
                    </a:rPr>
                    <a:t>Supplies and Materials
$48,261,986</a:t>
                  </a:r>
                </a:p>
              </cx:txPr>
              <cx:visibility seriesName="0" categoryName="1" value="1"/>
              <cx:separator>
</cx:separator>
            </cx:dataLabel>
            <cx:dataLabel idx="7" pos="inEnd">
              <cx:txPr>
                <a:bodyPr spcFirstLastPara="1" vertOverflow="ellipsis" wrap="square" lIns="0" tIns="0" rIns="0" bIns="0" anchor="ctr" anchorCtr="1">
                  <a:spAutoFit/>
                </a:bodyPr>
                <a:lstStyle/>
                <a:p>
                  <a:pPr>
                    <a:defRPr sz="1200"/>
                  </a:pPr>
                  <a:r>
                    <a:rPr lang="en-US" sz="1200">
                      <a:latin typeface="Arial" panose="020B0604020202020204" pitchFamily="34" charset="0"/>
                      <a:cs typeface="Arial" panose="020B0604020202020204" pitchFamily="34" charset="0"/>
                    </a:rPr>
                    <a:t>Capital Investments
$110,068,189</a:t>
                  </a:r>
                </a:p>
              </cx:txPr>
              <cx:visibility seriesName="0" categoryName="1" value="1"/>
              <cx:separator>
</cx:separator>
            </cx:dataLabel>
            <cx:dataLabelHidden idx="0"/>
            <cx:dataLabelHidden idx="3"/>
          </cx:dataLabels>
          <cx:dataId val="0"/>
          <cx:layoutPr>
            <cx:parentLabelLayout val="overlapping"/>
          </cx:layoutPr>
        </cx:series>
      </cx:plotAreaRegion>
    </cx:plotArea>
    <cx:legend pos="t" align="ctr" overlay="0">
      <cx:txPr>
        <a:bodyPr spcFirstLastPara="1" vertOverflow="ellipsis" wrap="square" lIns="0" tIns="0" rIns="0" bIns="0" anchor="ctr" anchorCtr="1"/>
        <a:lstStyle/>
        <a:p>
          <a:pPr>
            <a:defRPr sz="1300">
              <a:latin typeface="Arial" panose="020B0604020202020204" pitchFamily="34" charset="0"/>
              <a:ea typeface="Arial" panose="020B0604020202020204" pitchFamily="34" charset="0"/>
              <a:cs typeface="Arial" panose="020B0604020202020204" pitchFamily="34" charset="0"/>
            </a:defRPr>
          </a:pPr>
          <a:endParaRPr lang="en-US" sz="1300">
            <a:latin typeface="Arial" panose="020B0604020202020204" pitchFamily="34" charset="0"/>
            <a:cs typeface="Arial" panose="020B0604020202020204" pitchFamily="34" charset="0"/>
          </a:endParaRPr>
        </a:p>
      </cx:txPr>
    </cx:legend>
  </cx:chart>
  <cx:spPr>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1427" tIns="45714" rIns="91427" bIns="45714" rtlCol="0"/>
          <a:lstStyle>
            <a:lvl1pPr algn="r">
              <a:defRPr sz="1200"/>
            </a:lvl1pPr>
          </a:lstStyle>
          <a:p>
            <a:fld id="{647939AB-E4D3-44F9-9C92-A30726C59F0B}" type="datetimeFigureOut">
              <a:rPr lang="en-US" smtClean="0"/>
              <a:t>3/17/2021</a:t>
            </a:fld>
            <a:endParaRPr lang="en-US" dirty="0"/>
          </a:p>
        </p:txBody>
      </p:sp>
      <p:sp>
        <p:nvSpPr>
          <p:cNvPr id="4" name="Footer Placeholder 3"/>
          <p:cNvSpPr>
            <a:spLocks noGrp="1"/>
          </p:cNvSpPr>
          <p:nvPr>
            <p:ph type="ftr" sz="quarter" idx="2"/>
          </p:nvPr>
        </p:nvSpPr>
        <p:spPr>
          <a:xfrm>
            <a:off x="3" y="8829675"/>
            <a:ext cx="3038475" cy="465138"/>
          </a:xfrm>
          <a:prstGeom prst="rect">
            <a:avLst/>
          </a:prstGeom>
        </p:spPr>
        <p:txBody>
          <a:bodyPr vert="horz" lIns="91427" tIns="45714" rIns="91427"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427" tIns="45714" rIns="91427" bIns="45714" rtlCol="0" anchor="b"/>
          <a:lstStyle>
            <a:lvl1pPr algn="r">
              <a:defRPr sz="1200"/>
            </a:lvl1pPr>
          </a:lstStyle>
          <a:p>
            <a:fld id="{96A11BA7-D2CC-47B9-9702-4A2C325EB980}" type="slidenum">
              <a:rPr lang="en-US" smtClean="0"/>
              <a:t>‹#›</a:t>
            </a:fld>
            <a:endParaRPr lang="en-US" dirty="0"/>
          </a:p>
        </p:txBody>
      </p:sp>
    </p:spTree>
    <p:extLst>
      <p:ext uri="{BB962C8B-B14F-4D97-AF65-F5344CB8AC3E}">
        <p14:creationId xmlns:p14="http://schemas.microsoft.com/office/powerpoint/2010/main" val="4212830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7" rIns="93149" bIns="4657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49" tIns="46577" rIns="93149" bIns="46577" rtlCol="0"/>
          <a:lstStyle>
            <a:lvl1pPr algn="r">
              <a:defRPr sz="1200"/>
            </a:lvl1pPr>
          </a:lstStyle>
          <a:p>
            <a:fld id="{0EE9EA42-623C-45E6-B6F5-F6541EAD83CD}" type="datetimeFigureOut">
              <a:rPr lang="en-US" smtClean="0"/>
              <a:t>3/17/2021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9" tIns="46577" rIns="93149" bIns="4657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9" tIns="46577" rIns="93149"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9" tIns="46577" rIns="93149"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49" tIns="46577" rIns="93149" bIns="46577" rtlCol="0" anchor="b"/>
          <a:lstStyle>
            <a:lvl1pPr algn="r">
              <a:defRPr sz="1200"/>
            </a:lvl1pPr>
          </a:lstStyle>
          <a:p>
            <a:fld id="{F1229F4D-B961-47FD-87FB-0176E65E83D7}" type="slidenum">
              <a:rPr lang="en-US" smtClean="0"/>
              <a:t>‹#›</a:t>
            </a:fld>
            <a:endParaRPr lang="en-US" dirty="0"/>
          </a:p>
        </p:txBody>
      </p:sp>
    </p:spTree>
    <p:extLst>
      <p:ext uri="{BB962C8B-B14F-4D97-AF65-F5344CB8AC3E}">
        <p14:creationId xmlns:p14="http://schemas.microsoft.com/office/powerpoint/2010/main" val="238618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229F4D-B961-47FD-87FB-0176E65E83D7}" type="slidenum">
              <a:rPr lang="en-US" smtClean="0"/>
              <a:t>19</a:t>
            </a:fld>
            <a:endParaRPr lang="en-US" dirty="0"/>
          </a:p>
        </p:txBody>
      </p:sp>
    </p:spTree>
    <p:extLst>
      <p:ext uri="{BB962C8B-B14F-4D97-AF65-F5344CB8AC3E}">
        <p14:creationId xmlns:p14="http://schemas.microsoft.com/office/powerpoint/2010/main" val="304807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Amendment #1 for February 11th</a:t>
            </a:r>
          </a:p>
          <a:p>
            <a:r>
              <a:rPr lang="en-US" dirty="0"/>
              <a:t>Staffing planning allotments distributed to school principals in late March</a:t>
            </a:r>
          </a:p>
          <a:p>
            <a:r>
              <a:rPr lang="en-US" dirty="0"/>
              <a:t>Budget Amendment #2 for April 9</a:t>
            </a:r>
            <a:r>
              <a:rPr lang="en-US" baseline="30000" dirty="0"/>
              <a:t>th</a:t>
            </a:r>
            <a:r>
              <a:rPr lang="en-US" dirty="0"/>
              <a:t> or 25th</a:t>
            </a:r>
          </a:p>
        </p:txBody>
      </p:sp>
      <p:sp>
        <p:nvSpPr>
          <p:cNvPr id="4" name="Slide Number Placeholder 3"/>
          <p:cNvSpPr>
            <a:spLocks noGrp="1"/>
          </p:cNvSpPr>
          <p:nvPr>
            <p:ph type="sldNum" sz="quarter" idx="5"/>
          </p:nvPr>
        </p:nvSpPr>
        <p:spPr/>
        <p:txBody>
          <a:bodyPr/>
          <a:lstStyle/>
          <a:p>
            <a:fld id="{F1229F4D-B961-47FD-87FB-0176E65E83D7}" type="slidenum">
              <a:rPr lang="en-US" smtClean="0"/>
              <a:t>21</a:t>
            </a:fld>
            <a:endParaRPr lang="en-US" dirty="0"/>
          </a:p>
        </p:txBody>
      </p:sp>
    </p:spTree>
    <p:extLst>
      <p:ext uri="{BB962C8B-B14F-4D97-AF65-F5344CB8AC3E}">
        <p14:creationId xmlns:p14="http://schemas.microsoft.com/office/powerpoint/2010/main" val="745402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3822" y="1702425"/>
            <a:ext cx="6516356" cy="1705477"/>
          </a:xfrm>
        </p:spPr>
        <p:txBody>
          <a:bodyPr/>
          <a:lstStyle>
            <a:lvl1pPr algn="ctr">
              <a:lnSpc>
                <a:spcPct val="110000"/>
              </a:lnSpc>
              <a:defRPr sz="4400" b="1">
                <a:solidFill>
                  <a:srgbClr val="959CA2"/>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0" y="5686601"/>
            <a:ext cx="9144000" cy="437977"/>
          </a:xfrm>
          <a:ln>
            <a:noFill/>
          </a:ln>
        </p:spPr>
        <p:txBody>
          <a:bodyPr>
            <a:normAutofit/>
          </a:bodyPr>
          <a:lstStyle>
            <a:lvl1pPr marL="0" indent="0" algn="ctr">
              <a:buNone/>
              <a:defRPr sz="1600" b="1">
                <a:solidFill>
                  <a:srgbClr val="959CA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F0C5029-89C5-4496-A5F0-FF1EC271B570}"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bwMode="auto">
          <a:xfrm>
            <a:off x="1313822" y="3411298"/>
            <a:ext cx="6516356" cy="0"/>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cxnSp>
        <p:nvCxnSpPr>
          <p:cNvPr id="8" name="Straight Connector 7"/>
          <p:cNvCxnSpPr/>
          <p:nvPr userDrawn="1"/>
        </p:nvCxnSpPr>
        <p:spPr bwMode="auto">
          <a:xfrm>
            <a:off x="1313822" y="1702425"/>
            <a:ext cx="6516356" cy="1588"/>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pic>
        <p:nvPicPr>
          <p:cNvPr id="19" name="Picture 18" descr="DPS 2-color logo.png"/>
          <p:cNvPicPr>
            <a:picLocks noChangeAspect="1"/>
          </p:cNvPicPr>
          <p:nvPr userDrawn="1"/>
        </p:nvPicPr>
        <p:blipFill>
          <a:blip r:embed="rId3"/>
          <a:stretch>
            <a:fillRect/>
          </a:stretch>
        </p:blipFill>
        <p:spPr>
          <a:xfrm>
            <a:off x="2802095" y="3896827"/>
            <a:ext cx="3539811" cy="1192228"/>
          </a:xfrm>
          <a:prstGeom prst="rect">
            <a:avLst/>
          </a:prstGeom>
        </p:spPr>
      </p:pic>
    </p:spTree>
    <p:extLst>
      <p:ext uri="{BB962C8B-B14F-4D97-AF65-F5344CB8AC3E}">
        <p14:creationId xmlns:p14="http://schemas.microsoft.com/office/powerpoint/2010/main" val="238345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401DA6-8EDA-477B-9277-2EDB85C30C76}"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695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E0E97-817A-4037-830E-8C3BAA0182EE}"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71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439CC-0910-4AEF-B4F0-AA41CE423FF1}"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655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22144-10C9-47FD-BA77-AB5513E24958}"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507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2233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3822" y="1702425"/>
            <a:ext cx="6516356" cy="1705477"/>
          </a:xfrm>
        </p:spPr>
        <p:txBody>
          <a:bodyPr/>
          <a:lstStyle>
            <a:lvl1pPr algn="ctr">
              <a:lnSpc>
                <a:spcPct val="110000"/>
              </a:lnSpc>
              <a:defRPr sz="4400"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0" y="5686601"/>
            <a:ext cx="9144000" cy="437977"/>
          </a:xfrm>
          <a:ln>
            <a:noFill/>
          </a:ln>
        </p:spPr>
        <p:txBody>
          <a:bodyPr>
            <a:normAutofit/>
          </a:bodyPr>
          <a:lstStyle>
            <a:lvl1pPr marL="0" indent="0" algn="ctr">
              <a:buNone/>
              <a:defRPr sz="20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E22F5D0-8748-4B19-B727-4EDB37AC0E1F}"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bwMode="auto">
          <a:xfrm>
            <a:off x="1313822" y="3411298"/>
            <a:ext cx="6516356" cy="0"/>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cxnSp>
        <p:nvCxnSpPr>
          <p:cNvPr id="8" name="Straight Connector 7"/>
          <p:cNvCxnSpPr/>
          <p:nvPr userDrawn="1"/>
        </p:nvCxnSpPr>
        <p:spPr bwMode="auto">
          <a:xfrm>
            <a:off x="1313822" y="1702425"/>
            <a:ext cx="6516356" cy="1588"/>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pic>
        <p:nvPicPr>
          <p:cNvPr id="19" name="Picture 18" descr="DPS 2-color logo.png"/>
          <p:cNvPicPr>
            <a:picLocks noChangeAspect="1"/>
          </p:cNvPicPr>
          <p:nvPr userDrawn="1"/>
        </p:nvPicPr>
        <p:blipFill>
          <a:blip r:embed="rId3"/>
          <a:stretch>
            <a:fillRect/>
          </a:stretch>
        </p:blipFill>
        <p:spPr>
          <a:xfrm>
            <a:off x="2802095" y="3896827"/>
            <a:ext cx="3539811" cy="1192228"/>
          </a:xfrm>
          <a:prstGeom prst="rect">
            <a:avLst/>
          </a:prstGeom>
        </p:spPr>
      </p:pic>
    </p:spTree>
    <p:extLst>
      <p:ext uri="{BB962C8B-B14F-4D97-AF65-F5344CB8AC3E}">
        <p14:creationId xmlns:p14="http://schemas.microsoft.com/office/powerpoint/2010/main" val="251932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DPS 2-color Spark only.png"/>
          <p:cNvPicPr>
            <a:picLocks noChangeAspect="1"/>
          </p:cNvPicPr>
          <p:nvPr userDrawn="1"/>
        </p:nvPicPr>
        <p:blipFill>
          <a:blip r:embed="rId2">
            <a:grayscl/>
            <a:alphaModFix amt="4000"/>
          </a:blip>
          <a:stretch>
            <a:fillRect/>
          </a:stretch>
        </p:blipFill>
        <p:spPr>
          <a:xfrm>
            <a:off x="1766388" y="431134"/>
            <a:ext cx="6671416" cy="6205108"/>
          </a:xfrm>
          <a:prstGeom prst="rect">
            <a:avLst/>
          </a:prstGeom>
        </p:spPr>
      </p:pic>
      <p:sp>
        <p:nvSpPr>
          <p:cNvPr id="2" name="Title 1"/>
          <p:cNvSpPr>
            <a:spLocks noGrp="1"/>
          </p:cNvSpPr>
          <p:nvPr>
            <p:ph type="title" hasCustomPrompt="1"/>
          </p:nvPr>
        </p:nvSpPr>
        <p:spPr>
          <a:xfrm>
            <a:off x="1667564" y="274638"/>
            <a:ext cx="7019235" cy="1143000"/>
          </a:xfrm>
        </p:spPr>
        <p:txBody>
          <a:bodyPr>
            <a:noAutofit/>
          </a:bodyPr>
          <a:lstStyle>
            <a:lvl1pPr algn="l">
              <a:defRPr sz="3600" b="1">
                <a:solidFill>
                  <a:srgbClr val="3E6078"/>
                </a:solidFill>
                <a:latin typeface="Arial"/>
                <a:cs typeface="Arial"/>
              </a:defRPr>
            </a:lvl1pPr>
          </a:lstStyle>
          <a:p>
            <a:r>
              <a:rPr lang="en-US" dirty="0"/>
              <a:t>CLICK TO EDIT MASTER TITLE</a:t>
            </a:r>
          </a:p>
        </p:txBody>
      </p:sp>
      <p:sp>
        <p:nvSpPr>
          <p:cNvPr id="3" name="Content Placeholder 2"/>
          <p:cNvSpPr>
            <a:spLocks noGrp="1"/>
          </p:cNvSpPr>
          <p:nvPr>
            <p:ph idx="1"/>
          </p:nvPr>
        </p:nvSpPr>
        <p:spPr>
          <a:xfrm>
            <a:off x="317507" y="1829914"/>
            <a:ext cx="8369292" cy="4278155"/>
          </a:xfrm>
        </p:spPr>
        <p:txBody>
          <a:bodyPr>
            <a:normAutofit/>
          </a:bodyPr>
          <a:lstStyle>
            <a:lvl1pPr>
              <a:defRPr sz="2800">
                <a:solidFill>
                  <a:srgbClr val="304D65"/>
                </a:solidFill>
                <a:latin typeface="Arial"/>
                <a:cs typeface="Arial"/>
              </a:defRPr>
            </a:lvl1pPr>
            <a:lvl2pPr marL="800100" indent="-342900">
              <a:buFont typeface="Lucida Grande"/>
              <a:buChar char="&gt;"/>
              <a:defRPr sz="2400">
                <a:solidFill>
                  <a:srgbClr val="959CA2"/>
                </a:solidFill>
                <a:latin typeface="Arial"/>
                <a:cs typeface="Arial"/>
              </a:defRPr>
            </a:lvl2pPr>
            <a:lvl3pPr marL="1138238" indent="-223838">
              <a:buFont typeface="Lucida Grande"/>
              <a:buChar char="&gt;"/>
              <a:defRPr sz="2000">
                <a:solidFill>
                  <a:srgbClr val="959CA2"/>
                </a:solidFill>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41460891-8EB0-4DCD-A33F-64480D438BCB}"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948" y="261538"/>
            <a:ext cx="966578" cy="1338662"/>
          </a:xfrm>
          <a:prstGeom prst="rect">
            <a:avLst/>
          </a:prstGeom>
        </p:spPr>
      </p:pic>
      <p:cxnSp>
        <p:nvCxnSpPr>
          <p:cNvPr id="10" name="Straight Connector 9"/>
          <p:cNvCxnSpPr/>
          <p:nvPr userDrawn="1"/>
        </p:nvCxnSpPr>
        <p:spPr>
          <a:xfrm>
            <a:off x="1667564" y="1600200"/>
            <a:ext cx="7019236" cy="0"/>
          </a:xfrm>
          <a:prstGeom prst="line">
            <a:avLst/>
          </a:prstGeom>
          <a:ln>
            <a:solidFill>
              <a:srgbClr val="CB39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18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CB382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119" y="2348405"/>
            <a:ext cx="6034505" cy="1362075"/>
          </a:xfrm>
        </p:spPr>
        <p:txBody>
          <a:bodyPr anchor="t"/>
          <a:lstStyle>
            <a:lvl1pPr algn="l">
              <a:defRPr sz="4000" b="1" cap="all">
                <a:solidFill>
                  <a:schemeClr val="bg1"/>
                </a:solidFill>
                <a:latin typeface="Arial"/>
                <a:cs typeface="Aria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7EF49CB-5148-4818-ADD0-ABF111646039}"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bwMode="auto">
          <a:xfrm flipV="1">
            <a:off x="1777854" y="364983"/>
            <a:ext cx="1" cy="5991367"/>
          </a:xfrm>
          <a:prstGeom prst="line">
            <a:avLst/>
          </a:prstGeom>
          <a:blipFill dpi="0" rotWithShape="0">
            <a:blip r:embed="rId2"/>
            <a:srcRect/>
            <a:tile tx="0" ty="0" sx="100000" sy="100000" flip="none" algn="tl"/>
          </a:blipFill>
          <a:ln w="6350" cap="flat" cmpd="sng" algn="ctr">
            <a:solidFill>
              <a:schemeClr val="bg1"/>
            </a:solidFill>
            <a:prstDash val="solid"/>
            <a:miter lim="0"/>
            <a:headEnd type="none" w="med" len="med"/>
            <a:tailEnd type="none" w="med" len="med"/>
          </a:ln>
          <a:effectLst/>
        </p:spPr>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762" y="2176299"/>
            <a:ext cx="1222011" cy="1692424"/>
          </a:xfrm>
          <a:prstGeom prst="rect">
            <a:avLst/>
          </a:prstGeom>
        </p:spPr>
      </p:pic>
    </p:spTree>
    <p:extLst>
      <p:ext uri="{BB962C8B-B14F-4D97-AF65-F5344CB8AC3E}">
        <p14:creationId xmlns:p14="http://schemas.microsoft.com/office/powerpoint/2010/main" val="356612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1223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119" y="2348405"/>
            <a:ext cx="6034505" cy="1362075"/>
          </a:xfrm>
        </p:spPr>
        <p:txBody>
          <a:bodyPr anchor="t"/>
          <a:lstStyle>
            <a:lvl1pPr algn="l">
              <a:defRPr sz="4000" b="1" cap="all">
                <a:solidFill>
                  <a:schemeClr val="bg1"/>
                </a:solidFill>
                <a:latin typeface="Arial"/>
                <a:cs typeface="Aria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0C1AD85-91A7-4733-9063-B6B9FD6DDDAE}"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bwMode="auto">
          <a:xfrm flipV="1">
            <a:off x="1777854" y="364983"/>
            <a:ext cx="1" cy="5991367"/>
          </a:xfrm>
          <a:prstGeom prst="line">
            <a:avLst/>
          </a:prstGeom>
          <a:blipFill dpi="0" rotWithShape="0">
            <a:blip r:embed="rId2"/>
            <a:srcRect/>
            <a:tile tx="0" ty="0" sx="100000" sy="100000" flip="none" algn="tl"/>
          </a:blipFill>
          <a:ln w="6350" cap="flat" cmpd="sng" algn="ctr">
            <a:solidFill>
              <a:schemeClr val="bg1"/>
            </a:solidFill>
            <a:prstDash val="solid"/>
            <a:miter lim="0"/>
            <a:headEnd type="none" w="med" len="med"/>
            <a:tailEnd type="none" w="med" len="med"/>
          </a:ln>
          <a:effectLst/>
        </p:spPr>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762" y="2176299"/>
            <a:ext cx="1222011" cy="1692424"/>
          </a:xfrm>
          <a:prstGeom prst="rect">
            <a:avLst/>
          </a:prstGeom>
        </p:spPr>
      </p:pic>
    </p:spTree>
    <p:extLst>
      <p:ext uri="{BB962C8B-B14F-4D97-AF65-F5344CB8AC3E}">
        <p14:creationId xmlns:p14="http://schemas.microsoft.com/office/powerpoint/2010/main" val="93204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3400" y="274638"/>
            <a:ext cx="6964203" cy="1143000"/>
          </a:xfrm>
        </p:spPr>
        <p:txBody>
          <a:bodyPr/>
          <a:lstStyle>
            <a:lvl1pPr>
              <a:defRPr>
                <a:solidFill>
                  <a:srgbClr val="3E6078"/>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56B980F-D8D4-4004-B696-AF26F8EEBCFB}" type="datetime1">
              <a:rPr lang="en-US" smtClean="0">
                <a:solidFill>
                  <a:prstClr val="black">
                    <a:tint val="75000"/>
                  </a:prstClr>
                </a:solidFill>
              </a:rPr>
              <a:t>3/17/2021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bwMode="auto">
          <a:xfrm flipV="1">
            <a:off x="1333846" y="274638"/>
            <a:ext cx="1026" cy="6307275"/>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pic>
        <p:nvPicPr>
          <p:cNvPr id="8" name="Picture 7" descr="DPS 2-color Spark only.png"/>
          <p:cNvPicPr>
            <a:picLocks noChangeAspect="1"/>
          </p:cNvPicPr>
          <p:nvPr userDrawn="1"/>
        </p:nvPicPr>
        <p:blipFill>
          <a:blip r:embed="rId3">
            <a:grayscl/>
            <a:alphaModFix amt="4000"/>
          </a:blip>
          <a:stretch>
            <a:fillRect/>
          </a:stretch>
        </p:blipFill>
        <p:spPr>
          <a:xfrm>
            <a:off x="1766388" y="431134"/>
            <a:ext cx="6671416" cy="620510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948" y="2271025"/>
            <a:ext cx="966578" cy="1338662"/>
          </a:xfrm>
          <a:prstGeom prst="rect">
            <a:avLst/>
          </a:prstGeom>
        </p:spPr>
      </p:pic>
    </p:spTree>
    <p:extLst>
      <p:ext uri="{BB962C8B-B14F-4D97-AF65-F5344CB8AC3E}">
        <p14:creationId xmlns:p14="http://schemas.microsoft.com/office/powerpoint/2010/main" val="19741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7915FBE7-004F-4003-BC80-EACABF38A4CE}" type="datetime1">
              <a:rPr lang="en-US" smtClean="0">
                <a:solidFill>
                  <a:prstClr val="black">
                    <a:tint val="75000"/>
                  </a:prstClr>
                </a:solidFill>
              </a:rPr>
              <a:t>3/17/2021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149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A80560-DAE3-434E-9352-7B0697030652}" type="datetime1">
              <a:rPr lang="en-US" smtClean="0">
                <a:solidFill>
                  <a:prstClr val="black">
                    <a:tint val="75000"/>
                  </a:prstClr>
                </a:solidFill>
              </a:rPr>
              <a:t>3/17/2021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822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3FB17-3CD0-4CD2-8D92-3B93D0FD8E25}" type="datetime1">
              <a:rPr lang="en-US" smtClean="0">
                <a:solidFill>
                  <a:prstClr val="black">
                    <a:tint val="75000"/>
                  </a:prstClr>
                </a:solidFill>
              </a:rPr>
              <a:t>3/17/2021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DPS 2-color Spark only.png"/>
          <p:cNvPicPr>
            <a:picLocks noChangeAspect="1"/>
          </p:cNvPicPr>
          <p:nvPr userDrawn="1"/>
        </p:nvPicPr>
        <p:blipFill>
          <a:blip r:embed="rId2">
            <a:grayscl/>
            <a:alphaModFix amt="4000"/>
          </a:blip>
          <a:stretch>
            <a:fillRect/>
          </a:stretch>
        </p:blipFill>
        <p:spPr>
          <a:xfrm>
            <a:off x="1766388" y="431134"/>
            <a:ext cx="6671416" cy="6205108"/>
          </a:xfrm>
          <a:prstGeom prst="rect">
            <a:avLst/>
          </a:prstGeom>
        </p:spPr>
      </p:pic>
    </p:spTree>
    <p:extLst>
      <p:ext uri="{BB962C8B-B14F-4D97-AF65-F5344CB8AC3E}">
        <p14:creationId xmlns:p14="http://schemas.microsoft.com/office/powerpoint/2010/main" val="332593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EE8C53A-E87F-4ACA-B1EA-290A9671F599}" type="datetime1">
              <a:rPr lang="en-US" smtClean="0">
                <a:solidFill>
                  <a:prstClr val="black">
                    <a:tint val="75000"/>
                  </a:prstClr>
                </a:solidFill>
              </a:rPr>
              <a:t>3/17/2021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5E07E0-D057-874C-9C3F-62FEA534DAD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417342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457200" rtl="0" eaLnBrk="1" latinLnBrk="0" hangingPunct="1">
        <a:spcBef>
          <a:spcPct val="0"/>
        </a:spcBef>
        <a:buNone/>
        <a:defRPr sz="3600" b="1" kern="1200">
          <a:solidFill>
            <a:srgbClr val="3E6078"/>
          </a:solidFill>
          <a:latin typeface="Arial"/>
          <a:ea typeface="+mj-ea"/>
          <a:cs typeface="Arial"/>
        </a:defRPr>
      </a:lvl1pPr>
    </p:titleStyle>
    <p:body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bls.gov/cpi/tables/supplemental-files/historical-cpi-u-202102.pdf" TargetMode="External"/><Relationship Id="rId2" Type="http://schemas.openxmlformats.org/officeDocument/2006/relationships/hyperlink" Target="http://apps.schools.nc.gov/ords/f?p=145:35:::NO:::" TargetMode="Externa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2057400"/>
            <a:ext cx="8382000" cy="1600200"/>
          </a:xfrm>
          <a:prstGeom prst="rect">
            <a:avLst/>
          </a:prstGeom>
        </p:spPr>
        <p:txBody>
          <a:bodyPr vert="horz" wrap="square" lIns="91440" tIns="45720" rIns="91440" bIns="45720" numCol="1" rtlCol="0" anchor="ctr" anchorCtr="0" compatLnSpc="1">
            <a:prstTxWarp prst="textNoShape">
              <a:avLst/>
            </a:prstTxWarp>
            <a:normAutofit fontScale="25000" lnSpcReduction="20000"/>
          </a:bodyPr>
          <a:lstStyle>
            <a:lvl1pPr algn="l" defTabSz="914400" rtl="0" eaLnBrk="1" latinLnBrk="0" hangingPunct="1">
              <a:spcBef>
                <a:spcPct val="0"/>
              </a:spcBef>
              <a:buNone/>
              <a:defRPr sz="3600" b="1" kern="1200">
                <a:solidFill>
                  <a:srgbClr val="FF0000"/>
                </a:solidFill>
                <a:effectLst>
                  <a:outerShdw blurRad="38100" dist="38100" dir="2700000" algn="tl">
                    <a:srgbClr val="000000">
                      <a:alpha val="43137"/>
                    </a:srgbClr>
                  </a:outerShdw>
                </a:effectLst>
                <a:latin typeface="+mj-lt"/>
                <a:ea typeface="+mj-ea"/>
                <a:cs typeface="+mj-cs"/>
              </a:defRPr>
            </a:lvl1pPr>
          </a:lstStyle>
          <a:p>
            <a:pPr algn="ctr">
              <a:defRPr/>
            </a:pPr>
            <a:br>
              <a:rPr lang="en-US" sz="3900" dirty="0">
                <a:solidFill>
                  <a:schemeClr val="tx2"/>
                </a:solidFill>
                <a:effectLst>
                  <a:outerShdw blurRad="38100" dist="38100" dir="2700000" algn="tl">
                    <a:srgbClr val="C0C0C0"/>
                  </a:outerShdw>
                </a:effectLst>
              </a:rPr>
            </a:br>
            <a:br>
              <a:rPr lang="en-US" sz="3900" dirty="0">
                <a:solidFill>
                  <a:schemeClr val="tx2"/>
                </a:solidFill>
                <a:effectLst>
                  <a:outerShdw blurRad="38100" dist="38100" dir="2700000" algn="tl">
                    <a:srgbClr val="C0C0C0"/>
                  </a:outerShdw>
                </a:effectLst>
              </a:rPr>
            </a:br>
            <a:endParaRPr lang="en-US" sz="17600" dirty="0">
              <a:solidFill>
                <a:schemeClr val="tx2"/>
              </a:solidFill>
              <a:effectLst/>
            </a:endParaRPr>
          </a:p>
          <a:p>
            <a:pPr algn="ctr">
              <a:defRPr/>
            </a:pPr>
            <a:r>
              <a:rPr lang="en-US" sz="17600" dirty="0">
                <a:solidFill>
                  <a:schemeClr val="tx2"/>
                </a:solidFill>
                <a:effectLst/>
              </a:rPr>
              <a:t>Superintendent’s Proposed Budget</a:t>
            </a:r>
          </a:p>
          <a:p>
            <a:pPr algn="ctr">
              <a:defRPr/>
            </a:pPr>
            <a:r>
              <a:rPr lang="en-US" sz="17600" dirty="0">
                <a:solidFill>
                  <a:schemeClr val="tx2"/>
                </a:solidFill>
                <a:effectLst/>
              </a:rPr>
              <a:t>Fiscal Year 2021-22</a:t>
            </a:r>
            <a:br>
              <a:rPr lang="en-US" sz="4900" dirty="0">
                <a:solidFill>
                  <a:schemeClr val="tx2"/>
                </a:solidFill>
                <a:effectLst>
                  <a:outerShdw blurRad="38100" dist="38100" dir="2700000" algn="tl">
                    <a:srgbClr val="C0C0C0"/>
                  </a:outerShdw>
                </a:effectLst>
              </a:rPr>
            </a:br>
            <a:br>
              <a:rPr lang="en-US" sz="4000" dirty="0">
                <a:solidFill>
                  <a:schemeClr val="tx2"/>
                </a:solidFill>
                <a:effectLst>
                  <a:outerShdw blurRad="38100" dist="38100" dir="2700000" algn="tl">
                    <a:srgbClr val="C0C0C0"/>
                  </a:outerShdw>
                </a:effectLst>
              </a:rPr>
            </a:br>
            <a:endParaRPr lang="en-US" sz="4000" dirty="0">
              <a:solidFill>
                <a:schemeClr val="tx2"/>
              </a:solidFill>
              <a:effectLst>
                <a:outerShdw blurRad="38100" dist="38100" dir="2700000" algn="tl">
                  <a:srgbClr val="C0C0C0"/>
                </a:outerShdw>
              </a:effectLst>
            </a:endParaRPr>
          </a:p>
          <a:p>
            <a:pPr algn="ctr">
              <a:defRPr/>
            </a:pPr>
            <a:endParaRPr lang="en-US" sz="4000" dirty="0">
              <a:solidFill>
                <a:schemeClr val="tx2"/>
              </a:solidFill>
              <a:effectLst>
                <a:outerShdw blurRad="38100" dist="38100" dir="2700000" algn="tl">
                  <a:srgbClr val="C0C0C0"/>
                </a:outerShdw>
              </a:effectLst>
            </a:endParaRPr>
          </a:p>
          <a:p>
            <a:pPr algn="ctr">
              <a:defRPr/>
            </a:pPr>
            <a:endParaRPr lang="en-US" sz="4000" dirty="0">
              <a:solidFill>
                <a:schemeClr val="tx2"/>
              </a:solidFill>
              <a:effectLst>
                <a:outerShdw blurRad="38100" dist="38100" dir="2700000" algn="tl">
                  <a:srgbClr val="C0C0C0"/>
                </a:outerShdw>
              </a:effectLst>
            </a:endParaRPr>
          </a:p>
          <a:p>
            <a:pPr algn="ctr">
              <a:defRPr/>
            </a:pPr>
            <a:r>
              <a:rPr lang="en-US" sz="4000" dirty="0">
                <a:solidFill>
                  <a:schemeClr val="tx2"/>
                </a:solidFill>
                <a:effectLst>
                  <a:outerShdw blurRad="38100" dist="38100" dir="2700000" algn="tl">
                    <a:srgbClr val="C0C0C0"/>
                  </a:outerShdw>
                </a:effectLst>
              </a:rPr>
              <a:t> </a:t>
            </a:r>
          </a:p>
          <a:p>
            <a:pPr algn="ctr">
              <a:defRPr/>
            </a:pPr>
            <a:endParaRPr lang="en-US" sz="4000" dirty="0">
              <a:solidFill>
                <a:schemeClr val="tx2"/>
              </a:solidFill>
              <a:effectLst>
                <a:outerShdw blurRad="38100" dist="38100" dir="2700000" algn="tl">
                  <a:srgbClr val="C0C0C0"/>
                </a:outerShdw>
              </a:effectLst>
            </a:endParaRPr>
          </a:p>
          <a:p>
            <a:pPr algn="ctr">
              <a:defRPr/>
            </a:pPr>
            <a:br>
              <a:rPr lang="en-US" sz="3900" dirty="0">
                <a:solidFill>
                  <a:schemeClr val="tx2"/>
                </a:solidFill>
                <a:effectLst>
                  <a:outerShdw blurRad="38100" dist="38100" dir="2700000" algn="tl">
                    <a:srgbClr val="C0C0C0"/>
                  </a:outerShdw>
                </a:effectLst>
              </a:rPr>
            </a:br>
            <a:br>
              <a:rPr lang="en-US" sz="3900" dirty="0">
                <a:solidFill>
                  <a:schemeClr val="tx2"/>
                </a:solidFill>
                <a:effectLst>
                  <a:outerShdw blurRad="38100" dist="38100" dir="2700000" algn="tl">
                    <a:srgbClr val="C0C0C0"/>
                  </a:outerShdw>
                </a:effectLst>
              </a:rPr>
            </a:br>
            <a:endParaRPr lang="en-US" sz="2900" b="0" dirty="0">
              <a:solidFill>
                <a:schemeClr val="tx2"/>
              </a:solidFill>
              <a:effectLst>
                <a:outerShdw blurRad="38100" dist="38100" dir="2700000" algn="tl">
                  <a:srgbClr val="C0C0C0"/>
                </a:outerShdw>
              </a:effectLst>
            </a:endParaRPr>
          </a:p>
        </p:txBody>
      </p:sp>
      <p:cxnSp>
        <p:nvCxnSpPr>
          <p:cNvPr id="5" name="Straight Connector 4"/>
          <p:cNvCxnSpPr/>
          <p:nvPr/>
        </p:nvCxnSpPr>
        <p:spPr>
          <a:xfrm>
            <a:off x="3886200" y="3886200"/>
            <a:ext cx="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ubtitle 7"/>
          <p:cNvSpPr>
            <a:spLocks noGrp="1"/>
          </p:cNvSpPr>
          <p:nvPr>
            <p:ph type="subTitle" idx="1"/>
          </p:nvPr>
        </p:nvSpPr>
        <p:spPr/>
        <p:txBody>
          <a:bodyPr/>
          <a:lstStyle/>
          <a:p>
            <a:r>
              <a:rPr lang="en-US" dirty="0"/>
              <a:t>March 25, 2021</a:t>
            </a:r>
          </a:p>
        </p:txBody>
      </p:sp>
    </p:spTree>
    <p:extLst>
      <p:ext uri="{BB962C8B-B14F-4D97-AF65-F5344CB8AC3E}">
        <p14:creationId xmlns:p14="http://schemas.microsoft.com/office/powerpoint/2010/main" val="178181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1020762"/>
          </a:xfrm>
        </p:spPr>
        <p:txBody>
          <a:bodyPr anchor="t"/>
          <a:lstStyle/>
          <a:p>
            <a:pPr algn="ctr"/>
            <a:r>
              <a:rPr lang="en-US" sz="2800" dirty="0"/>
              <a:t>Academic Services Deferred Needs</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10</a:t>
            </a:fld>
            <a:endParaRPr lang="en-US" dirty="0">
              <a:solidFill>
                <a:prstClr val="black">
                  <a:tint val="75000"/>
                </a:prstClr>
              </a:solidFill>
            </a:endParaRPr>
          </a:p>
        </p:txBody>
      </p:sp>
      <p:sp>
        <p:nvSpPr>
          <p:cNvPr id="8" name="Content Placeholder 3">
            <a:extLst>
              <a:ext uri="{FF2B5EF4-FFF2-40B4-BE49-F238E27FC236}">
                <a16:creationId xmlns:a16="http://schemas.microsoft.com/office/drawing/2014/main" id="{63C82167-58FD-4267-8697-2B5D1D3D42EF}"/>
              </a:ext>
            </a:extLst>
          </p:cNvPr>
          <p:cNvSpPr txBox="1">
            <a:spLocks/>
          </p:cNvSpPr>
          <p:nvPr/>
        </p:nvSpPr>
        <p:spPr>
          <a:xfrm>
            <a:off x="1562098" y="4267200"/>
            <a:ext cx="7251702" cy="2209800"/>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The academic services team worked extensively to reallocated resources wherever possible to meet numerous programming needs within their current budgets.</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The CTE program is focusing on core instructional components and is working to adjust the 3-2-1 Work-Based Learning initiative to align with current resource levels.</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State requirements regarding adequate support for professional school counselors, nurses, social workers, psychologists, and other health and behavioral support staff are highlighted in the West Ed report that is part of the Leandro Comprehensive Remedial Plan.</a:t>
            </a:r>
          </a:p>
          <a:p>
            <a:pPr>
              <a:spcBef>
                <a:spcPts val="1200"/>
              </a:spcBef>
              <a:buFont typeface="Wingdings" panose="05000000000000000000" pitchFamily="2" charset="2"/>
              <a:buChar char="§"/>
            </a:pPr>
            <a:endParaRPr lang="en-US" sz="1400" dirty="0">
              <a:solidFill>
                <a:schemeClr val="tx2">
                  <a:lumMod val="75000"/>
                </a:schemeClr>
              </a:solidFill>
              <a:latin typeface="Arial" panose="020B0604020202020204" pitchFamily="34" charset="0"/>
              <a:cs typeface="Arial" panose="020B0604020202020204" pitchFamily="34" charset="0"/>
            </a:endParaRPr>
          </a:p>
          <a:p>
            <a:pPr marL="0" indent="0">
              <a:spcBef>
                <a:spcPts val="1200"/>
              </a:spcBef>
              <a:buNone/>
            </a:pPr>
            <a:endParaRPr lang="en-US" sz="1800" dirty="0">
              <a:solidFill>
                <a:schemeClr val="tx2">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1800" dirty="0">
              <a:solidFill>
                <a:schemeClr val="tx2"/>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CF5E48E6-28E6-40D0-9E1A-9EC3903E123F}"/>
              </a:ext>
            </a:extLst>
          </p:cNvPr>
          <p:cNvGraphicFramePr>
            <a:graphicFrameLocks noGrp="1"/>
          </p:cNvGraphicFramePr>
          <p:nvPr>
            <p:extLst>
              <p:ext uri="{D42A27DB-BD31-4B8C-83A1-F6EECF244321}">
                <p14:modId xmlns:p14="http://schemas.microsoft.com/office/powerpoint/2010/main" val="1997210497"/>
              </p:ext>
            </p:extLst>
          </p:nvPr>
        </p:nvGraphicFramePr>
        <p:xfrm>
          <a:off x="1587498" y="914400"/>
          <a:ext cx="6964203" cy="3077289"/>
        </p:xfrm>
        <a:graphic>
          <a:graphicData uri="http://schemas.openxmlformats.org/drawingml/2006/table">
            <a:tbl>
              <a:tblPr/>
              <a:tblGrid>
                <a:gridCol w="5956302">
                  <a:extLst>
                    <a:ext uri="{9D8B030D-6E8A-4147-A177-3AD203B41FA5}">
                      <a16:colId xmlns:a16="http://schemas.microsoft.com/office/drawing/2014/main" val="1235709524"/>
                    </a:ext>
                  </a:extLst>
                </a:gridCol>
                <a:gridCol w="1007901">
                  <a:extLst>
                    <a:ext uri="{9D8B030D-6E8A-4147-A177-3AD203B41FA5}">
                      <a16:colId xmlns:a16="http://schemas.microsoft.com/office/drawing/2014/main" val="2715447714"/>
                    </a:ext>
                  </a:extLst>
                </a:gridCol>
              </a:tblGrid>
              <a:tr h="190500">
                <a:tc gridSpan="2">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Academic Services Deferred Needs for FY 2021-22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2FE"/>
                    </a:solidFill>
                  </a:tcPr>
                </a:tc>
                <a:tc hMerge="1">
                  <a:txBody>
                    <a:bodyPr/>
                    <a:lstStyle/>
                    <a:p>
                      <a:endParaRPr lang="en-US"/>
                    </a:p>
                  </a:txBody>
                  <a:tcPr/>
                </a:tc>
                <a:extLst>
                  <a:ext uri="{0D108BD9-81ED-4DB2-BD59-A6C34878D82A}">
                    <a16:rowId xmlns:a16="http://schemas.microsoft.com/office/drawing/2014/main" val="1228726511"/>
                  </a:ext>
                </a:extLst>
              </a:tr>
              <a:tr h="1905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Additional professional school counselors beyond the two positions requested in the Superintendent’s FY 2021-22 Proposed Budget</a:t>
                      </a:r>
                    </a:p>
                    <a:p>
                      <a:pPr marL="171450" indent="-171450" algn="l" fontAlgn="ctr">
                        <a:buFont typeface="Wingdings" panose="05000000000000000000" pitchFamily="2" charset="2"/>
                        <a:buChar char="§"/>
                      </a:pPr>
                      <a:r>
                        <a:rPr lang="en-US" sz="1100" b="0" i="0" u="none" strike="noStrike" dirty="0">
                          <a:solidFill>
                            <a:srgbClr val="000000"/>
                          </a:solidFill>
                          <a:effectLst/>
                          <a:latin typeface="Arial" panose="020B0604020202020204" pitchFamily="34" charset="0"/>
                          <a:cs typeface="Arial" panose="020B0604020202020204" pitchFamily="34" charset="0"/>
                        </a:rPr>
                        <a:t>Approximately 13 additional counselors to bring the allotted ratio down from an average of 1:317 to 1:275)</a:t>
                      </a:r>
                    </a:p>
                  </a:txBody>
                  <a:tcPr marL="857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$1,000,000</a:t>
                      </a:r>
                    </a:p>
                  </a:txBody>
                  <a:tcPr marL="9525" marR="857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484331"/>
                  </a:ext>
                </a:extLst>
              </a:tr>
              <a:tr h="1905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Increase school-based behavior support staff </a:t>
                      </a:r>
                    </a:p>
                    <a:p>
                      <a:pPr marL="171450" indent="-171450" algn="l" fontAlgn="ctr">
                        <a:buFont typeface="Wingdings" panose="05000000000000000000" pitchFamily="2" charset="2"/>
                        <a:buChar char="§"/>
                      </a:pPr>
                      <a:r>
                        <a:rPr lang="en-US" sz="1100" b="0" i="0" u="none" strike="noStrike" dirty="0">
                          <a:solidFill>
                            <a:srgbClr val="000000"/>
                          </a:solidFill>
                          <a:effectLst/>
                          <a:latin typeface="Arial" panose="020B0604020202020204" pitchFamily="34" charset="0"/>
                          <a:cs typeface="Arial" panose="020B0604020202020204" pitchFamily="34" charset="0"/>
                        </a:rPr>
                        <a:t>Approximately 8 additional school-based positions focused on the Multi Tiered System of Supports</a:t>
                      </a:r>
                    </a:p>
                  </a:txBody>
                  <a:tcPr marL="857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$500,000</a:t>
                      </a:r>
                    </a:p>
                  </a:txBody>
                  <a:tcPr marL="9525" marR="857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864164"/>
                  </a:ext>
                </a:extLst>
              </a:tr>
              <a:tr h="3810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Additional career development coordinators for 3-2-1 Work-Based Learning Initiative </a:t>
                      </a:r>
                    </a:p>
                    <a:p>
                      <a:pPr marL="171450" indent="-171450" algn="l" fontAlgn="ctr">
                        <a:buFont typeface="Wingdings" panose="05000000000000000000" pitchFamily="2" charset="2"/>
                        <a:buChar char="§"/>
                      </a:pPr>
                      <a:r>
                        <a:rPr lang="en-US" sz="1100" b="0" i="0" u="none" strike="noStrike" dirty="0">
                          <a:solidFill>
                            <a:srgbClr val="000000"/>
                          </a:solidFill>
                          <a:effectLst/>
                          <a:latin typeface="Arial" panose="020B0604020202020204" pitchFamily="34" charset="0"/>
                          <a:cs typeface="Arial" panose="020B0604020202020204" pitchFamily="34" charset="0"/>
                        </a:rPr>
                        <a:t>Eight additional positions to support work-based learning experiences such as internship and apprenticeships which require intense coordination and small student to teacher coordinator ratios.</a:t>
                      </a:r>
                    </a:p>
                  </a:txBody>
                  <a:tcPr marL="857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$500,000</a:t>
                      </a:r>
                    </a:p>
                  </a:txBody>
                  <a:tcPr marL="9525" marR="857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946102"/>
                  </a:ext>
                </a:extLst>
              </a:tr>
              <a:tr h="233124">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Support for Ignite Online Academy - course designers, workshops, contracted services</a:t>
                      </a:r>
                    </a:p>
                  </a:txBody>
                  <a:tcPr marL="857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$158,211</a:t>
                      </a:r>
                    </a:p>
                  </a:txBody>
                  <a:tcPr marL="9525" marR="857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646580"/>
                  </a:ext>
                </a:extLst>
              </a:tr>
              <a:tr h="1905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Support for Arts Programming, Instruction, and Events</a:t>
                      </a:r>
                    </a:p>
                  </a:txBody>
                  <a:tcPr marL="857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$55,000</a:t>
                      </a:r>
                    </a:p>
                  </a:txBody>
                  <a:tcPr marL="9525" marR="857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364213"/>
                  </a:ext>
                </a:extLst>
              </a:tr>
              <a:tr h="390525">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Technology investments for community engagement </a:t>
                      </a:r>
                    </a:p>
                    <a:p>
                      <a:pPr marL="171450" indent="-171450" algn="l" fontAlgn="ctr">
                        <a:buFont typeface="Wingdings" panose="05000000000000000000" pitchFamily="2" charset="2"/>
                        <a:buChar char="§"/>
                      </a:pPr>
                      <a:r>
                        <a:rPr lang="en-US" sz="1100" b="0" i="0" u="none" strike="noStrike" dirty="0">
                          <a:solidFill>
                            <a:srgbClr val="000000"/>
                          </a:solidFill>
                          <a:effectLst/>
                          <a:latin typeface="Arial" panose="020B0604020202020204" pitchFamily="34" charset="0"/>
                          <a:cs typeface="Arial" panose="020B0604020202020204" pitchFamily="34" charset="0"/>
                        </a:rPr>
                        <a:t>Direct family messaging and online engagement portal.</a:t>
                      </a:r>
                    </a:p>
                  </a:txBody>
                  <a:tcPr marL="857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$30,000</a:t>
                      </a:r>
                    </a:p>
                  </a:txBody>
                  <a:tcPr marL="9525" marR="857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673082"/>
                  </a:ext>
                </a:extLst>
              </a:tr>
              <a:tr h="200025">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Subtotal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2FE"/>
                    </a:solidFill>
                  </a:tcPr>
                </a:tc>
                <a:tc>
                  <a:txBody>
                    <a:bodyPr/>
                    <a:lstStyle/>
                    <a:p>
                      <a:pPr algn="r" fontAlgn="ctr"/>
                      <a:r>
                        <a:rPr lang="en-US" sz="1100" b="1" i="0" u="none" strike="noStrike" dirty="0">
                          <a:solidFill>
                            <a:srgbClr val="000000"/>
                          </a:solidFill>
                          <a:effectLst/>
                          <a:latin typeface="Arial" panose="020B0604020202020204" pitchFamily="34" charset="0"/>
                          <a:cs typeface="Arial" panose="020B0604020202020204" pitchFamily="34" charset="0"/>
                        </a:rPr>
                        <a:t>$2,243,211</a:t>
                      </a:r>
                    </a:p>
                  </a:txBody>
                  <a:tcPr marL="9525" marR="857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2FE"/>
                    </a:solidFill>
                  </a:tcPr>
                </a:tc>
                <a:extLst>
                  <a:ext uri="{0D108BD9-81ED-4DB2-BD59-A6C34878D82A}">
                    <a16:rowId xmlns:a16="http://schemas.microsoft.com/office/drawing/2014/main" val="3290317703"/>
                  </a:ext>
                </a:extLst>
              </a:tr>
            </a:tbl>
          </a:graphicData>
        </a:graphic>
      </p:graphicFrame>
    </p:spTree>
    <p:extLst>
      <p:ext uri="{BB962C8B-B14F-4D97-AF65-F5344CB8AC3E}">
        <p14:creationId xmlns:p14="http://schemas.microsoft.com/office/powerpoint/2010/main" val="255192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1020762"/>
          </a:xfrm>
        </p:spPr>
        <p:txBody>
          <a:bodyPr anchor="t"/>
          <a:lstStyle/>
          <a:p>
            <a:pPr algn="ctr"/>
            <a:r>
              <a:rPr lang="en-US" sz="2800" dirty="0"/>
              <a:t>A Note on Resource Reallocation</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11</a:t>
            </a:fld>
            <a:endParaRPr lang="en-US" dirty="0">
              <a:solidFill>
                <a:prstClr val="black">
                  <a:tint val="75000"/>
                </a:prstClr>
              </a:solidFill>
            </a:endParaRPr>
          </a:p>
        </p:txBody>
      </p:sp>
      <p:sp>
        <p:nvSpPr>
          <p:cNvPr id="8" name="Content Placeholder 3">
            <a:extLst>
              <a:ext uri="{FF2B5EF4-FFF2-40B4-BE49-F238E27FC236}">
                <a16:creationId xmlns:a16="http://schemas.microsoft.com/office/drawing/2014/main" id="{63C82167-58FD-4267-8697-2B5D1D3D42EF}"/>
              </a:ext>
            </a:extLst>
          </p:cNvPr>
          <p:cNvSpPr txBox="1">
            <a:spLocks/>
          </p:cNvSpPr>
          <p:nvPr/>
        </p:nvSpPr>
        <p:spPr>
          <a:xfrm>
            <a:off x="1562098" y="1066800"/>
            <a:ext cx="7251702" cy="5410200"/>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In prior budget cycles, DPS finance staff, in collaboration with senior leadership identified $1.7 million in existing local resources that were reallocated to better align expenditures with key strategic plan priorities. </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As we look to respond to the academic and adverse social/emotional impacts of the COVID-19 pandemic, we could not justify any proposed reductions in position or dollar allotments to schools.</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Additionally, the operational services budget is far for adequate to begin with, as evidenced by millions of dollars in annual deferred needs, and work orders exceeding both fiscal and manpower constraints each year. </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At the central administrative level, additional requirements pertaining to operating schools remotely, planning for re-opening, and operating schools both remotely and in person have stretched our capacity more than ever before.</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Accordingly, while careful reallocation of existing resources in departmental budgets has occurred to better priorities current exigencies pertaining to our response to COVID-19, we were not able to make overall reductions to our operating budget at this time.</a:t>
            </a:r>
            <a:endParaRPr lang="en-US" sz="1800" dirty="0">
              <a:solidFill>
                <a:schemeClr val="tx2">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93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63562"/>
          </a:xfrm>
        </p:spPr>
        <p:txBody>
          <a:bodyPr anchor="t"/>
          <a:lstStyle/>
          <a:p>
            <a:pPr algn="ctr"/>
            <a:r>
              <a:rPr lang="en-US" sz="2800" dirty="0"/>
              <a:t>Budget Summary by Fund Source</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12</a:t>
            </a:fld>
            <a:endParaRPr lang="en-US" dirty="0">
              <a:solidFill>
                <a:prstClr val="black">
                  <a:tint val="75000"/>
                </a:prstClr>
              </a:solidFill>
            </a:endParaRP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539430160"/>
                  </p:ext>
                </p:extLst>
              </p:nvPr>
            </p:nvGraphicFramePr>
            <p:xfrm>
              <a:off x="1447800" y="816768"/>
              <a:ext cx="7315200" cy="306514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00000000-0008-0000-0500-000002000000}"/>
                  </a:ext>
                </a:extLst>
              </p:cNvPr>
              <p:cNvPicPr>
                <a:picLocks noGrp="1" noRot="1" noChangeAspect="1" noMove="1" noResize="1" noEditPoints="1" noAdjustHandles="1" noChangeArrowheads="1" noChangeShapeType="1"/>
              </p:cNvPicPr>
              <p:nvPr/>
            </p:nvPicPr>
            <p:blipFill>
              <a:blip r:embed="rId3"/>
              <a:stretch>
                <a:fillRect/>
              </a:stretch>
            </p:blipFill>
            <p:spPr>
              <a:xfrm>
                <a:off x="1447800" y="816768"/>
                <a:ext cx="7315200" cy="3065145"/>
              </a:xfrm>
              <a:prstGeom prst="rect">
                <a:avLst/>
              </a:prstGeom>
            </p:spPr>
          </p:pic>
        </mc:Fallback>
      </mc:AlternateContent>
      <p:graphicFrame>
        <p:nvGraphicFramePr>
          <p:cNvPr id="6" name="Table 5">
            <a:extLst>
              <a:ext uri="{FF2B5EF4-FFF2-40B4-BE49-F238E27FC236}">
                <a16:creationId xmlns:a16="http://schemas.microsoft.com/office/drawing/2014/main" id="{43B16DD3-184A-48F3-A3B2-6702CDFDFDD1}"/>
              </a:ext>
            </a:extLst>
          </p:cNvPr>
          <p:cNvGraphicFramePr>
            <a:graphicFrameLocks noGrp="1"/>
          </p:cNvGraphicFramePr>
          <p:nvPr>
            <p:extLst>
              <p:ext uri="{D42A27DB-BD31-4B8C-83A1-F6EECF244321}">
                <p14:modId xmlns:p14="http://schemas.microsoft.com/office/powerpoint/2010/main" val="2496919424"/>
              </p:ext>
            </p:extLst>
          </p:nvPr>
        </p:nvGraphicFramePr>
        <p:xfrm>
          <a:off x="2457450" y="4086720"/>
          <a:ext cx="5295900" cy="1781175"/>
        </p:xfrm>
        <a:graphic>
          <a:graphicData uri="http://schemas.openxmlformats.org/drawingml/2006/table">
            <a:tbl>
              <a:tblPr/>
              <a:tblGrid>
                <a:gridCol w="2335400">
                  <a:extLst>
                    <a:ext uri="{9D8B030D-6E8A-4147-A177-3AD203B41FA5}">
                      <a16:colId xmlns:a16="http://schemas.microsoft.com/office/drawing/2014/main" val="1672888553"/>
                    </a:ext>
                  </a:extLst>
                </a:gridCol>
                <a:gridCol w="1142315">
                  <a:extLst>
                    <a:ext uri="{9D8B030D-6E8A-4147-A177-3AD203B41FA5}">
                      <a16:colId xmlns:a16="http://schemas.microsoft.com/office/drawing/2014/main" val="4031900629"/>
                    </a:ext>
                  </a:extLst>
                </a:gridCol>
                <a:gridCol w="951929">
                  <a:extLst>
                    <a:ext uri="{9D8B030D-6E8A-4147-A177-3AD203B41FA5}">
                      <a16:colId xmlns:a16="http://schemas.microsoft.com/office/drawing/2014/main" val="1011074223"/>
                    </a:ext>
                  </a:extLst>
                </a:gridCol>
                <a:gridCol w="866256">
                  <a:extLst>
                    <a:ext uri="{9D8B030D-6E8A-4147-A177-3AD203B41FA5}">
                      <a16:colId xmlns:a16="http://schemas.microsoft.com/office/drawing/2014/main" val="450381537"/>
                    </a:ext>
                  </a:extLst>
                </a:gridCol>
              </a:tblGrid>
              <a:tr h="228600">
                <a:tc>
                  <a:txBody>
                    <a:bodyPr/>
                    <a:lstStyle/>
                    <a:p>
                      <a:pPr algn="ctr" fontAlgn="ctr"/>
                      <a:r>
                        <a:rPr lang="en-US" sz="1300" b="1" i="0" u="none" strike="noStrike">
                          <a:solidFill>
                            <a:srgbClr val="000000"/>
                          </a:solidFill>
                          <a:effectLst/>
                          <a:latin typeface="Calibri" panose="020F0502020204030204" pitchFamily="34" charset="0"/>
                        </a:rPr>
                        <a:t>Fund Source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00"/>
                          </a:solidFill>
                          <a:effectLst/>
                          <a:latin typeface="Calibri" panose="020F0502020204030204" pitchFamily="34" charset="0"/>
                        </a:rPr>
                        <a:t>Revenue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00"/>
                          </a:solidFill>
                          <a:effectLst/>
                          <a:latin typeface="Calibri" panose="020F0502020204030204" pitchFamily="34" charset="0"/>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00"/>
                          </a:solidFill>
                          <a:effectLst/>
                          <a:latin typeface="Calibri" panose="020F0502020204030204" pitchFamily="34" charset="0"/>
                        </a:rPr>
                        <a:t>Positions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750500"/>
                  </a:ext>
                </a:extLst>
              </a:tr>
              <a:tr h="219075">
                <a:tc>
                  <a:txBody>
                    <a:bodyPr/>
                    <a:lstStyle/>
                    <a:p>
                      <a:pPr algn="ctr" fontAlgn="ctr"/>
                      <a:r>
                        <a:rPr lang="en-US" sz="1300" b="0" i="0" u="none" strike="noStrike">
                          <a:solidFill>
                            <a:srgbClr val="000000"/>
                          </a:solidFill>
                          <a:effectLst/>
                          <a:latin typeface="Calibri" panose="020F0502020204030204" pitchFamily="34" charset="0"/>
                        </a:rPr>
                        <a:t>State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$234,236,127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3,180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316277"/>
                  </a:ext>
                </a:extLst>
              </a:tr>
              <a:tr h="219075">
                <a:tc>
                  <a:txBody>
                    <a:bodyPr/>
                    <a:lstStyle/>
                    <a:p>
                      <a:pPr algn="ctr" fontAlgn="ctr"/>
                      <a:r>
                        <a:rPr lang="en-US" sz="1300" b="0" i="0" u="none" strike="noStrike" dirty="0">
                          <a:solidFill>
                            <a:srgbClr val="000000"/>
                          </a:solidFill>
                          <a:effectLst/>
                          <a:latin typeface="Calibri" panose="020F0502020204030204" pitchFamily="34" charset="0"/>
                        </a:rPr>
                        <a:t>Local*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$143,540,982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1,254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922130"/>
                  </a:ext>
                </a:extLst>
              </a:tr>
              <a:tr h="219075">
                <a:tc>
                  <a:txBody>
                    <a:bodyPr/>
                    <a:lstStyle/>
                    <a:p>
                      <a:pPr algn="ctr" fontAlgn="ctr"/>
                      <a:r>
                        <a:rPr lang="en-US" sz="1300" b="0" i="0" u="none" strike="noStrike">
                          <a:solidFill>
                            <a:srgbClr val="000000"/>
                          </a:solidFill>
                          <a:effectLst/>
                          <a:latin typeface="Calibri" panose="020F0502020204030204" pitchFamily="34" charset="0"/>
                        </a:rPr>
                        <a:t>Federal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$51,737,431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00909"/>
                  </a:ext>
                </a:extLst>
              </a:tr>
              <a:tr h="219075">
                <a:tc>
                  <a:txBody>
                    <a:bodyPr/>
                    <a:lstStyle/>
                    <a:p>
                      <a:pPr algn="ctr" fontAlgn="ctr"/>
                      <a:r>
                        <a:rPr lang="en-US" sz="1300" b="0" i="0" u="none" strike="noStrike">
                          <a:solidFill>
                            <a:srgbClr val="000000"/>
                          </a:solidFill>
                          <a:effectLst/>
                          <a:latin typeface="Calibri" panose="020F0502020204030204" pitchFamily="34" charset="0"/>
                        </a:rPr>
                        <a:t>Capital Fund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$109,552,423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910018"/>
                  </a:ext>
                </a:extLst>
              </a:tr>
              <a:tr h="219075">
                <a:tc>
                  <a:txBody>
                    <a:bodyPr/>
                    <a:lstStyle/>
                    <a:p>
                      <a:pPr algn="ctr" fontAlgn="ctr"/>
                      <a:r>
                        <a:rPr lang="en-US" sz="1300" b="0" i="0" u="none" strike="noStrike">
                          <a:solidFill>
                            <a:srgbClr val="000000"/>
                          </a:solidFill>
                          <a:effectLst/>
                          <a:latin typeface="Calibri" panose="020F0502020204030204" pitchFamily="34" charset="0"/>
                        </a:rPr>
                        <a:t>Child Nutrition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$19,502,090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645489"/>
                  </a:ext>
                </a:extLst>
              </a:tr>
              <a:tr h="228600">
                <a:tc>
                  <a:txBody>
                    <a:bodyPr/>
                    <a:lstStyle/>
                    <a:p>
                      <a:pPr algn="ctr" fontAlgn="ctr"/>
                      <a:r>
                        <a:rPr lang="en-US" sz="1300" b="0" i="0" u="none" strike="noStrike">
                          <a:solidFill>
                            <a:srgbClr val="000000"/>
                          </a:solidFill>
                          <a:effectLst/>
                          <a:latin typeface="Calibri" panose="020F0502020204030204" pitchFamily="34" charset="0"/>
                        </a:rPr>
                        <a:t>Grants &amp; Receipts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$11,578,141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137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994271"/>
                  </a:ext>
                </a:extLst>
              </a:tr>
              <a:tr h="228600">
                <a:tc>
                  <a:txBody>
                    <a:bodyPr/>
                    <a:lstStyle/>
                    <a:p>
                      <a:pPr algn="ctr" fontAlgn="ctr"/>
                      <a:r>
                        <a:rPr lang="en-US" sz="13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00"/>
                          </a:solidFill>
                          <a:effectLst/>
                          <a:latin typeface="Calibri" panose="020F0502020204030204" pitchFamily="34" charset="0"/>
                        </a:rPr>
                        <a:t>$570,147,194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00"/>
                          </a:solidFill>
                          <a:effectLst/>
                          <a:latin typeface="Calibri" panose="020F0502020204030204" pitchFamily="34" charset="0"/>
                        </a:rPr>
                        <a:t>5,103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892355"/>
                  </a:ext>
                </a:extLst>
              </a:tr>
            </a:tbl>
          </a:graphicData>
        </a:graphic>
      </p:graphicFrame>
      <p:sp>
        <p:nvSpPr>
          <p:cNvPr id="7" name="Rectangle 6">
            <a:extLst>
              <a:ext uri="{FF2B5EF4-FFF2-40B4-BE49-F238E27FC236}">
                <a16:creationId xmlns:a16="http://schemas.microsoft.com/office/drawing/2014/main" id="{376E1DA3-94F1-46B0-81FE-72FB66BDE6B1}"/>
              </a:ext>
            </a:extLst>
          </p:cNvPr>
          <p:cNvSpPr/>
          <p:nvPr/>
        </p:nvSpPr>
        <p:spPr>
          <a:xfrm>
            <a:off x="1905000" y="6104452"/>
            <a:ext cx="6553200" cy="233077"/>
          </a:xfrm>
          <a:prstGeom prst="rect">
            <a:avLst/>
          </a:prstGeom>
        </p:spPr>
        <p:txBody>
          <a:bodyPr wrap="square">
            <a:spAutoFit/>
          </a:bodyPr>
          <a:lstStyle/>
          <a:p>
            <a:pPr>
              <a:lnSpc>
                <a:spcPct val="107000"/>
              </a:lnSpc>
              <a:spcAft>
                <a:spcPts val="800"/>
              </a:spcAft>
            </a:pPr>
            <a:r>
              <a:rPr lang="en-US" sz="850" i="1" dirty="0">
                <a:latin typeface="Arial" panose="020B0604020202020204" pitchFamily="34" charset="0"/>
                <a:ea typeface="Calibri" panose="020F0502020204030204" pitchFamily="34" charset="0"/>
                <a:cs typeface="Times New Roman" panose="02020603050405020304" pitchFamily="18" charset="0"/>
              </a:rPr>
              <a:t>*Excludes $32.6M in local revenues passed through to charter schools serving an estimated 7,900 Durham students in FY 2021-22</a:t>
            </a:r>
            <a:r>
              <a:rPr lang="en-US" sz="900" i="1"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670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63562"/>
          </a:xfrm>
        </p:spPr>
        <p:txBody>
          <a:bodyPr anchor="t"/>
          <a:lstStyle/>
          <a:p>
            <a:pPr algn="ctr"/>
            <a:r>
              <a:rPr lang="en-US" sz="2800" dirty="0"/>
              <a:t>Budget Summary by Purpose</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13</a:t>
            </a:fld>
            <a:endParaRPr lang="en-US" dirty="0">
              <a:solidFill>
                <a:prstClr val="black">
                  <a:tint val="75000"/>
                </a:prstClr>
              </a:solidFill>
            </a:endParaRPr>
          </a:p>
        </p:txBody>
      </p:sp>
      <p:sp>
        <p:nvSpPr>
          <p:cNvPr id="7" name="Rectangle 6">
            <a:extLst>
              <a:ext uri="{FF2B5EF4-FFF2-40B4-BE49-F238E27FC236}">
                <a16:creationId xmlns:a16="http://schemas.microsoft.com/office/drawing/2014/main" id="{376E1DA3-94F1-46B0-81FE-72FB66BDE6B1}"/>
              </a:ext>
            </a:extLst>
          </p:cNvPr>
          <p:cNvSpPr/>
          <p:nvPr/>
        </p:nvSpPr>
        <p:spPr>
          <a:xfrm>
            <a:off x="1905000" y="6104452"/>
            <a:ext cx="6553200" cy="233077"/>
          </a:xfrm>
          <a:prstGeom prst="rect">
            <a:avLst/>
          </a:prstGeom>
        </p:spPr>
        <p:txBody>
          <a:bodyPr wrap="square">
            <a:spAutoFit/>
          </a:bodyPr>
          <a:lstStyle/>
          <a:p>
            <a:pPr>
              <a:lnSpc>
                <a:spcPct val="107000"/>
              </a:lnSpc>
              <a:spcAft>
                <a:spcPts val="800"/>
              </a:spcAft>
            </a:pPr>
            <a:r>
              <a:rPr lang="en-US" sz="850" i="1" dirty="0">
                <a:latin typeface="Arial" panose="020B0604020202020204" pitchFamily="34" charset="0"/>
                <a:ea typeface="Calibri" panose="020F0502020204030204" pitchFamily="34" charset="0"/>
                <a:cs typeface="Times New Roman" panose="02020603050405020304" pitchFamily="18" charset="0"/>
              </a:rPr>
              <a:t>*Excludes $32.6M in local revenues passed through to charter schools serving an estimated 7,900 Durham students in FY 2021-22</a:t>
            </a:r>
            <a:r>
              <a:rPr lang="en-US" sz="900" i="1"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00000000-0008-0000-0700-000004000000}"/>
                  </a:ext>
                </a:extLst>
              </p:cNvPr>
              <p:cNvGraphicFramePr/>
              <p:nvPr>
                <p:extLst>
                  <p:ext uri="{D42A27DB-BD31-4B8C-83A1-F6EECF244321}">
                    <p14:modId xmlns:p14="http://schemas.microsoft.com/office/powerpoint/2010/main" val="1241990859"/>
                  </p:ext>
                </p:extLst>
              </p:nvPr>
            </p:nvGraphicFramePr>
            <p:xfrm>
              <a:off x="1517901" y="857021"/>
              <a:ext cx="7315200" cy="328041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00000000-0008-0000-0700-000004000000}"/>
                  </a:ext>
                </a:extLst>
              </p:cNvPr>
              <p:cNvPicPr>
                <a:picLocks noGrp="1" noRot="1" noChangeAspect="1" noMove="1" noResize="1" noEditPoints="1" noAdjustHandles="1" noChangeArrowheads="1" noChangeShapeType="1"/>
              </p:cNvPicPr>
              <p:nvPr/>
            </p:nvPicPr>
            <p:blipFill>
              <a:blip r:embed="rId3"/>
              <a:stretch>
                <a:fillRect/>
              </a:stretch>
            </p:blipFill>
            <p:spPr>
              <a:xfrm>
                <a:off x="1517901" y="857021"/>
                <a:ext cx="7315200" cy="3280410"/>
              </a:xfrm>
              <a:prstGeom prst="rect">
                <a:avLst/>
              </a:prstGeom>
            </p:spPr>
          </p:pic>
        </mc:Fallback>
      </mc:AlternateContent>
      <p:graphicFrame>
        <p:nvGraphicFramePr>
          <p:cNvPr id="9" name="Table 8">
            <a:extLst>
              <a:ext uri="{FF2B5EF4-FFF2-40B4-BE49-F238E27FC236}">
                <a16:creationId xmlns:a16="http://schemas.microsoft.com/office/drawing/2014/main" id="{E7BA59B2-908D-4E3A-AF1A-D568AAB102A8}"/>
              </a:ext>
            </a:extLst>
          </p:cNvPr>
          <p:cNvGraphicFramePr>
            <a:graphicFrameLocks noGrp="1"/>
          </p:cNvGraphicFramePr>
          <p:nvPr>
            <p:extLst>
              <p:ext uri="{D42A27DB-BD31-4B8C-83A1-F6EECF244321}">
                <p14:modId xmlns:p14="http://schemas.microsoft.com/office/powerpoint/2010/main" val="1638360534"/>
              </p:ext>
            </p:extLst>
          </p:nvPr>
        </p:nvGraphicFramePr>
        <p:xfrm>
          <a:off x="2279901" y="4297143"/>
          <a:ext cx="5791200" cy="1628775"/>
        </p:xfrm>
        <a:graphic>
          <a:graphicData uri="http://schemas.openxmlformats.org/drawingml/2006/table">
            <a:tbl>
              <a:tblPr/>
              <a:tblGrid>
                <a:gridCol w="3327400">
                  <a:extLst>
                    <a:ext uri="{9D8B030D-6E8A-4147-A177-3AD203B41FA5}">
                      <a16:colId xmlns:a16="http://schemas.microsoft.com/office/drawing/2014/main" val="2240317466"/>
                    </a:ext>
                  </a:extLst>
                </a:gridCol>
                <a:gridCol w="1079500">
                  <a:extLst>
                    <a:ext uri="{9D8B030D-6E8A-4147-A177-3AD203B41FA5}">
                      <a16:colId xmlns:a16="http://schemas.microsoft.com/office/drawing/2014/main" val="2163936234"/>
                    </a:ext>
                  </a:extLst>
                </a:gridCol>
                <a:gridCol w="723900">
                  <a:extLst>
                    <a:ext uri="{9D8B030D-6E8A-4147-A177-3AD203B41FA5}">
                      <a16:colId xmlns:a16="http://schemas.microsoft.com/office/drawing/2014/main" val="1612356858"/>
                    </a:ext>
                  </a:extLst>
                </a:gridCol>
                <a:gridCol w="660400">
                  <a:extLst>
                    <a:ext uri="{9D8B030D-6E8A-4147-A177-3AD203B41FA5}">
                      <a16:colId xmlns:a16="http://schemas.microsoft.com/office/drawing/2014/main" val="703348414"/>
                    </a:ext>
                  </a:extLst>
                </a:gridCol>
              </a:tblGrid>
              <a:tr h="209550">
                <a:tc>
                  <a:txBody>
                    <a:bodyPr/>
                    <a:lstStyle/>
                    <a:p>
                      <a:pPr algn="ctr" fontAlgn="ctr"/>
                      <a:r>
                        <a:rPr lang="en-US" sz="1200" b="1" i="0" u="none" strike="noStrike">
                          <a:solidFill>
                            <a:srgbClr val="000000"/>
                          </a:solidFill>
                          <a:effectLst/>
                          <a:latin typeface="Calibri" panose="020F0502020204030204" pitchFamily="34" charset="0"/>
                        </a:rPr>
                        <a:t>Purpose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Current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Positions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879140"/>
                  </a:ext>
                </a:extLst>
              </a:tr>
              <a:tr h="200025">
                <a:tc>
                  <a:txBody>
                    <a:bodyPr/>
                    <a:lstStyle/>
                    <a:p>
                      <a:pPr algn="ctr" fontAlgn="ctr"/>
                      <a:r>
                        <a:rPr lang="en-US" sz="1200" b="0" i="0" u="none" strike="noStrike">
                          <a:solidFill>
                            <a:srgbClr val="000000"/>
                          </a:solidFill>
                          <a:effectLst/>
                          <a:latin typeface="Calibri" panose="020F0502020204030204" pitchFamily="34" charset="0"/>
                        </a:rPr>
                        <a:t>School-Based Instructional Services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$353,903,746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3,989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333867"/>
                  </a:ext>
                </a:extLst>
              </a:tr>
              <a:tr h="200025">
                <a:tc>
                  <a:txBody>
                    <a:bodyPr/>
                    <a:lstStyle/>
                    <a:p>
                      <a:pPr algn="ctr" fontAlgn="ctr"/>
                      <a:r>
                        <a:rPr lang="en-US" sz="1200" b="0" i="0" u="none" strike="noStrike">
                          <a:solidFill>
                            <a:srgbClr val="000000"/>
                          </a:solidFill>
                          <a:effectLst/>
                          <a:latin typeface="Calibri" panose="020F0502020204030204" pitchFamily="34" charset="0"/>
                        </a:rPr>
                        <a:t>Operational Support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$53,104,423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037025"/>
                  </a:ext>
                </a:extLst>
              </a:tr>
              <a:tr h="200025">
                <a:tc>
                  <a:txBody>
                    <a:bodyPr/>
                    <a:lstStyle/>
                    <a:p>
                      <a:pPr algn="ctr" fontAlgn="ctr"/>
                      <a:r>
                        <a:rPr lang="en-US" sz="1200" b="0" i="0" u="none" strike="noStrike">
                          <a:solidFill>
                            <a:srgbClr val="000000"/>
                          </a:solidFill>
                          <a:effectLst/>
                          <a:latin typeface="Calibri" panose="020F0502020204030204" pitchFamily="34" charset="0"/>
                        </a:rPr>
                        <a:t>Administrative &amp; Instructional Support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$28,442,800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761311"/>
                  </a:ext>
                </a:extLst>
              </a:tr>
              <a:tr h="200025">
                <a:tc>
                  <a:txBody>
                    <a:bodyPr/>
                    <a:lstStyle/>
                    <a:p>
                      <a:pPr algn="ctr" fontAlgn="ctr"/>
                      <a:r>
                        <a:rPr lang="en-US" sz="1200" b="0" i="0" u="none" strike="noStrike">
                          <a:solidFill>
                            <a:srgbClr val="000000"/>
                          </a:solidFill>
                          <a:effectLst/>
                          <a:latin typeface="Calibri" panose="020F0502020204030204" pitchFamily="34" charset="0"/>
                        </a:rPr>
                        <a:t>Ancillary Services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$24,858,321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406130"/>
                  </a:ext>
                </a:extLst>
              </a:tr>
              <a:tr h="200025">
                <a:tc>
                  <a:txBody>
                    <a:bodyPr/>
                    <a:lstStyle/>
                    <a:p>
                      <a:pPr algn="ctr" fontAlgn="ctr"/>
                      <a:r>
                        <a:rPr lang="en-US" sz="1200" b="0" i="0" u="none" strike="noStrike">
                          <a:solidFill>
                            <a:srgbClr val="000000"/>
                          </a:solidFill>
                          <a:effectLst/>
                          <a:latin typeface="Calibri" panose="020F0502020204030204" pitchFamily="34" charset="0"/>
                        </a:rPr>
                        <a:t>Capital Investments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$106,935,418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561509"/>
                  </a:ext>
                </a:extLst>
              </a:tr>
              <a:tr h="209550">
                <a:tc>
                  <a:txBody>
                    <a:bodyPr/>
                    <a:lstStyle/>
                    <a:p>
                      <a:pPr algn="ctr" fontAlgn="ctr"/>
                      <a:r>
                        <a:rPr lang="en-US" sz="1200" b="0" i="0" u="none" strike="noStrike">
                          <a:solidFill>
                            <a:srgbClr val="000000"/>
                          </a:solidFill>
                          <a:effectLst/>
                          <a:latin typeface="Calibri" panose="020F0502020204030204" pitchFamily="34" charset="0"/>
                        </a:rPr>
                        <a:t>Indirect Cost and Transfers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$2,902,486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009851"/>
                  </a:ext>
                </a:extLst>
              </a:tr>
              <a:tr h="209550">
                <a:tc>
                  <a:txBody>
                    <a:bodyPr/>
                    <a:lstStyle/>
                    <a:p>
                      <a:pPr algn="ctr" fontAlgn="ctr"/>
                      <a:r>
                        <a:rPr lang="en-US" sz="12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$570,147,194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5,103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133153"/>
                  </a:ext>
                </a:extLst>
              </a:tr>
            </a:tbl>
          </a:graphicData>
        </a:graphic>
      </p:graphicFrame>
    </p:spTree>
    <p:extLst>
      <p:ext uri="{BB962C8B-B14F-4D97-AF65-F5344CB8AC3E}">
        <p14:creationId xmlns:p14="http://schemas.microsoft.com/office/powerpoint/2010/main" val="357932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63562"/>
          </a:xfrm>
        </p:spPr>
        <p:txBody>
          <a:bodyPr anchor="t"/>
          <a:lstStyle/>
          <a:p>
            <a:pPr algn="ctr"/>
            <a:r>
              <a:rPr lang="en-US" sz="2800" dirty="0"/>
              <a:t>Budget Summary by Object</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14</a:t>
            </a:fld>
            <a:endParaRPr lang="en-US" dirty="0">
              <a:solidFill>
                <a:prstClr val="black">
                  <a:tint val="75000"/>
                </a:prstClr>
              </a:solidFill>
            </a:endParaRPr>
          </a:p>
        </p:txBody>
      </p:sp>
      <p:sp>
        <p:nvSpPr>
          <p:cNvPr id="7" name="Rectangle 6">
            <a:extLst>
              <a:ext uri="{FF2B5EF4-FFF2-40B4-BE49-F238E27FC236}">
                <a16:creationId xmlns:a16="http://schemas.microsoft.com/office/drawing/2014/main" id="{376E1DA3-94F1-46B0-81FE-72FB66BDE6B1}"/>
              </a:ext>
            </a:extLst>
          </p:cNvPr>
          <p:cNvSpPr/>
          <p:nvPr/>
        </p:nvSpPr>
        <p:spPr>
          <a:xfrm>
            <a:off x="1905000" y="6104452"/>
            <a:ext cx="6553200" cy="233077"/>
          </a:xfrm>
          <a:prstGeom prst="rect">
            <a:avLst/>
          </a:prstGeom>
        </p:spPr>
        <p:txBody>
          <a:bodyPr wrap="square">
            <a:spAutoFit/>
          </a:bodyPr>
          <a:lstStyle/>
          <a:p>
            <a:pPr>
              <a:lnSpc>
                <a:spcPct val="107000"/>
              </a:lnSpc>
              <a:spcAft>
                <a:spcPts val="800"/>
              </a:spcAft>
            </a:pPr>
            <a:r>
              <a:rPr lang="en-US" sz="850" i="1" dirty="0">
                <a:latin typeface="Arial" panose="020B0604020202020204" pitchFamily="34" charset="0"/>
                <a:ea typeface="Calibri" panose="020F0502020204030204" pitchFamily="34" charset="0"/>
                <a:cs typeface="Times New Roman" panose="02020603050405020304" pitchFamily="18" charset="0"/>
              </a:rPr>
              <a:t>*Excludes $32.6M in local revenues passed through to charter schools serving an estimated 7,900 Durham students in FY 2021-22</a:t>
            </a:r>
            <a:r>
              <a:rPr lang="en-US" sz="900" i="1"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00000000-0008-0000-0A00-000003000000}"/>
                  </a:ext>
                </a:extLst>
              </p:cNvPr>
              <p:cNvGraphicFramePr/>
              <p:nvPr>
                <p:extLst>
                  <p:ext uri="{D42A27DB-BD31-4B8C-83A1-F6EECF244321}">
                    <p14:modId xmlns:p14="http://schemas.microsoft.com/office/powerpoint/2010/main" val="2153368721"/>
                  </p:ext>
                </p:extLst>
              </p:nvPr>
            </p:nvGraphicFramePr>
            <p:xfrm>
              <a:off x="1517901" y="838200"/>
              <a:ext cx="7315200" cy="310324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hart 9">
                <a:extLst>
                  <a:ext uri="{FF2B5EF4-FFF2-40B4-BE49-F238E27FC236}">
                    <a16:creationId xmlns:a16="http://schemas.microsoft.com/office/drawing/2014/main" id="{00000000-0008-0000-0A00-000003000000}"/>
                  </a:ext>
                </a:extLst>
              </p:cNvPr>
              <p:cNvPicPr>
                <a:picLocks noGrp="1" noRot="1" noChangeAspect="1" noMove="1" noResize="1" noEditPoints="1" noAdjustHandles="1" noChangeArrowheads="1" noChangeShapeType="1"/>
              </p:cNvPicPr>
              <p:nvPr/>
            </p:nvPicPr>
            <p:blipFill>
              <a:blip r:embed="rId3"/>
              <a:stretch>
                <a:fillRect/>
              </a:stretch>
            </p:blipFill>
            <p:spPr>
              <a:xfrm>
                <a:off x="1517901" y="838200"/>
                <a:ext cx="7315200" cy="3103245"/>
              </a:xfrm>
              <a:prstGeom prst="rect">
                <a:avLst/>
              </a:prstGeom>
            </p:spPr>
          </p:pic>
        </mc:Fallback>
      </mc:AlternateContent>
      <p:graphicFrame>
        <p:nvGraphicFramePr>
          <p:cNvPr id="5" name="Table 4">
            <a:extLst>
              <a:ext uri="{FF2B5EF4-FFF2-40B4-BE49-F238E27FC236}">
                <a16:creationId xmlns:a16="http://schemas.microsoft.com/office/drawing/2014/main" id="{A75DE302-7CEE-47E6-9174-612C37ADCEB2}"/>
              </a:ext>
            </a:extLst>
          </p:cNvPr>
          <p:cNvGraphicFramePr>
            <a:graphicFrameLocks noGrp="1"/>
          </p:cNvGraphicFramePr>
          <p:nvPr>
            <p:extLst>
              <p:ext uri="{D42A27DB-BD31-4B8C-83A1-F6EECF244321}">
                <p14:modId xmlns:p14="http://schemas.microsoft.com/office/powerpoint/2010/main" val="2280534106"/>
              </p:ext>
            </p:extLst>
          </p:nvPr>
        </p:nvGraphicFramePr>
        <p:xfrm>
          <a:off x="2622801" y="4082612"/>
          <a:ext cx="5105400" cy="1628775"/>
        </p:xfrm>
        <a:graphic>
          <a:graphicData uri="http://schemas.openxmlformats.org/drawingml/2006/table">
            <a:tbl>
              <a:tblPr/>
              <a:tblGrid>
                <a:gridCol w="1510361">
                  <a:extLst>
                    <a:ext uri="{9D8B030D-6E8A-4147-A177-3AD203B41FA5}">
                      <a16:colId xmlns:a16="http://schemas.microsoft.com/office/drawing/2014/main" val="1222957671"/>
                    </a:ext>
                  </a:extLst>
                </a:gridCol>
                <a:gridCol w="1167674">
                  <a:extLst>
                    <a:ext uri="{9D8B030D-6E8A-4147-A177-3AD203B41FA5}">
                      <a16:colId xmlns:a16="http://schemas.microsoft.com/office/drawing/2014/main" val="1647122466"/>
                    </a:ext>
                  </a:extLst>
                </a:gridCol>
                <a:gridCol w="723450">
                  <a:extLst>
                    <a:ext uri="{9D8B030D-6E8A-4147-A177-3AD203B41FA5}">
                      <a16:colId xmlns:a16="http://schemas.microsoft.com/office/drawing/2014/main" val="1256943949"/>
                    </a:ext>
                  </a:extLst>
                </a:gridCol>
                <a:gridCol w="1703915">
                  <a:extLst>
                    <a:ext uri="{9D8B030D-6E8A-4147-A177-3AD203B41FA5}">
                      <a16:colId xmlns:a16="http://schemas.microsoft.com/office/drawing/2014/main" val="2919837677"/>
                    </a:ext>
                  </a:extLst>
                </a:gridCol>
              </a:tblGrid>
              <a:tr h="209550">
                <a:tc>
                  <a:txBody>
                    <a:bodyPr/>
                    <a:lstStyle/>
                    <a:p>
                      <a:pPr algn="ctr" fontAlgn="ctr"/>
                      <a:r>
                        <a:rPr lang="en-US" sz="1200" b="1" i="0" u="none" strike="noStrike">
                          <a:solidFill>
                            <a:srgbClr val="000000"/>
                          </a:solidFill>
                          <a:effectLst/>
                          <a:latin typeface="Calibri" panose="020F050202020403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 of Non-Capital Budget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004050"/>
                  </a:ext>
                </a:extLst>
              </a:tr>
              <a:tr h="200025">
                <a:tc>
                  <a:txBody>
                    <a:bodyPr/>
                    <a:lstStyle/>
                    <a:p>
                      <a:pPr algn="ctr" fontAlgn="ctr"/>
                      <a:r>
                        <a:rPr lang="en-US" sz="1200" b="0" i="0" u="none" strike="noStrike">
                          <a:solidFill>
                            <a:srgbClr val="000000"/>
                          </a:solidFill>
                          <a:effectLst/>
                          <a:latin typeface="Calibri" panose="020F0502020204030204" pitchFamily="34" charset="0"/>
                        </a:rPr>
                        <a:t>Salaries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$267,310,963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98675"/>
                  </a:ext>
                </a:extLst>
              </a:tr>
              <a:tr h="200025">
                <a:tc>
                  <a:txBody>
                    <a:bodyPr/>
                    <a:lstStyle/>
                    <a:p>
                      <a:pPr algn="ctr" fontAlgn="ctr"/>
                      <a:r>
                        <a:rPr lang="en-US" sz="1200" b="0" i="0" u="none" strike="noStrike">
                          <a:solidFill>
                            <a:srgbClr val="000000"/>
                          </a:solidFill>
                          <a:effectLst/>
                          <a:latin typeface="Calibri" panose="020F0502020204030204" pitchFamily="34" charset="0"/>
                        </a:rPr>
                        <a:t>Benefits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$110,733,353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492767"/>
                  </a:ext>
                </a:extLst>
              </a:tr>
              <a:tr h="200025">
                <a:tc>
                  <a:txBody>
                    <a:bodyPr/>
                    <a:lstStyle/>
                    <a:p>
                      <a:pPr algn="ctr" fontAlgn="ctr"/>
                      <a:r>
                        <a:rPr lang="en-US" sz="1200" b="0" i="0" u="none" strike="noStrike">
                          <a:solidFill>
                            <a:srgbClr val="000000"/>
                          </a:solidFill>
                          <a:effectLst/>
                          <a:latin typeface="Calibri" panose="020F0502020204030204" pitchFamily="34" charset="0"/>
                        </a:rPr>
                        <a:t>Purchased Services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$33,372,703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039417"/>
                  </a:ext>
                </a:extLst>
              </a:tr>
              <a:tr h="200025">
                <a:tc>
                  <a:txBody>
                    <a:bodyPr/>
                    <a:lstStyle/>
                    <a:p>
                      <a:pPr algn="ctr" fontAlgn="ctr"/>
                      <a:r>
                        <a:rPr lang="en-US" sz="1200" b="0" i="0" u="none" strike="noStrike">
                          <a:solidFill>
                            <a:srgbClr val="000000"/>
                          </a:solidFill>
                          <a:effectLst/>
                          <a:latin typeface="Calibri" panose="020F0502020204030204" pitchFamily="34" charset="0"/>
                        </a:rPr>
                        <a:t>Supplies and Materials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$48,261,986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868910"/>
                  </a:ext>
                </a:extLst>
              </a:tr>
              <a:tr h="200025">
                <a:tc>
                  <a:txBody>
                    <a:bodyPr/>
                    <a:lstStyle/>
                    <a:p>
                      <a:pPr algn="ctr" fontAlgn="ctr"/>
                      <a:r>
                        <a:rPr lang="en-US" sz="1200" b="0" i="0" u="none" strike="noStrike">
                          <a:solidFill>
                            <a:srgbClr val="000000"/>
                          </a:solidFill>
                          <a:effectLst/>
                          <a:latin typeface="Calibri" panose="020F0502020204030204" pitchFamily="34" charset="0"/>
                        </a:rPr>
                        <a:t>Capital Investments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$110,068,189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473227"/>
                  </a:ext>
                </a:extLst>
              </a:tr>
              <a:tr h="209550">
                <a:tc>
                  <a:txBody>
                    <a:bodyPr/>
                    <a:lstStyle/>
                    <a:p>
                      <a:pPr algn="ctr" fontAlgn="ctr"/>
                      <a:r>
                        <a:rPr lang="en-US" sz="1200" b="0" i="0" u="none" strike="noStrike">
                          <a:solidFill>
                            <a:srgbClr val="000000"/>
                          </a:solidFill>
                          <a:effectLst/>
                          <a:latin typeface="Calibri" panose="020F0502020204030204" pitchFamily="34" charset="0"/>
                        </a:rPr>
                        <a:t>Transfers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51342"/>
                  </a:ext>
                </a:extLst>
              </a:tr>
              <a:tr h="209550">
                <a:tc>
                  <a:txBody>
                    <a:bodyPr/>
                    <a:lstStyle/>
                    <a:p>
                      <a:pPr algn="ctr" fontAlgn="ctr"/>
                      <a:r>
                        <a:rPr lang="en-US" sz="12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$570,147,194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702003"/>
                  </a:ext>
                </a:extLst>
              </a:tr>
            </a:tbl>
          </a:graphicData>
        </a:graphic>
      </p:graphicFrame>
    </p:spTree>
    <p:extLst>
      <p:ext uri="{BB962C8B-B14F-4D97-AF65-F5344CB8AC3E}">
        <p14:creationId xmlns:p14="http://schemas.microsoft.com/office/powerpoint/2010/main" val="120643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63562"/>
          </a:xfrm>
        </p:spPr>
        <p:txBody>
          <a:bodyPr anchor="t"/>
          <a:lstStyle/>
          <a:p>
            <a:pPr algn="ctr"/>
            <a:r>
              <a:rPr lang="en-US" sz="2800" dirty="0"/>
              <a:t>DPS Personnel Summary</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15</a:t>
            </a:fld>
            <a:endParaRPr lang="en-US" dirty="0">
              <a:solidFill>
                <a:prstClr val="black">
                  <a:tint val="75000"/>
                </a:prstClr>
              </a:solidFill>
            </a:endParaRPr>
          </a:p>
        </p:txBody>
      </p:sp>
      <p:graphicFrame>
        <p:nvGraphicFramePr>
          <p:cNvPr id="8" name="Chart 7">
            <a:extLst>
              <a:ext uri="{FF2B5EF4-FFF2-40B4-BE49-F238E27FC236}">
                <a16:creationId xmlns:a16="http://schemas.microsoft.com/office/drawing/2014/main" id="{00000000-0008-0000-1200-000004000000}"/>
              </a:ext>
            </a:extLst>
          </p:cNvPr>
          <p:cNvGraphicFramePr/>
          <p:nvPr>
            <p:extLst>
              <p:ext uri="{D42A27DB-BD31-4B8C-83A1-F6EECF244321}">
                <p14:modId xmlns:p14="http://schemas.microsoft.com/office/powerpoint/2010/main" val="2465394348"/>
              </p:ext>
            </p:extLst>
          </p:nvPr>
        </p:nvGraphicFramePr>
        <p:xfrm>
          <a:off x="1517901" y="756701"/>
          <a:ext cx="73152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64057C07-AB97-4455-A563-54194B4746CC}"/>
              </a:ext>
            </a:extLst>
          </p:cNvPr>
          <p:cNvSpPr/>
          <p:nvPr/>
        </p:nvSpPr>
        <p:spPr>
          <a:xfrm>
            <a:off x="1517901" y="3429000"/>
            <a:ext cx="7315200" cy="233077"/>
          </a:xfrm>
          <a:prstGeom prst="rect">
            <a:avLst/>
          </a:prstGeom>
        </p:spPr>
        <p:txBody>
          <a:bodyPr wrap="square">
            <a:spAutoFit/>
          </a:bodyPr>
          <a:lstStyle/>
          <a:p>
            <a:pPr>
              <a:lnSpc>
                <a:spcPct val="107000"/>
              </a:lnSpc>
              <a:spcAft>
                <a:spcPts val="800"/>
              </a:spcAft>
            </a:pPr>
            <a:r>
              <a:rPr lang="en-US" sz="900" b="1" dirty="0">
                <a:latin typeface="Arial" panose="020B0604020202020204" pitchFamily="34" charset="0"/>
                <a:ea typeface="Calibri" panose="020F0502020204030204" pitchFamily="34" charset="0"/>
                <a:cs typeface="Times New Roman" panose="02020603050405020304" pitchFamily="18" charset="0"/>
              </a:rPr>
              <a:t>Durham Public Schools is the third largest employer in the county with 5,103 full-time equivalent employees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BA98D6E-29F6-427A-B1B3-FB2A2B240F9B}"/>
              </a:ext>
            </a:extLst>
          </p:cNvPr>
          <p:cNvSpPr/>
          <p:nvPr/>
        </p:nvSpPr>
        <p:spPr>
          <a:xfrm>
            <a:off x="1486151" y="3733800"/>
            <a:ext cx="7473699" cy="2905411"/>
          </a:xfrm>
          <a:prstGeom prst="rect">
            <a:avLst/>
          </a:prstGeom>
        </p:spPr>
        <p:txBody>
          <a:bodyPr wrap="square">
            <a:spAutoFit/>
          </a:bodyPr>
          <a:lstStyle/>
          <a:p>
            <a:pPr>
              <a:lnSpc>
                <a:spcPct val="107000"/>
              </a:lnSpc>
              <a:spcBef>
                <a:spcPts val="200"/>
              </a:spcBef>
            </a:pPr>
            <a:r>
              <a:rPr lang="en-US" sz="1000" b="1" dirty="0">
                <a:latin typeface="Arial" panose="020B0604020202020204" pitchFamily="34" charset="0"/>
                <a:ea typeface="Times New Roman" panose="02020603050405020304" pitchFamily="18" charset="0"/>
                <a:cs typeface="Arial" panose="020B0604020202020204" pitchFamily="34" charset="0"/>
              </a:rPr>
              <a:t>Teachers – 2,542 (49.8% of all DPS employees)</a:t>
            </a:r>
            <a:r>
              <a:rPr lang="en-US" sz="1100" b="1" dirty="0">
                <a:latin typeface="Arial" panose="020B0604020202020204" pitchFamily="34" charset="0"/>
                <a:ea typeface="Times New Roman" panose="02020603050405020304" pitchFamily="18" charset="0"/>
                <a:cs typeface="Times New Roman" panose="02020603050405020304" pitchFamily="18" charset="0"/>
              </a:rPr>
              <a:t> –  </a:t>
            </a:r>
            <a:r>
              <a:rPr lang="en-US" sz="1000" dirty="0">
                <a:latin typeface="Arial" panose="020B0604020202020204" pitchFamily="34" charset="0"/>
                <a:ea typeface="Calibri" panose="020F0502020204030204" pitchFamily="34" charset="0"/>
                <a:cs typeface="Times New Roman" panose="02020603050405020304" pitchFamily="18" charset="0"/>
              </a:rPr>
              <a:t>Includes regular classroom instruction, art/music/PE, career and technical education, and specialized instruction for students with disabilities, English language learners, and academically gifted students.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US" sz="1000" b="1" dirty="0">
                <a:latin typeface="Arial" panose="020B0604020202020204" pitchFamily="34" charset="0"/>
                <a:ea typeface="Times New Roman" panose="02020603050405020304" pitchFamily="18" charset="0"/>
                <a:cs typeface="Arial" panose="020B0604020202020204" pitchFamily="34" charset="0"/>
              </a:rPr>
              <a:t>Instructional Support Personnel – 1,161 (22.8% of all DPS employees) </a:t>
            </a:r>
            <a:r>
              <a:rPr lang="en-US" sz="1100" b="1" dirty="0">
                <a:latin typeface="Arial" panose="020B0604020202020204" pitchFamily="34" charset="0"/>
                <a:ea typeface="Times New Roman" panose="02020603050405020304" pitchFamily="18" charset="0"/>
                <a:cs typeface="Times New Roman" panose="02020603050405020304" pitchFamily="18" charset="0"/>
              </a:rPr>
              <a:t>– </a:t>
            </a:r>
            <a:r>
              <a:rPr lang="en-US" sz="1000" dirty="0">
                <a:latin typeface="Arial" panose="020B0604020202020204" pitchFamily="34" charset="0"/>
                <a:ea typeface="Calibri" panose="020F0502020204030204" pitchFamily="34" charset="0"/>
                <a:cs typeface="Times New Roman" panose="02020603050405020304" pitchFamily="18" charset="0"/>
              </a:rPr>
              <a:t>Includes teacher assistants, math and literacy coaches, instructional facilitators, librarians, guidance counselors, social workers, nurses, psychologists, school-based specialists, speech pathologists, physical and occupational therapists, psychologists, audiologists, bus monitors, interpreters, translators, and teacher mentors.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US" sz="1000" b="1" dirty="0">
                <a:latin typeface="Arial" panose="020B0604020202020204" pitchFamily="34" charset="0"/>
                <a:ea typeface="Times New Roman" panose="02020603050405020304" pitchFamily="18" charset="0"/>
                <a:cs typeface="Arial" panose="020B0604020202020204" pitchFamily="34" charset="0"/>
              </a:rPr>
              <a:t>Operational Support Personnel – 767 (15.0% of all DPS employees) </a:t>
            </a:r>
            <a:r>
              <a:rPr lang="en-US" sz="1000" b="1" dirty="0">
                <a:latin typeface="Arial" panose="020B0604020202020204" pitchFamily="34" charset="0"/>
                <a:ea typeface="Times New Roman" panose="02020603050405020304" pitchFamily="18" charset="0"/>
                <a:cs typeface="Times New Roman" panose="02020603050405020304" pitchFamily="18" charset="0"/>
              </a:rPr>
              <a:t>– </a:t>
            </a:r>
            <a:r>
              <a:rPr lang="en-US" sz="1000" dirty="0">
                <a:latin typeface="Arial" panose="020B0604020202020204" pitchFamily="34" charset="0"/>
                <a:ea typeface="Calibri" panose="020F0502020204030204" pitchFamily="34" charset="0"/>
                <a:cs typeface="Times New Roman" panose="02020603050405020304" pitchFamily="18" charset="0"/>
              </a:rPr>
              <a:t>Includes bus drivers, custodians, cafeteria workers, and skilled trades workers.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US" sz="1000" b="1" dirty="0">
                <a:latin typeface="Arial" panose="020B0604020202020204" pitchFamily="34" charset="0"/>
                <a:ea typeface="Times New Roman" panose="02020603050405020304" pitchFamily="18" charset="0"/>
                <a:cs typeface="Arial" panose="020B0604020202020204" pitchFamily="34" charset="0"/>
              </a:rPr>
              <a:t>Technical &amp; Administrative Support Personnel – 292 (5.7% of all DPS employees) </a:t>
            </a:r>
            <a:r>
              <a:rPr lang="en-US" sz="1000" b="1" dirty="0">
                <a:latin typeface="Arial" panose="020B0604020202020204" pitchFamily="34" charset="0"/>
                <a:ea typeface="Times New Roman" panose="02020603050405020304" pitchFamily="18" charset="0"/>
                <a:cs typeface="Times New Roman" panose="02020603050405020304" pitchFamily="18" charset="0"/>
              </a:rPr>
              <a:t>– </a:t>
            </a:r>
            <a:r>
              <a:rPr lang="en-US" sz="1000" dirty="0">
                <a:latin typeface="Arial" panose="020B0604020202020204" pitchFamily="34" charset="0"/>
                <a:ea typeface="Calibri" panose="020F0502020204030204" pitchFamily="34" charset="0"/>
                <a:cs typeface="Times New Roman" panose="02020603050405020304" pitchFamily="18" charset="0"/>
              </a:rPr>
              <a:t>Primarily school-based administrative support staff including treasurers, data managers, IT technicians, and secretaries, along with centralized administrative staff in finance, human resources, operations, and academic support services.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US" sz="1000" b="1" dirty="0">
                <a:latin typeface="Arial" panose="020B0604020202020204" pitchFamily="34" charset="0"/>
                <a:ea typeface="Times New Roman" panose="02020603050405020304" pitchFamily="18" charset="0"/>
                <a:cs typeface="Arial" panose="020B0604020202020204" pitchFamily="34" charset="0"/>
              </a:rPr>
              <a:t>School Leadership – 156 (3.1% of all DPS employees) – </a:t>
            </a:r>
            <a:r>
              <a:rPr lang="en-US" sz="1000" dirty="0">
                <a:latin typeface="Arial" panose="020B0604020202020204" pitchFamily="34" charset="0"/>
                <a:ea typeface="Calibri" panose="020F0502020204030204" pitchFamily="34" charset="0"/>
                <a:cs typeface="Times New Roman" panose="02020603050405020304" pitchFamily="18" charset="0"/>
              </a:rPr>
              <a:t>Includes principals and assistant principals.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US" sz="1000" b="1" dirty="0">
                <a:latin typeface="Arial" panose="020B0604020202020204" pitchFamily="34" charset="0"/>
                <a:ea typeface="Times New Roman" panose="02020603050405020304" pitchFamily="18" charset="0"/>
                <a:cs typeface="Arial" panose="020B0604020202020204" pitchFamily="34" charset="0"/>
              </a:rPr>
              <a:t>Centralized Administrators – 101 (2.0% of all DPS </a:t>
            </a:r>
            <a:r>
              <a:rPr lang="en-US" sz="1000" b="1">
                <a:latin typeface="Arial" panose="020B0604020202020204" pitchFamily="34" charset="0"/>
                <a:ea typeface="Times New Roman" panose="02020603050405020304" pitchFamily="18" charset="0"/>
                <a:cs typeface="Arial" panose="020B0604020202020204" pitchFamily="34" charset="0"/>
              </a:rPr>
              <a:t>employees) – </a:t>
            </a:r>
            <a:r>
              <a:rPr lang="en-US" sz="1000">
                <a:latin typeface="Arial" panose="020B0604020202020204" pitchFamily="34" charset="0"/>
                <a:ea typeface="Calibri" panose="020F0502020204030204" pitchFamily="34" charset="0"/>
                <a:cs typeface="Times New Roman" panose="02020603050405020304" pitchFamily="18" charset="0"/>
              </a:rPr>
              <a:t>Includes </a:t>
            </a:r>
            <a:r>
              <a:rPr lang="en-US" sz="1000" dirty="0">
                <a:latin typeface="Arial" panose="020B0604020202020204" pitchFamily="34" charset="0"/>
                <a:ea typeface="Calibri" panose="020F0502020204030204" pitchFamily="34" charset="0"/>
                <a:cs typeface="Times New Roman" panose="02020603050405020304" pitchFamily="18" charset="0"/>
              </a:rPr>
              <a:t>senior DPS leadership and other centralized directors, supervisors, and administrative specialists across academic, administrative, and operational support services.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US" sz="1000" b="1" dirty="0">
                <a:latin typeface="Arial" panose="020B0604020202020204" pitchFamily="34" charset="0"/>
                <a:ea typeface="Times New Roman" panose="02020603050405020304" pitchFamily="18" charset="0"/>
                <a:cs typeface="Arial" panose="020B0604020202020204" pitchFamily="34" charset="0"/>
              </a:rPr>
              <a:t>Before &amp; After School Care Workers – 83 (1.6% of all DPS employees)</a:t>
            </a:r>
            <a:r>
              <a:rPr lang="en-US" sz="1100" b="1" dirty="0">
                <a:latin typeface="Arial" panose="020B0604020202020204" pitchFamily="34" charset="0"/>
                <a:ea typeface="Times New Roman" panose="02020603050405020304" pitchFamily="18" charset="0"/>
                <a:cs typeface="Times New Roman" panose="02020603050405020304" pitchFamily="18" charset="0"/>
              </a:rPr>
              <a:t> – </a:t>
            </a:r>
            <a:r>
              <a:rPr lang="en-US" sz="1000" dirty="0">
                <a:latin typeface="Arial" panose="020B0604020202020204" pitchFamily="34" charset="0"/>
                <a:ea typeface="Calibri" panose="020F0502020204030204" pitchFamily="34" charset="0"/>
                <a:cs typeface="Times New Roman" panose="02020603050405020304" pitchFamily="18" charset="0"/>
              </a:rPr>
              <a:t>Includes before/after school care workers and program managers.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76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a:xfrm>
            <a:off x="1693400" y="274638"/>
            <a:ext cx="6964203" cy="715962"/>
          </a:xfrm>
        </p:spPr>
        <p:txBody>
          <a:bodyPr/>
          <a:lstStyle/>
          <a:p>
            <a:pPr algn="ctr"/>
            <a:r>
              <a:rPr lang="en-US" dirty="0">
                <a:latin typeface="+mn-lt"/>
              </a:rPr>
              <a:t>Per Pupil Funding Trends</a:t>
            </a: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16</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371600" y="4038600"/>
            <a:ext cx="7467600" cy="2667000"/>
          </a:xfrm>
          <a:prstGeom prst="rect">
            <a:avLst/>
          </a:prstGeom>
        </p:spPr>
        <p:txBody>
          <a:bodyPr>
            <a:no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300" dirty="0">
                <a:solidFill>
                  <a:schemeClr val="tx2">
                    <a:lumMod val="75000"/>
                  </a:schemeClr>
                </a:solidFill>
                <a:latin typeface="Arial" panose="020B0604020202020204" pitchFamily="34" charset="0"/>
                <a:cs typeface="Arial" panose="020B0604020202020204" pitchFamily="34" charset="0"/>
              </a:rPr>
              <a:t>State per pupil appropriations for DPS have nearly reached inflation adjusted levels prior to the Great Recession in 2009.</a:t>
            </a:r>
          </a:p>
          <a:p>
            <a:pPr>
              <a:spcBef>
                <a:spcPts val="1200"/>
              </a:spcBef>
              <a:buFont typeface="Wingdings" panose="05000000000000000000" pitchFamily="2" charset="2"/>
              <a:buChar char="§"/>
            </a:pPr>
            <a:r>
              <a:rPr lang="en-US" sz="1300" dirty="0">
                <a:solidFill>
                  <a:schemeClr val="tx2">
                    <a:lumMod val="75000"/>
                  </a:schemeClr>
                </a:solidFill>
                <a:latin typeface="Arial" panose="020B0604020202020204" pitchFamily="34" charset="0"/>
                <a:cs typeface="Arial" panose="020B0604020202020204" pitchFamily="34" charset="0"/>
              </a:rPr>
              <a:t>This is driven by increases in teacher salaries, and a significant increase in employee benefit costs.</a:t>
            </a:r>
          </a:p>
          <a:p>
            <a:pPr>
              <a:spcBef>
                <a:spcPts val="1200"/>
              </a:spcBef>
              <a:buFont typeface="Wingdings" panose="05000000000000000000" pitchFamily="2" charset="2"/>
              <a:buChar char="§"/>
            </a:pPr>
            <a:r>
              <a:rPr lang="en-US" sz="1300" dirty="0">
                <a:solidFill>
                  <a:schemeClr val="tx2">
                    <a:lumMod val="75000"/>
                  </a:schemeClr>
                </a:solidFill>
                <a:latin typeface="Arial" panose="020B0604020202020204" pitchFamily="34" charset="0"/>
                <a:cs typeface="Arial" panose="020B0604020202020204" pitchFamily="34" charset="0"/>
              </a:rPr>
              <a:t>The </a:t>
            </a:r>
            <a:r>
              <a:rPr lang="en-US" sz="1300" b="1" dirty="0">
                <a:solidFill>
                  <a:schemeClr val="tx2">
                    <a:lumMod val="75000"/>
                  </a:schemeClr>
                </a:solidFill>
                <a:latin typeface="Arial" panose="020B0604020202020204" pitchFamily="34" charset="0"/>
                <a:cs typeface="Arial" panose="020B0604020202020204" pitchFamily="34" charset="0"/>
              </a:rPr>
              <a:t>major state cuts </a:t>
            </a:r>
            <a:r>
              <a:rPr lang="en-US" sz="1300" dirty="0">
                <a:solidFill>
                  <a:schemeClr val="tx2">
                    <a:lumMod val="75000"/>
                  </a:schemeClr>
                </a:solidFill>
                <a:latin typeface="Arial" panose="020B0604020202020204" pitchFamily="34" charset="0"/>
                <a:cs typeface="Arial" panose="020B0604020202020204" pitchFamily="34" charset="0"/>
              </a:rPr>
              <a:t>in education funding (</a:t>
            </a:r>
            <a:r>
              <a:rPr lang="en-US" sz="1300" b="1" dirty="0">
                <a:solidFill>
                  <a:schemeClr val="tx2">
                    <a:lumMod val="75000"/>
                  </a:schemeClr>
                </a:solidFill>
                <a:latin typeface="Arial" panose="020B0604020202020204" pitchFamily="34" charset="0"/>
                <a:cs typeface="Arial" panose="020B0604020202020204" pitchFamily="34" charset="0"/>
              </a:rPr>
              <a:t>instructional assistants, student to teacher ratios, instructional supplies and materials, textbooks, administrative support, etc.) were never restored </a:t>
            </a:r>
            <a:r>
              <a:rPr lang="en-US" sz="1300" dirty="0">
                <a:solidFill>
                  <a:schemeClr val="tx2">
                    <a:lumMod val="75000"/>
                  </a:schemeClr>
                </a:solidFill>
                <a:latin typeface="Arial" panose="020B0604020202020204" pitchFamily="34" charset="0"/>
                <a:cs typeface="Arial" panose="020B0604020202020204" pitchFamily="34" charset="0"/>
              </a:rPr>
              <a:t>after the economy recovered from the great recession.</a:t>
            </a:r>
          </a:p>
          <a:p>
            <a:pPr>
              <a:spcBef>
                <a:spcPts val="1200"/>
              </a:spcBef>
              <a:buFont typeface="Wingdings" panose="05000000000000000000" pitchFamily="2" charset="2"/>
              <a:buChar char="§"/>
            </a:pPr>
            <a:r>
              <a:rPr lang="en-US" sz="1300" dirty="0">
                <a:solidFill>
                  <a:schemeClr val="tx2">
                    <a:lumMod val="75000"/>
                  </a:schemeClr>
                </a:solidFill>
                <a:latin typeface="Arial" panose="020B0604020202020204" pitchFamily="34" charset="0"/>
                <a:cs typeface="Arial" panose="020B0604020202020204" pitchFamily="34" charset="0"/>
              </a:rPr>
              <a:t>State funding for DPS ranks 80</a:t>
            </a:r>
            <a:r>
              <a:rPr lang="en-US" sz="1300" baseline="30000" dirty="0">
                <a:solidFill>
                  <a:schemeClr val="tx2">
                    <a:lumMod val="75000"/>
                  </a:schemeClr>
                </a:solidFill>
                <a:latin typeface="Arial" panose="020B0604020202020204" pitchFamily="34" charset="0"/>
                <a:cs typeface="Arial" panose="020B0604020202020204" pitchFamily="34" charset="0"/>
              </a:rPr>
              <a:t>th</a:t>
            </a:r>
            <a:r>
              <a:rPr lang="en-US" sz="1300" dirty="0">
                <a:solidFill>
                  <a:schemeClr val="tx2">
                    <a:lumMod val="75000"/>
                  </a:schemeClr>
                </a:solidFill>
                <a:latin typeface="Arial" panose="020B0604020202020204" pitchFamily="34" charset="0"/>
                <a:cs typeface="Arial" panose="020B0604020202020204" pitchFamily="34" charset="0"/>
              </a:rPr>
              <a:t> out of 115 NC school districts; total per pupil expenditures rank 20</a:t>
            </a:r>
            <a:r>
              <a:rPr lang="en-US" sz="1300" baseline="30000" dirty="0">
                <a:solidFill>
                  <a:schemeClr val="tx2">
                    <a:lumMod val="75000"/>
                  </a:schemeClr>
                </a:solidFill>
                <a:latin typeface="Arial" panose="020B0604020202020204" pitchFamily="34" charset="0"/>
                <a:cs typeface="Arial" panose="020B0604020202020204" pitchFamily="34" charset="0"/>
              </a:rPr>
              <a:t>th</a:t>
            </a:r>
            <a:r>
              <a:rPr lang="en-US" sz="1300" dirty="0">
                <a:solidFill>
                  <a:schemeClr val="tx2">
                    <a:lumMod val="75000"/>
                  </a:schemeClr>
                </a:solidFill>
                <a:latin typeface="Arial" panose="020B0604020202020204" pitchFamily="34" charset="0"/>
                <a:cs typeface="Arial" panose="020B0604020202020204" pitchFamily="34" charset="0"/>
              </a:rPr>
              <a:t> out of 115 districts.</a:t>
            </a:r>
          </a:p>
          <a:p>
            <a:pPr marL="0" indent="0">
              <a:spcBef>
                <a:spcPts val="1200"/>
              </a:spcBef>
              <a:buNone/>
            </a:pPr>
            <a:r>
              <a:rPr lang="en-US" sz="1100" dirty="0">
                <a:solidFill>
                  <a:schemeClr val="tx2">
                    <a:lumMod val="75000"/>
                  </a:schemeClr>
                </a:solidFill>
                <a:latin typeface="Arial" panose="020B0604020202020204" pitchFamily="34" charset="0"/>
                <a:cs typeface="Arial" panose="020B0604020202020204" pitchFamily="34" charset="0"/>
              </a:rPr>
              <a:t>Data Sources: </a:t>
            </a:r>
            <a:r>
              <a:rPr lang="en-US" sz="1100" dirty="0">
                <a:solidFill>
                  <a:schemeClr val="tx2">
                    <a:lumMod val="75000"/>
                  </a:schemeClr>
                </a:solidFill>
                <a:latin typeface="Arial" panose="020B0604020202020204" pitchFamily="34" charset="0"/>
                <a:cs typeface="Arial" panose="020B0604020202020204" pitchFamily="34" charset="0"/>
                <a:hlinkClick r:id="rId2"/>
              </a:rPr>
              <a:t>NC DPI Statistical Profile</a:t>
            </a:r>
            <a:r>
              <a:rPr lang="en-US" sz="1100" dirty="0">
                <a:solidFill>
                  <a:schemeClr val="tx2">
                    <a:lumMod val="75000"/>
                  </a:schemeClr>
                </a:solidFill>
                <a:latin typeface="Arial" panose="020B0604020202020204" pitchFamily="34" charset="0"/>
                <a:cs typeface="Arial" panose="020B0604020202020204" pitchFamily="34" charset="0"/>
              </a:rPr>
              <a:t>, US Bureau of Labor Statistics – </a:t>
            </a:r>
            <a:r>
              <a:rPr lang="en-US" sz="1100" dirty="0">
                <a:solidFill>
                  <a:schemeClr val="tx2">
                    <a:lumMod val="75000"/>
                  </a:schemeClr>
                </a:solidFill>
                <a:latin typeface="Arial" panose="020B0604020202020204" pitchFamily="34" charset="0"/>
                <a:cs typeface="Arial" panose="020B0604020202020204" pitchFamily="34" charset="0"/>
                <a:hlinkClick r:id="rId3"/>
              </a:rPr>
              <a:t>Historical CPI – U tables</a:t>
            </a:r>
            <a:endParaRPr lang="en-US" sz="1100" dirty="0">
              <a:solidFill>
                <a:schemeClr val="tx2">
                  <a:lumMod val="75000"/>
                </a:schemeClr>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F7008A02-A880-4172-A9DE-8167AC98E653}"/>
              </a:ext>
            </a:extLst>
          </p:cNvPr>
          <p:cNvGraphicFramePr>
            <a:graphicFrameLocks/>
          </p:cNvGraphicFramePr>
          <p:nvPr>
            <p:extLst>
              <p:ext uri="{D42A27DB-BD31-4B8C-83A1-F6EECF244321}">
                <p14:modId xmlns:p14="http://schemas.microsoft.com/office/powerpoint/2010/main" val="1074365921"/>
              </p:ext>
            </p:extLst>
          </p:nvPr>
        </p:nvGraphicFramePr>
        <p:xfrm>
          <a:off x="1454150" y="898525"/>
          <a:ext cx="7543800"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945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a:xfrm>
            <a:off x="1693400" y="274638"/>
            <a:ext cx="6964203" cy="715962"/>
          </a:xfrm>
        </p:spPr>
        <p:txBody>
          <a:bodyPr/>
          <a:lstStyle/>
          <a:p>
            <a:pPr algn="ctr"/>
            <a:r>
              <a:rPr lang="en-US" dirty="0">
                <a:latin typeface="+mn-lt"/>
              </a:rPr>
              <a:t>Per Pupil Funding Trends</a:t>
            </a: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17</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441701" y="4556125"/>
            <a:ext cx="7467600" cy="1981200"/>
          </a:xfrm>
          <a:prstGeom prst="rect">
            <a:avLst/>
          </a:prstGeom>
        </p:spPr>
        <p:txBody>
          <a:bodyPr>
            <a:no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Local per pupil appropriations for are currently 3% higher than pre-recession per pupil inflation adjusted levels.</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Proposed local appropriations for FY 2021-22 are 7.6% higher than pre-recession inflation adjusted per pupil spending.</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DPS student needs in 2021-22 are significantly greater than prior to the recession, as is the overall tax base of Durham county.</a:t>
            </a:r>
          </a:p>
        </p:txBody>
      </p:sp>
      <p:graphicFrame>
        <p:nvGraphicFramePr>
          <p:cNvPr id="6" name="Chart 5">
            <a:extLst>
              <a:ext uri="{FF2B5EF4-FFF2-40B4-BE49-F238E27FC236}">
                <a16:creationId xmlns:a16="http://schemas.microsoft.com/office/drawing/2014/main" id="{B23AB84F-1789-4409-92E9-05D87C4E97A0}"/>
              </a:ext>
            </a:extLst>
          </p:cNvPr>
          <p:cNvGraphicFramePr>
            <a:graphicFrameLocks/>
          </p:cNvGraphicFramePr>
          <p:nvPr>
            <p:extLst>
              <p:ext uri="{D42A27DB-BD31-4B8C-83A1-F6EECF244321}">
                <p14:modId xmlns:p14="http://schemas.microsoft.com/office/powerpoint/2010/main" val="2408835647"/>
              </p:ext>
            </p:extLst>
          </p:nvPr>
        </p:nvGraphicFramePr>
        <p:xfrm>
          <a:off x="1289301" y="762000"/>
          <a:ext cx="77724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818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a:xfrm>
            <a:off x="1693400" y="274638"/>
            <a:ext cx="6964203" cy="715962"/>
          </a:xfrm>
        </p:spPr>
        <p:txBody>
          <a:bodyPr/>
          <a:lstStyle/>
          <a:p>
            <a:pPr algn="ctr"/>
            <a:r>
              <a:rPr lang="en-US" dirty="0">
                <a:latin typeface="+mn-lt"/>
              </a:rPr>
              <a:t>Employee Benefit Cost Trends</a:t>
            </a: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18</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373214" y="4419600"/>
            <a:ext cx="7467600" cy="1127125"/>
          </a:xfrm>
          <a:prstGeom prst="rect">
            <a:avLst/>
          </a:prstGeom>
        </p:spPr>
        <p:txBody>
          <a:bodyPr>
            <a:no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Employer retirement costs are increasing at more than twice the overall rate of inflation.</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Employer health insurance costs are increasing at 125% of the overall rate of inflation.</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Employee benefit costs continue to place significant pressure on the local budget.</a:t>
            </a:r>
          </a:p>
        </p:txBody>
      </p:sp>
      <p:graphicFrame>
        <p:nvGraphicFramePr>
          <p:cNvPr id="7" name="Chart 6">
            <a:extLst>
              <a:ext uri="{FF2B5EF4-FFF2-40B4-BE49-F238E27FC236}">
                <a16:creationId xmlns:a16="http://schemas.microsoft.com/office/drawing/2014/main" id="{58DCDF32-0DB8-420D-9D73-13BB220DD083}"/>
              </a:ext>
            </a:extLst>
          </p:cNvPr>
          <p:cNvGraphicFramePr>
            <a:graphicFrameLocks/>
          </p:cNvGraphicFramePr>
          <p:nvPr>
            <p:extLst>
              <p:ext uri="{D42A27DB-BD31-4B8C-83A1-F6EECF244321}">
                <p14:modId xmlns:p14="http://schemas.microsoft.com/office/powerpoint/2010/main" val="1317295930"/>
              </p:ext>
            </p:extLst>
          </p:nvPr>
        </p:nvGraphicFramePr>
        <p:xfrm>
          <a:off x="1403601" y="762000"/>
          <a:ext cx="75438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89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a:xfrm>
            <a:off x="1693400" y="274638"/>
            <a:ext cx="6964203" cy="615856"/>
          </a:xfrm>
        </p:spPr>
        <p:txBody>
          <a:bodyPr/>
          <a:lstStyle/>
          <a:p>
            <a:pPr algn="ctr"/>
            <a:r>
              <a:rPr lang="en-US" sz="2800" dirty="0"/>
              <a:t>Budget Risk</a:t>
            </a:r>
            <a:endParaRPr lang="en-US" sz="2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19</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613220" y="890494"/>
            <a:ext cx="7124562" cy="5695576"/>
          </a:xfrm>
          <a:prstGeom prst="rect">
            <a:avLst/>
          </a:prstGeom>
        </p:spPr>
        <p:txBody>
          <a:bodyPr>
            <a:normAutofit fontScale="85000" lnSpcReduction="20000"/>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800" dirty="0">
                <a:solidFill>
                  <a:schemeClr val="tx2">
                    <a:lumMod val="75000"/>
                  </a:schemeClr>
                </a:solidFill>
                <a:latin typeface="Arial" panose="020B0604020202020204" pitchFamily="34" charset="0"/>
                <a:cs typeface="Arial" panose="020B0604020202020204" pitchFamily="34" charset="0"/>
              </a:rPr>
              <a:t>Student enrollment is more uncertain than ever before and there is no guarantee or clear expectation of a state enrolment hold harmless provision in FY 2021-22.</a:t>
            </a:r>
          </a:p>
          <a:p>
            <a:pPr>
              <a:spcBef>
                <a:spcPts val="1200"/>
              </a:spcBef>
              <a:buFont typeface="Wingdings" panose="05000000000000000000" pitchFamily="2" charset="2"/>
              <a:buChar char="§"/>
            </a:pPr>
            <a:r>
              <a:rPr lang="en-US" sz="1800" dirty="0">
                <a:solidFill>
                  <a:schemeClr val="tx2">
                    <a:lumMod val="75000"/>
                  </a:schemeClr>
                </a:solidFill>
                <a:latin typeface="Arial" panose="020B0604020202020204" pitchFamily="34" charset="0"/>
                <a:cs typeface="Arial" panose="020B0604020202020204" pitchFamily="34" charset="0"/>
              </a:rPr>
              <a:t>Higher than anticipated state salary/benefit cost increases and other potential adverse legislative impact.</a:t>
            </a:r>
          </a:p>
          <a:p>
            <a:pPr>
              <a:spcBef>
                <a:spcPts val="1200"/>
              </a:spcBef>
              <a:buFont typeface="Wingdings" panose="05000000000000000000" pitchFamily="2" charset="2"/>
              <a:buChar char="§"/>
            </a:pPr>
            <a:r>
              <a:rPr lang="en-US" sz="1800" dirty="0">
                <a:solidFill>
                  <a:schemeClr val="tx2">
                    <a:lumMod val="75000"/>
                  </a:schemeClr>
                </a:solidFill>
                <a:latin typeface="Arial" panose="020B0604020202020204" pitchFamily="34" charset="0"/>
                <a:cs typeface="Arial" panose="020B0604020202020204" pitchFamily="34" charset="0"/>
              </a:rPr>
              <a:t>Full operating costs for K-12 in-person instruction for the entirety of the FY 2021-22 academic year are unknown. The $46.57M in estimated ESSER II funds allocated to DPS will be needed, in part, to provide for:</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A robust K-12 summer school program to address learning loss among at-risk students.</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Addressing learning loss throughout the academic year.</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Facility repairs and improvements to reduce the risk of virus transmission and support the health of students and staff.</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Enhanced cleaning, disinfecting, air filtration, PPE, as well as health screening and school health personnel to comply with all CDC guidelines for school reopening. </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Higher utility costs associated with summer school and the need to continuously run HVAC systems based on health guidance in response to COVID-19.</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Additional substitute costs due to staff quarantine/isolation and new norms regarding when it is acceptable to report to work.</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Costs of WiFi hotspots for students participating in Ignite and students who need to attend school remotely temporarily due to quarantine/isolation.</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Support for child nutrition finances if meal counts do not support full program costs.</a:t>
            </a:r>
          </a:p>
          <a:p>
            <a:pPr lvl="1">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Support for before and after school care programs if tuition does not cover higher program cost associated with smaller student to staff ratios and social distancing requirements.</a:t>
            </a:r>
          </a:p>
          <a:p>
            <a:pPr>
              <a:spcBef>
                <a:spcPts val="1200"/>
              </a:spcBef>
              <a:buFont typeface="Wingdings" panose="05000000000000000000" pitchFamily="2" charset="2"/>
              <a:buChar char="§"/>
            </a:pPr>
            <a:endParaRPr lang="en-US" sz="1800" dirty="0">
              <a:solidFill>
                <a:schemeClr val="tx2">
                  <a:lumMod val="75000"/>
                </a:schemeClr>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endParaRPr lang="en-US" sz="18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48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p:txBody>
          <a:bodyPr/>
          <a:lstStyle/>
          <a:p>
            <a:pPr algn="ctr"/>
            <a:r>
              <a:rPr lang="en-US" dirty="0">
                <a:latin typeface="+mn-lt"/>
              </a:rPr>
              <a:t>Emergency Federal Fund Summary</a:t>
            </a: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2</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638437" y="1417638"/>
            <a:ext cx="7074127" cy="5181600"/>
          </a:xfrm>
          <a:prstGeom prst="rect">
            <a:avLst/>
          </a:prstGeom>
        </p:spPr>
        <p:txBody>
          <a:bodyPr>
            <a:no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To date, </a:t>
            </a:r>
            <a:r>
              <a:rPr lang="en-US" sz="1600" b="1" dirty="0">
                <a:solidFill>
                  <a:schemeClr val="tx2">
                    <a:lumMod val="75000"/>
                  </a:schemeClr>
                </a:solidFill>
                <a:latin typeface="Arial" panose="020B0604020202020204" pitchFamily="34" charset="0"/>
                <a:cs typeface="Arial" panose="020B0604020202020204" pitchFamily="34" charset="0"/>
              </a:rPr>
              <a:t>Congress passed three major bills providing additional resources to support school districts</a:t>
            </a:r>
            <a:r>
              <a:rPr lang="en-US" sz="1600" dirty="0">
                <a:solidFill>
                  <a:schemeClr val="tx2">
                    <a:lumMod val="75000"/>
                  </a:schemeClr>
                </a:solidFill>
                <a:latin typeface="Arial" panose="020B0604020202020204" pitchFamily="34" charset="0"/>
                <a:cs typeface="Arial" panose="020B0604020202020204" pitchFamily="34" charset="0"/>
              </a:rPr>
              <a:t> in addressing the impacts of COVID-19. </a:t>
            </a:r>
          </a:p>
          <a:p>
            <a:pPr lvl="1">
              <a:spcBef>
                <a:spcPts val="1200"/>
              </a:spcBef>
              <a:buFont typeface="Wingdings" panose="05000000000000000000" pitchFamily="2" charset="2"/>
              <a:buChar char="Ø"/>
            </a:pPr>
            <a:r>
              <a:rPr lang="en-US" sz="1200" dirty="0">
                <a:solidFill>
                  <a:schemeClr val="tx2">
                    <a:lumMod val="75000"/>
                  </a:schemeClr>
                </a:solidFill>
                <a:latin typeface="Arial" panose="020B0604020202020204" pitchFamily="34" charset="0"/>
                <a:cs typeface="Arial" panose="020B0604020202020204" pitchFamily="34" charset="0"/>
              </a:rPr>
              <a:t>These funds are intended to be used as an emergency response to the Coronavirus pandemic and are not intended to supplant ongoing state and local funding of K-12 public education. </a:t>
            </a:r>
          </a:p>
          <a:p>
            <a:pPr marL="735013" lvl="1" indent="-400050">
              <a:spcBef>
                <a:spcPts val="1200"/>
              </a:spcBef>
              <a:buFont typeface="+mj-lt"/>
              <a:buAutoNum type="romanUcPeriod"/>
            </a:pPr>
            <a:r>
              <a:rPr lang="en-US" sz="1600" b="1" dirty="0">
                <a:solidFill>
                  <a:schemeClr val="tx2">
                    <a:lumMod val="75000"/>
                  </a:schemeClr>
                </a:solidFill>
                <a:latin typeface="Arial" panose="020B0604020202020204" pitchFamily="34" charset="0"/>
                <a:cs typeface="Arial" panose="020B0604020202020204" pitchFamily="34" charset="0"/>
              </a:rPr>
              <a:t>Coronavirus Aid Relief, and Economic Security Act (CARES/ ESSER I)</a:t>
            </a:r>
          </a:p>
          <a:p>
            <a:pPr marL="901700" lvl="2" indent="-171450">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As part of the CARES Act passed in March 2020, North Carolina public schools received $390 million in Elementary and Secondary Schools Emergency Relief (ESSER) funds. </a:t>
            </a:r>
          </a:p>
          <a:p>
            <a:pPr marL="901700" lvl="2" indent="-171450">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DPS received $11.9M in ESSER funds to help address student need during the pandemic. </a:t>
            </a:r>
          </a:p>
          <a:p>
            <a:pPr marL="901700" lvl="2" indent="-171450">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Of the $11.9M, more than $8.3M went towards student devices and internet connectivity to facilitate remote instruction, and the remainder allocated for PPE, cleaning supplies, air filters, and academic supports. </a:t>
            </a:r>
          </a:p>
          <a:p>
            <a:pPr marL="901700" lvl="2" indent="-171450">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The CARES Act funds expire in September 2022, but we anticipate fully expending these funds by the end of 2021.</a:t>
            </a:r>
          </a:p>
          <a:p>
            <a:pPr>
              <a:spcBef>
                <a:spcPts val="1200"/>
              </a:spcBef>
              <a:buFont typeface="Wingdings" panose="05000000000000000000" pitchFamily="2" charset="2"/>
              <a:buChar char="§"/>
            </a:pPr>
            <a:endParaRPr lang="en-US" sz="16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450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1020762"/>
          </a:xfrm>
        </p:spPr>
        <p:txBody>
          <a:bodyPr/>
          <a:lstStyle/>
          <a:p>
            <a:pPr algn="ctr"/>
            <a:r>
              <a:rPr lang="en-US" sz="2800" dirty="0"/>
              <a:t>Summary of Requested Durham County Appropriations</a:t>
            </a:r>
          </a:p>
        </p:txBody>
      </p:sp>
      <p:sp>
        <p:nvSpPr>
          <p:cNvPr id="3" name="Slide Number Placeholder 2"/>
          <p:cNvSpPr>
            <a:spLocks noGrp="1"/>
          </p:cNvSpPr>
          <p:nvPr>
            <p:ph type="sldNum" sz="quarter" idx="12"/>
          </p:nvPr>
        </p:nvSpPr>
        <p:spPr/>
        <p:txBody>
          <a:bodyPr/>
          <a:lstStyle/>
          <a:p>
            <a:fld id="{835E07E0-D057-874C-9C3F-62FEA534DAD8}"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id="{41E2E3C3-B104-4604-AB98-6E117D4666B3}"/>
              </a:ext>
            </a:extLst>
          </p:cNvPr>
          <p:cNvGraphicFramePr>
            <a:graphicFrameLocks noGrp="1"/>
          </p:cNvGraphicFramePr>
          <p:nvPr>
            <p:extLst>
              <p:ext uri="{D42A27DB-BD31-4B8C-83A1-F6EECF244321}">
                <p14:modId xmlns:p14="http://schemas.microsoft.com/office/powerpoint/2010/main" val="2629493963"/>
              </p:ext>
            </p:extLst>
          </p:nvPr>
        </p:nvGraphicFramePr>
        <p:xfrm>
          <a:off x="1524000" y="1371600"/>
          <a:ext cx="7330115" cy="3075523"/>
        </p:xfrm>
        <a:graphic>
          <a:graphicData uri="http://schemas.openxmlformats.org/drawingml/2006/table">
            <a:tbl>
              <a:tblPr/>
              <a:tblGrid>
                <a:gridCol w="1906678">
                  <a:extLst>
                    <a:ext uri="{9D8B030D-6E8A-4147-A177-3AD203B41FA5}">
                      <a16:colId xmlns:a16="http://schemas.microsoft.com/office/drawing/2014/main" val="2162881116"/>
                    </a:ext>
                  </a:extLst>
                </a:gridCol>
                <a:gridCol w="1906678">
                  <a:extLst>
                    <a:ext uri="{9D8B030D-6E8A-4147-A177-3AD203B41FA5}">
                      <a16:colId xmlns:a16="http://schemas.microsoft.com/office/drawing/2014/main" val="4092373080"/>
                    </a:ext>
                  </a:extLst>
                </a:gridCol>
                <a:gridCol w="1172253">
                  <a:extLst>
                    <a:ext uri="{9D8B030D-6E8A-4147-A177-3AD203B41FA5}">
                      <a16:colId xmlns:a16="http://schemas.microsoft.com/office/drawing/2014/main" val="1012536465"/>
                    </a:ext>
                  </a:extLst>
                </a:gridCol>
                <a:gridCol w="1172253">
                  <a:extLst>
                    <a:ext uri="{9D8B030D-6E8A-4147-A177-3AD203B41FA5}">
                      <a16:colId xmlns:a16="http://schemas.microsoft.com/office/drawing/2014/main" val="2239263227"/>
                    </a:ext>
                  </a:extLst>
                </a:gridCol>
                <a:gridCol w="1172253">
                  <a:extLst>
                    <a:ext uri="{9D8B030D-6E8A-4147-A177-3AD203B41FA5}">
                      <a16:colId xmlns:a16="http://schemas.microsoft.com/office/drawing/2014/main" val="2427958249"/>
                    </a:ext>
                  </a:extLst>
                </a:gridCol>
              </a:tblGrid>
              <a:tr h="546413">
                <a:tc gridSpan="5">
                  <a:txBody>
                    <a:bodyPr/>
                    <a:lstStyle/>
                    <a:p>
                      <a:pPr algn="ctr" rtl="0" fontAlgn="ctr"/>
                      <a:r>
                        <a:rPr lang="en-US" sz="1800" b="1" i="0" u="none" strike="noStrike" dirty="0">
                          <a:solidFill>
                            <a:srgbClr val="000000"/>
                          </a:solidFill>
                          <a:effectLst/>
                          <a:latin typeface="Calibri" panose="020F0502020204030204" pitchFamily="34" charset="0"/>
                        </a:rPr>
                        <a:t>Summary of Current and Requested Durham County Appropriations</a:t>
                      </a:r>
                      <a:br>
                        <a:rPr lang="en-US" sz="1800" b="1" i="0" u="none" strike="noStrike" dirty="0">
                          <a:solidFill>
                            <a:srgbClr val="000000"/>
                          </a:solidFill>
                          <a:effectLst/>
                          <a:latin typeface="Calibri" panose="020F0502020204030204" pitchFamily="34" charset="0"/>
                        </a:rPr>
                      </a:br>
                      <a:endParaRPr lang="en-US" sz="1800" b="1" i="0" u="none" strike="noStrike" dirty="0">
                        <a:solidFill>
                          <a:srgbClr val="000000"/>
                        </a:solidFill>
                        <a:effectLst/>
                        <a:latin typeface="Calibri" panose="020F0502020204030204" pitchFamily="34" charset="0"/>
                      </a:endParaRPr>
                    </a:p>
                  </a:txBody>
                  <a:tcPr marL="107052" marR="107052" marT="53526" marB="53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8896565"/>
                  </a:ext>
                </a:extLst>
              </a:tr>
              <a:tr h="680229">
                <a:tc>
                  <a:txBody>
                    <a:bodyPr/>
                    <a:lstStyle/>
                    <a:p>
                      <a:pPr algn="ctr" rtl="0" fontAlgn="ctr"/>
                      <a:r>
                        <a:rPr lang="en-US" sz="1300" b="1" i="0" u="none" strike="noStrike" dirty="0">
                          <a:solidFill>
                            <a:srgbClr val="000000"/>
                          </a:solidFill>
                          <a:effectLst/>
                          <a:latin typeface="Calibri" panose="020F0502020204030204" pitchFamily="34" charset="0"/>
                        </a:rPr>
                        <a:t>Appropriation Type</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rtl="0" fontAlgn="ctr"/>
                      <a:r>
                        <a:rPr lang="en-US" sz="1300" b="1" i="0" u="none" strike="noStrike" dirty="0">
                          <a:solidFill>
                            <a:srgbClr val="000000"/>
                          </a:solidFill>
                          <a:effectLst/>
                          <a:latin typeface="Calibri" panose="020F0502020204030204" pitchFamily="34" charset="0"/>
                        </a:rPr>
                        <a:t>Description</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rtl="0" fontAlgn="ctr"/>
                      <a:r>
                        <a:rPr lang="en-US" sz="1300" b="1" i="0" u="none" strike="noStrike" dirty="0">
                          <a:solidFill>
                            <a:srgbClr val="000000"/>
                          </a:solidFill>
                          <a:effectLst/>
                          <a:latin typeface="Calibri" panose="020F0502020204030204" pitchFamily="34" charset="0"/>
                        </a:rPr>
                        <a:t>FY 2020-21 Approved</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rtl="0" fontAlgn="ctr"/>
                      <a:r>
                        <a:rPr lang="en-US" sz="1300" b="1" i="0" u="none" strike="noStrike" dirty="0">
                          <a:solidFill>
                            <a:srgbClr val="000000"/>
                          </a:solidFill>
                          <a:effectLst/>
                          <a:latin typeface="Calibri" panose="020F0502020204030204" pitchFamily="34" charset="0"/>
                        </a:rPr>
                        <a:t>Proposed Budget</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rtl="0" fontAlgn="ctr"/>
                      <a:r>
                        <a:rPr lang="en-US" sz="1300" b="1" i="0" u="none" strike="noStrike" dirty="0">
                          <a:solidFill>
                            <a:srgbClr val="000000"/>
                          </a:solidFill>
                          <a:effectLst/>
                          <a:latin typeface="Calibri" panose="020F0502020204030204" pitchFamily="34" charset="0"/>
                        </a:rPr>
                        <a:t>FY 2021-22 Proposed Budget</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3436857683"/>
                  </a:ext>
                </a:extLst>
              </a:tr>
              <a:tr h="223026">
                <a:tc rowSpan="3">
                  <a:txBody>
                    <a:bodyPr/>
                    <a:lstStyle/>
                    <a:p>
                      <a:pPr algn="ctr" rtl="0" fontAlgn="ctr"/>
                      <a:r>
                        <a:rPr lang="en-US" sz="1300" b="1" i="0" u="none" strike="noStrike" dirty="0">
                          <a:solidFill>
                            <a:srgbClr val="000000"/>
                          </a:solidFill>
                          <a:effectLst/>
                          <a:latin typeface="Calibri" panose="020F0502020204030204" pitchFamily="34" charset="0"/>
                        </a:rPr>
                        <a:t>Operating Funds</a:t>
                      </a:r>
                    </a:p>
                  </a:txBody>
                  <a:tcPr marL="107052" marR="107052" marT="53526" marB="53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DPS Operations</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$122,636,638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$9,403,801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$132,040,439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902966"/>
                  </a:ext>
                </a:extLst>
              </a:tr>
              <a:tr h="223026">
                <a:tc vMerge="1">
                  <a:txBody>
                    <a:bodyPr/>
                    <a:lstStyle/>
                    <a:p>
                      <a:endParaRPr lang="en-US"/>
                    </a:p>
                  </a:txBody>
                  <a:tcPr/>
                </a:tc>
                <a:tc>
                  <a:txBody>
                    <a:bodyPr/>
                    <a:lstStyle/>
                    <a:p>
                      <a:pPr algn="ctr" rtl="0" fontAlgn="ctr"/>
                      <a:r>
                        <a:rPr lang="en-US" sz="1200" b="0" i="0" u="none" strike="noStrike" dirty="0">
                          <a:solidFill>
                            <a:srgbClr val="000000"/>
                          </a:solidFill>
                          <a:effectLst/>
                          <a:latin typeface="Calibri" panose="020F0502020204030204" pitchFamily="34" charset="0"/>
                        </a:rPr>
                        <a:t>Charter Schools</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rtl="0" fontAlgn="ctr"/>
                      <a:r>
                        <a:rPr lang="en-US" sz="1200" b="0" i="0" u="none" strike="noStrike" dirty="0">
                          <a:solidFill>
                            <a:srgbClr val="000000"/>
                          </a:solidFill>
                          <a:effectLst/>
                          <a:latin typeface="Calibri" panose="020F0502020204030204" pitchFamily="34" charset="0"/>
                        </a:rPr>
                        <a:t>$28,563,000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rtl="0" fontAlgn="ctr"/>
                      <a:r>
                        <a:rPr lang="en-US" sz="1200" b="0" i="0" u="none" strike="noStrike" dirty="0">
                          <a:solidFill>
                            <a:srgbClr val="000000"/>
                          </a:solidFill>
                          <a:effectLst/>
                          <a:latin typeface="Calibri" panose="020F0502020204030204" pitchFamily="34" charset="0"/>
                        </a:rPr>
                        <a:t>$3,989,471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rtl="0" fontAlgn="ctr"/>
                      <a:r>
                        <a:rPr lang="en-US" sz="1200" b="0" i="0" u="none" strike="noStrike" dirty="0">
                          <a:solidFill>
                            <a:srgbClr val="000000"/>
                          </a:solidFill>
                          <a:effectLst/>
                          <a:latin typeface="Calibri" panose="020F0502020204030204" pitchFamily="34" charset="0"/>
                        </a:rPr>
                        <a:t>$32,552,471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163763447"/>
                  </a:ext>
                </a:extLst>
              </a:tr>
              <a:tr h="223026">
                <a:tc vMerge="1">
                  <a:txBody>
                    <a:bodyPr/>
                    <a:lstStyle/>
                    <a:p>
                      <a:endParaRPr lang="en-US"/>
                    </a:p>
                  </a:txBody>
                  <a:tcPr/>
                </a:tc>
                <a:tc>
                  <a:txBody>
                    <a:bodyPr/>
                    <a:lstStyle/>
                    <a:p>
                      <a:pPr algn="ctr" rtl="0" fontAlgn="ctr"/>
                      <a:r>
                        <a:rPr lang="en-US" sz="1200" b="1" i="0" u="none" strike="noStrike" dirty="0">
                          <a:solidFill>
                            <a:srgbClr val="000000"/>
                          </a:solidFill>
                          <a:effectLst/>
                          <a:latin typeface="Calibri" panose="020F0502020204030204" pitchFamily="34" charset="0"/>
                        </a:rPr>
                        <a:t>Total: DPS &amp; Charters</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$151,199,638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$13,393,272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$164,592,910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591884"/>
                  </a:ext>
                </a:extLst>
              </a:tr>
              <a:tr h="223026">
                <a:tc rowSpan="3">
                  <a:txBody>
                    <a:bodyPr/>
                    <a:lstStyle/>
                    <a:p>
                      <a:pPr algn="ctr" rtl="0" fontAlgn="ctr"/>
                      <a:r>
                        <a:rPr lang="en-US" sz="1300" b="1" i="0" u="none" strike="noStrike" dirty="0">
                          <a:solidFill>
                            <a:srgbClr val="000000"/>
                          </a:solidFill>
                          <a:effectLst/>
                          <a:latin typeface="Calibri" panose="020F0502020204030204" pitchFamily="34" charset="0"/>
                        </a:rPr>
                        <a:t>Pre-K Grant Funds</a:t>
                      </a:r>
                    </a:p>
                  </a:txBody>
                  <a:tcPr marL="107052" marR="107052" marT="53526" marB="53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The Whitted School </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$1,500,000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$1,500,000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5975254"/>
                  </a:ext>
                </a:extLst>
              </a:tr>
              <a:tr h="223026">
                <a:tc vMerge="1">
                  <a:txBody>
                    <a:bodyPr/>
                    <a:lstStyle/>
                    <a:p>
                      <a:endParaRPr lang="en-US"/>
                    </a:p>
                  </a:txBody>
                  <a:tcPr/>
                </a:tc>
                <a:tc>
                  <a:txBody>
                    <a:bodyPr/>
                    <a:lstStyle/>
                    <a:p>
                      <a:pPr algn="ctr" rtl="0" fontAlgn="ctr"/>
                      <a:r>
                        <a:rPr lang="en-US" sz="1200" b="0" i="0" u="none" strike="noStrike" dirty="0">
                          <a:solidFill>
                            <a:srgbClr val="000000"/>
                          </a:solidFill>
                          <a:effectLst/>
                          <a:latin typeface="Calibri" panose="020F0502020204030204" pitchFamily="34" charset="0"/>
                        </a:rPr>
                        <a:t>District-Wide Pre-K Programs</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$508,140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0" i="0" u="none" strike="noStrike" dirty="0">
                          <a:solidFill>
                            <a:srgbClr val="000000"/>
                          </a:solidFill>
                          <a:effectLst/>
                          <a:latin typeface="Calibri" panose="020F0502020204030204" pitchFamily="34" charset="0"/>
                        </a:rPr>
                        <a:t>$508,140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82176"/>
                  </a:ext>
                </a:extLst>
              </a:tr>
              <a:tr h="234177">
                <a:tc vMerge="1">
                  <a:txBody>
                    <a:bodyPr/>
                    <a:lstStyle/>
                    <a:p>
                      <a:endParaRPr lang="en-US"/>
                    </a:p>
                  </a:txBody>
                  <a:tcPr/>
                </a:tc>
                <a:tc>
                  <a:txBody>
                    <a:bodyPr/>
                    <a:lstStyle/>
                    <a:p>
                      <a:pPr algn="ctr" rtl="0" fontAlgn="ctr"/>
                      <a:r>
                        <a:rPr lang="en-US" sz="1200" b="1" i="0" u="none" strike="noStrike" dirty="0">
                          <a:solidFill>
                            <a:srgbClr val="000000"/>
                          </a:solidFill>
                          <a:effectLst/>
                          <a:latin typeface="Calibri" panose="020F0502020204030204" pitchFamily="34" charset="0"/>
                        </a:rPr>
                        <a:t>Total Pre-K Grant Funds</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$2,008,140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$2,008,140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309666"/>
                  </a:ext>
                </a:extLst>
              </a:tr>
              <a:tr h="390295">
                <a:tc>
                  <a:txBody>
                    <a:bodyPr/>
                    <a:lstStyle/>
                    <a:p>
                      <a:pPr algn="ctr" rtl="0" fontAlgn="ctr"/>
                      <a:r>
                        <a:rPr lang="en-US" sz="1300" b="1" i="0" u="none" strike="noStrike" dirty="0">
                          <a:solidFill>
                            <a:srgbClr val="000000"/>
                          </a:solidFill>
                          <a:effectLst/>
                          <a:latin typeface="Calibri" panose="020F0502020204030204" pitchFamily="34" charset="0"/>
                        </a:rPr>
                        <a:t>Capital Funds</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Calibri" panose="020F0502020204030204" pitchFamily="34" charset="0"/>
                        </a:rPr>
                        <a:t>Building Improvements</a:t>
                      </a:r>
                    </a:p>
                  </a:txBody>
                  <a:tcPr marL="11151" marR="11151"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$3,370,000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$2,630,000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200" b="1" i="0" u="none" strike="noStrike" dirty="0">
                          <a:solidFill>
                            <a:srgbClr val="000000"/>
                          </a:solidFill>
                          <a:effectLst/>
                          <a:latin typeface="Calibri" panose="020F0502020204030204" pitchFamily="34" charset="0"/>
                        </a:rPr>
                        <a:t>$6,000,000 </a:t>
                      </a:r>
                    </a:p>
                  </a:txBody>
                  <a:tcPr marL="11151" marR="100362" marT="11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7670078"/>
                  </a:ext>
                </a:extLst>
              </a:tr>
            </a:tbl>
          </a:graphicData>
        </a:graphic>
      </p:graphicFrame>
    </p:spTree>
    <p:extLst>
      <p:ext uri="{BB962C8B-B14F-4D97-AF65-F5344CB8AC3E}">
        <p14:creationId xmlns:p14="http://schemas.microsoft.com/office/powerpoint/2010/main" val="162831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1020762"/>
          </a:xfrm>
        </p:spPr>
        <p:txBody>
          <a:bodyPr/>
          <a:lstStyle/>
          <a:p>
            <a:pPr algn="ctr"/>
            <a:r>
              <a:rPr lang="en-US" sz="2800" dirty="0"/>
              <a:t>Budget Timeline</a:t>
            </a:r>
          </a:p>
        </p:txBody>
      </p:sp>
      <p:sp>
        <p:nvSpPr>
          <p:cNvPr id="8" name="Content Placeholder 3"/>
          <p:cNvSpPr txBox="1">
            <a:spLocks/>
          </p:cNvSpPr>
          <p:nvPr/>
        </p:nvSpPr>
        <p:spPr>
          <a:xfrm>
            <a:off x="1492362" y="1143000"/>
            <a:ext cx="7135817" cy="5440362"/>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800" b="1" dirty="0">
                <a:solidFill>
                  <a:schemeClr val="tx2">
                    <a:lumMod val="75000"/>
                  </a:schemeClr>
                </a:solidFill>
                <a:latin typeface="Arial" panose="020B0604020202020204" pitchFamily="34" charset="0"/>
                <a:cs typeface="Arial" panose="020B0604020202020204" pitchFamily="34" charset="0"/>
              </a:rPr>
              <a:t>March 25</a:t>
            </a:r>
            <a:r>
              <a:rPr lang="en-US" sz="1800" b="1" baseline="30000" dirty="0">
                <a:solidFill>
                  <a:schemeClr val="tx2">
                    <a:lumMod val="75000"/>
                  </a:schemeClr>
                </a:solidFill>
                <a:latin typeface="Arial" panose="020B0604020202020204" pitchFamily="34" charset="0"/>
                <a:cs typeface="Arial" panose="020B0604020202020204" pitchFamily="34" charset="0"/>
              </a:rPr>
              <a:t>th</a:t>
            </a:r>
            <a:r>
              <a:rPr lang="en-US" sz="1800" b="1" dirty="0">
                <a:solidFill>
                  <a:schemeClr val="tx2">
                    <a:lumMod val="75000"/>
                  </a:schemeClr>
                </a:solidFill>
                <a:latin typeface="Arial" panose="020B0604020202020204" pitchFamily="34" charset="0"/>
                <a:cs typeface="Arial" panose="020B0604020202020204" pitchFamily="34" charset="0"/>
              </a:rPr>
              <a:t> </a:t>
            </a:r>
            <a:r>
              <a:rPr lang="en-US" sz="1800" dirty="0">
                <a:solidFill>
                  <a:schemeClr val="tx2">
                    <a:lumMod val="75000"/>
                  </a:schemeClr>
                </a:solidFill>
                <a:latin typeface="Arial" panose="020B0604020202020204" pitchFamily="34" charset="0"/>
                <a:cs typeface="Arial" panose="020B0604020202020204" pitchFamily="34" charset="0"/>
              </a:rPr>
              <a:t>– Superintendent’s Budget presented to DPS BOE and sent to Durham Board of County Commissioners (BOCC)</a:t>
            </a:r>
          </a:p>
          <a:p>
            <a:pPr>
              <a:spcBef>
                <a:spcPts val="1200"/>
              </a:spcBef>
              <a:buFont typeface="Wingdings" panose="05000000000000000000" pitchFamily="2" charset="2"/>
              <a:buChar char="§"/>
            </a:pPr>
            <a:r>
              <a:rPr lang="en-US" sz="1800" b="1" dirty="0">
                <a:solidFill>
                  <a:schemeClr val="tx2">
                    <a:lumMod val="75000"/>
                  </a:schemeClr>
                </a:solidFill>
                <a:latin typeface="Arial" panose="020B0604020202020204" pitchFamily="34" charset="0"/>
                <a:cs typeface="Arial" panose="020B0604020202020204" pitchFamily="34" charset="0"/>
              </a:rPr>
              <a:t>April </a:t>
            </a:r>
            <a:r>
              <a:rPr lang="en-US" sz="1800" dirty="0">
                <a:solidFill>
                  <a:schemeClr val="tx2">
                    <a:lumMod val="75000"/>
                  </a:schemeClr>
                </a:solidFill>
                <a:latin typeface="Arial" panose="020B0604020202020204" pitchFamily="34" charset="0"/>
                <a:cs typeface="Arial" panose="020B0604020202020204" pitchFamily="34" charset="0"/>
              </a:rPr>
              <a:t>– </a:t>
            </a:r>
            <a:r>
              <a:rPr lang="en-US" sz="1800" b="1" dirty="0">
                <a:solidFill>
                  <a:schemeClr val="tx2">
                    <a:lumMod val="75000"/>
                  </a:schemeClr>
                </a:solidFill>
                <a:latin typeface="Arial" panose="020B0604020202020204" pitchFamily="34" charset="0"/>
                <a:cs typeface="Arial" panose="020B0604020202020204" pitchFamily="34" charset="0"/>
              </a:rPr>
              <a:t>DPS Budget Hearing (format TBD)</a:t>
            </a:r>
          </a:p>
          <a:p>
            <a:pPr>
              <a:spcBef>
                <a:spcPts val="1200"/>
              </a:spcBef>
              <a:buFont typeface="Wingdings" panose="05000000000000000000" pitchFamily="2" charset="2"/>
              <a:buChar char="§"/>
            </a:pPr>
            <a:r>
              <a:rPr lang="en-US" sz="1800" b="1" dirty="0">
                <a:solidFill>
                  <a:schemeClr val="tx2">
                    <a:lumMod val="75000"/>
                  </a:schemeClr>
                </a:solidFill>
                <a:latin typeface="Arial" panose="020B0604020202020204" pitchFamily="34" charset="0"/>
                <a:cs typeface="Arial" panose="020B0604020202020204" pitchFamily="34" charset="0"/>
              </a:rPr>
              <a:t>April 9</a:t>
            </a:r>
            <a:r>
              <a:rPr lang="en-US" sz="1800" b="1" baseline="30000" dirty="0">
                <a:solidFill>
                  <a:schemeClr val="tx2">
                    <a:lumMod val="75000"/>
                  </a:schemeClr>
                </a:solidFill>
                <a:latin typeface="Arial" panose="020B0604020202020204" pitchFamily="34" charset="0"/>
                <a:cs typeface="Arial" panose="020B0604020202020204" pitchFamily="34" charset="0"/>
              </a:rPr>
              <a:t>th</a:t>
            </a:r>
            <a:r>
              <a:rPr lang="en-US" sz="1800" b="1" dirty="0">
                <a:solidFill>
                  <a:schemeClr val="tx2">
                    <a:lumMod val="75000"/>
                  </a:schemeClr>
                </a:solidFill>
                <a:latin typeface="Arial" panose="020B0604020202020204" pitchFamily="34" charset="0"/>
                <a:cs typeface="Arial" panose="020B0604020202020204" pitchFamily="34" charset="0"/>
              </a:rPr>
              <a:t> or 25</a:t>
            </a:r>
            <a:r>
              <a:rPr lang="en-US" sz="1800" b="1" baseline="30000" dirty="0">
                <a:solidFill>
                  <a:schemeClr val="tx2">
                    <a:lumMod val="75000"/>
                  </a:schemeClr>
                </a:solidFill>
                <a:latin typeface="Arial" panose="020B0604020202020204" pitchFamily="34" charset="0"/>
                <a:cs typeface="Arial" panose="020B0604020202020204" pitchFamily="34" charset="0"/>
              </a:rPr>
              <a:t>th</a:t>
            </a:r>
            <a:r>
              <a:rPr lang="en-US" sz="1800" b="1" dirty="0">
                <a:solidFill>
                  <a:schemeClr val="tx2">
                    <a:lumMod val="75000"/>
                  </a:schemeClr>
                </a:solidFill>
                <a:latin typeface="Arial" panose="020B0604020202020204" pitchFamily="34" charset="0"/>
                <a:cs typeface="Arial" panose="020B0604020202020204" pitchFamily="34" charset="0"/>
              </a:rPr>
              <a:t> </a:t>
            </a:r>
            <a:r>
              <a:rPr lang="en-US" sz="1800" dirty="0">
                <a:solidFill>
                  <a:schemeClr val="tx2">
                    <a:lumMod val="75000"/>
                  </a:schemeClr>
                </a:solidFill>
                <a:latin typeface="Arial" panose="020B0604020202020204" pitchFamily="34" charset="0"/>
                <a:cs typeface="Arial" panose="020B0604020202020204" pitchFamily="34" charset="0"/>
              </a:rPr>
              <a:t>– Budget updates, discussion, and any final adjustments to Superintendent’s Proposed Budget adopted at work session or regular meeting</a:t>
            </a:r>
          </a:p>
          <a:p>
            <a:pPr>
              <a:spcBef>
                <a:spcPts val="1200"/>
              </a:spcBef>
              <a:buFont typeface="Wingdings" panose="05000000000000000000" pitchFamily="2" charset="2"/>
              <a:buChar char="§"/>
            </a:pPr>
            <a:r>
              <a:rPr lang="en-US" sz="1800" b="1" dirty="0">
                <a:solidFill>
                  <a:schemeClr val="tx2">
                    <a:lumMod val="75000"/>
                  </a:schemeClr>
                </a:solidFill>
                <a:latin typeface="Arial" panose="020B0604020202020204" pitchFamily="34" charset="0"/>
                <a:cs typeface="Arial" panose="020B0604020202020204" pitchFamily="34" charset="0"/>
              </a:rPr>
              <a:t>May </a:t>
            </a:r>
            <a:r>
              <a:rPr lang="en-US" sz="1800" dirty="0">
                <a:solidFill>
                  <a:schemeClr val="tx2">
                    <a:lumMod val="75000"/>
                  </a:schemeClr>
                </a:solidFill>
                <a:latin typeface="Arial" panose="020B0604020202020204" pitchFamily="34" charset="0"/>
                <a:cs typeface="Arial" panose="020B0604020202020204" pitchFamily="34" charset="0"/>
              </a:rPr>
              <a:t>– County Manger presents FY 2021-22 Recommend Budget </a:t>
            </a:r>
          </a:p>
          <a:p>
            <a:pPr>
              <a:spcBef>
                <a:spcPts val="1200"/>
              </a:spcBef>
              <a:buFont typeface="Wingdings" panose="05000000000000000000" pitchFamily="2" charset="2"/>
              <a:buChar char="§"/>
            </a:pPr>
            <a:r>
              <a:rPr lang="en-US" sz="1800" b="1" dirty="0">
                <a:solidFill>
                  <a:schemeClr val="tx2">
                    <a:lumMod val="75000"/>
                  </a:schemeClr>
                </a:solidFill>
                <a:latin typeface="Arial" panose="020B0604020202020204" pitchFamily="34" charset="0"/>
                <a:cs typeface="Arial" panose="020B0604020202020204" pitchFamily="34" charset="0"/>
              </a:rPr>
              <a:t>May </a:t>
            </a:r>
            <a:r>
              <a:rPr lang="en-US" sz="1800" dirty="0">
                <a:solidFill>
                  <a:schemeClr val="tx2">
                    <a:lumMod val="75000"/>
                  </a:schemeClr>
                </a:solidFill>
                <a:latin typeface="Arial" panose="020B0604020202020204" pitchFamily="34" charset="0"/>
                <a:cs typeface="Arial" panose="020B0604020202020204" pitchFamily="34" charset="0"/>
              </a:rPr>
              <a:t>– BOCC Budget Work Sessions</a:t>
            </a:r>
          </a:p>
          <a:p>
            <a:pPr>
              <a:spcBef>
                <a:spcPts val="1200"/>
              </a:spcBef>
              <a:buFont typeface="Wingdings" panose="05000000000000000000" pitchFamily="2" charset="2"/>
              <a:buChar char="§"/>
            </a:pPr>
            <a:r>
              <a:rPr lang="en-US" sz="1800" b="1" dirty="0">
                <a:solidFill>
                  <a:schemeClr val="tx2">
                    <a:lumMod val="75000"/>
                  </a:schemeClr>
                </a:solidFill>
                <a:latin typeface="Arial" panose="020B0604020202020204" pitchFamily="34" charset="0"/>
                <a:cs typeface="Arial" panose="020B0604020202020204" pitchFamily="34" charset="0"/>
              </a:rPr>
              <a:t>June </a:t>
            </a:r>
            <a:r>
              <a:rPr lang="en-US" sz="1800" dirty="0">
                <a:solidFill>
                  <a:schemeClr val="tx2">
                    <a:lumMod val="75000"/>
                  </a:schemeClr>
                </a:solidFill>
                <a:latin typeface="Arial" panose="020B0604020202020204" pitchFamily="34" charset="0"/>
                <a:cs typeface="Arial" panose="020B0604020202020204" pitchFamily="34" charset="0"/>
              </a:rPr>
              <a:t>– BOCC Budget Adoption</a:t>
            </a:r>
            <a:endParaRPr lang="en-US" sz="1800" dirty="0">
              <a:solidFill>
                <a:schemeClr val="tx2"/>
              </a:solidFill>
              <a:latin typeface="+mn-lt"/>
            </a:endParaRPr>
          </a:p>
          <a:p>
            <a:pPr>
              <a:buFont typeface="Wingdings" panose="05000000000000000000" pitchFamily="2" charset="2"/>
              <a:buChar char="§"/>
            </a:pPr>
            <a:endParaRPr lang="en-US" sz="1800" dirty="0">
              <a:solidFill>
                <a:schemeClr val="tx2"/>
              </a:solidFill>
              <a:latin typeface="+mn-lt"/>
            </a:endParaRP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11084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Questions</a:t>
            </a:r>
          </a:p>
        </p:txBody>
      </p:sp>
      <p:sp>
        <p:nvSpPr>
          <p:cNvPr id="3" name="Slide Number Placeholder 2"/>
          <p:cNvSpPr>
            <a:spLocks noGrp="1"/>
          </p:cNvSpPr>
          <p:nvPr>
            <p:ph type="sldNum" sz="quarter" idx="12"/>
          </p:nvPr>
        </p:nvSpPr>
        <p:spPr/>
        <p:txBody>
          <a:bodyPr/>
          <a:lstStyle/>
          <a:p>
            <a:fld id="{835E07E0-D057-874C-9C3F-62FEA534DAD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3805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p:txBody>
          <a:bodyPr anchor="t"/>
          <a:lstStyle/>
          <a:p>
            <a:pPr algn="ctr"/>
            <a:r>
              <a:rPr lang="en-US" dirty="0">
                <a:latin typeface="+mn-lt"/>
              </a:rPr>
              <a:t>Emergency Federal Fund Summary</a:t>
            </a: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3</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638437" y="1143000"/>
            <a:ext cx="7276963" cy="5456238"/>
          </a:xfrm>
          <a:prstGeom prst="rect">
            <a:avLst/>
          </a:prstGeom>
        </p:spPr>
        <p:txBody>
          <a:bodyPr>
            <a:no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b="1" dirty="0">
                <a:solidFill>
                  <a:schemeClr val="tx2">
                    <a:lumMod val="75000"/>
                  </a:schemeClr>
                </a:solidFill>
                <a:latin typeface="Arial" panose="020B0604020202020204" pitchFamily="34" charset="0"/>
                <a:cs typeface="Arial" panose="020B0604020202020204" pitchFamily="34" charset="0"/>
              </a:rPr>
              <a:t>II. Coronavirus Response &amp; Relief Supplement Appropriations Act (CRRSAA)</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Passed in December 2020 and provided NC public schools $1.6 billion in additional Elementary and Secondary Schools School Emergency Relief funds (</a:t>
            </a:r>
            <a:r>
              <a:rPr lang="en-US" sz="1400" b="1" dirty="0">
                <a:solidFill>
                  <a:schemeClr val="tx2">
                    <a:lumMod val="75000"/>
                  </a:schemeClr>
                </a:solidFill>
                <a:latin typeface="Arial" panose="020B0604020202020204" pitchFamily="34" charset="0"/>
                <a:cs typeface="Arial" panose="020B0604020202020204" pitchFamily="34" charset="0"/>
              </a:rPr>
              <a:t>ESSER II</a:t>
            </a:r>
            <a:r>
              <a:rPr lang="en-US" sz="1400" dirty="0">
                <a:solidFill>
                  <a:schemeClr val="tx2">
                    <a:lumMod val="75000"/>
                  </a:schemeClr>
                </a:solidFill>
                <a:latin typeface="Arial" panose="020B0604020202020204" pitchFamily="34" charset="0"/>
                <a:cs typeface="Arial" panose="020B0604020202020204" pitchFamily="34" charset="0"/>
              </a:rPr>
              <a:t>). </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Of this total, </a:t>
            </a:r>
            <a:r>
              <a:rPr lang="en-US" sz="1400" b="1" dirty="0">
                <a:solidFill>
                  <a:schemeClr val="tx2">
                    <a:lumMod val="75000"/>
                  </a:schemeClr>
                </a:solidFill>
                <a:latin typeface="Arial" panose="020B0604020202020204" pitchFamily="34" charset="0"/>
                <a:cs typeface="Arial" panose="020B0604020202020204" pitchFamily="34" charset="0"/>
              </a:rPr>
              <a:t>DPS will receive approximately $46.57 million in ESSER II funds</a:t>
            </a:r>
            <a:r>
              <a:rPr lang="en-US" sz="1400" dirty="0">
                <a:solidFill>
                  <a:schemeClr val="tx2">
                    <a:lumMod val="75000"/>
                  </a:schemeClr>
                </a:solidFill>
                <a:latin typeface="Arial" panose="020B0604020202020204" pitchFamily="34" charset="0"/>
                <a:cs typeface="Arial" panose="020B0604020202020204" pitchFamily="34" charset="0"/>
              </a:rPr>
              <a:t>.</a:t>
            </a:r>
          </a:p>
          <a:p>
            <a:pPr>
              <a:spcBef>
                <a:spcPts val="1200"/>
              </a:spcBef>
              <a:buFont typeface="Wingdings" panose="05000000000000000000" pitchFamily="2" charset="2"/>
              <a:buChar char="§"/>
            </a:pPr>
            <a:r>
              <a:rPr lang="en-US" sz="1400" b="1" dirty="0">
                <a:solidFill>
                  <a:schemeClr val="tx2">
                    <a:lumMod val="75000"/>
                  </a:schemeClr>
                </a:solidFill>
                <a:latin typeface="Arial" panose="020B0604020202020204" pitchFamily="34" charset="0"/>
                <a:cs typeface="Arial" panose="020B0604020202020204" pitchFamily="34" charset="0"/>
              </a:rPr>
              <a:t>The state timeline for disbursement of ESSER II funds does not allow us to provide full details in the Superintendent’s Proposed FY 2021-22 budget.</a:t>
            </a:r>
            <a:r>
              <a:rPr lang="en-US" sz="1400" dirty="0">
                <a:solidFill>
                  <a:schemeClr val="tx2">
                    <a:lumMod val="75000"/>
                  </a:schemeClr>
                </a:solidFill>
                <a:latin typeface="Arial" panose="020B0604020202020204" pitchFamily="34" charset="0"/>
                <a:cs typeface="Arial" panose="020B0604020202020204" pitchFamily="34" charset="0"/>
              </a:rPr>
              <a:t> Full details will be shared this Spring, but the primary use of the funds will be to:</a:t>
            </a:r>
          </a:p>
          <a:p>
            <a:pPr marL="735013" lvl="1" indent="-400050">
              <a:spcBef>
                <a:spcPts val="1200"/>
              </a:spcBef>
              <a:buFont typeface="Wingdings" panose="05000000000000000000" pitchFamily="2" charset="2"/>
              <a:buChar char="Ø"/>
            </a:pPr>
            <a:r>
              <a:rPr lang="en-US" sz="1300" dirty="0">
                <a:solidFill>
                  <a:schemeClr val="tx2">
                    <a:lumMod val="75000"/>
                  </a:schemeClr>
                </a:solidFill>
                <a:latin typeface="Arial" panose="020B0604020202020204" pitchFamily="34" charset="0"/>
                <a:cs typeface="Arial" panose="020B0604020202020204" pitchFamily="34" charset="0"/>
              </a:rPr>
              <a:t>Provide required cleaning supplies, PPE, additional custodial personnel, MERV 13 air filters, health screeners, etc. to meet all CDC guidelines for safe school reopening.</a:t>
            </a:r>
          </a:p>
          <a:p>
            <a:pPr marL="735013" lvl="1" indent="-400050">
              <a:spcBef>
                <a:spcPts val="1200"/>
              </a:spcBef>
              <a:buFont typeface="Wingdings" panose="05000000000000000000" pitchFamily="2" charset="2"/>
              <a:buChar char="Ø"/>
            </a:pPr>
            <a:r>
              <a:rPr lang="en-US" sz="1300" dirty="0">
                <a:solidFill>
                  <a:schemeClr val="tx2">
                    <a:lumMod val="75000"/>
                  </a:schemeClr>
                </a:solidFill>
                <a:latin typeface="Arial" panose="020B0604020202020204" pitchFamily="34" charset="0"/>
                <a:cs typeface="Arial" panose="020B0604020202020204" pitchFamily="34" charset="0"/>
              </a:rPr>
              <a:t>Address facility repairs to reduce the risk of virus transmission and support student health.</a:t>
            </a:r>
          </a:p>
          <a:p>
            <a:pPr marL="735013" lvl="1" indent="-400050">
              <a:spcBef>
                <a:spcPts val="1200"/>
              </a:spcBef>
              <a:buFont typeface="Wingdings" panose="05000000000000000000" pitchFamily="2" charset="2"/>
              <a:buChar char="Ø"/>
            </a:pPr>
            <a:r>
              <a:rPr lang="en-US" sz="1300" dirty="0">
                <a:solidFill>
                  <a:schemeClr val="tx2">
                    <a:lumMod val="75000"/>
                  </a:schemeClr>
                </a:solidFill>
                <a:latin typeface="Arial" panose="020B0604020202020204" pitchFamily="34" charset="0"/>
                <a:cs typeface="Arial" panose="020B0604020202020204" pitchFamily="34" charset="0"/>
              </a:rPr>
              <a:t>Provide a robust summer learning program for at-risk students in grades K-12 in 2021.</a:t>
            </a:r>
          </a:p>
          <a:p>
            <a:pPr marL="735013" lvl="1" indent="-400050">
              <a:spcBef>
                <a:spcPts val="1200"/>
              </a:spcBef>
              <a:buFont typeface="Wingdings" panose="05000000000000000000" pitchFamily="2" charset="2"/>
              <a:buChar char="Ø"/>
            </a:pPr>
            <a:r>
              <a:rPr lang="en-US" sz="1300" dirty="0">
                <a:solidFill>
                  <a:schemeClr val="tx2">
                    <a:lumMod val="75000"/>
                  </a:schemeClr>
                </a:solidFill>
                <a:latin typeface="Arial" panose="020B0604020202020204" pitchFamily="34" charset="0"/>
                <a:cs typeface="Arial" panose="020B0604020202020204" pitchFamily="34" charset="0"/>
              </a:rPr>
              <a:t>Provide additional, ongoing academic supports to address learning loss in the 2021-22 academic year, as well as students social and emotional needs.</a:t>
            </a:r>
          </a:p>
          <a:p>
            <a:pPr marL="735013" lvl="1" indent="-400050">
              <a:spcBef>
                <a:spcPts val="1200"/>
              </a:spcBef>
              <a:buFont typeface="Wingdings" panose="05000000000000000000" pitchFamily="2" charset="2"/>
              <a:buChar char="Ø"/>
            </a:pPr>
            <a:r>
              <a:rPr lang="en-US" sz="1300" dirty="0">
                <a:solidFill>
                  <a:schemeClr val="tx2">
                    <a:lumMod val="75000"/>
                  </a:schemeClr>
                </a:solidFill>
                <a:latin typeface="Arial" panose="020B0604020202020204" pitchFamily="34" charset="0"/>
                <a:cs typeface="Arial" panose="020B0604020202020204" pitchFamily="34" charset="0"/>
              </a:rPr>
              <a:t>Provide for additional technology and internet connectivity costs associated with the 1:1 student to device initiative.</a:t>
            </a:r>
          </a:p>
          <a:p>
            <a:pPr marL="735013" lvl="1" indent="-400050">
              <a:spcBef>
                <a:spcPts val="1200"/>
              </a:spcBef>
              <a:buFont typeface="Wingdings" panose="05000000000000000000" pitchFamily="2" charset="2"/>
              <a:buChar char="Ø"/>
            </a:pPr>
            <a:r>
              <a:rPr lang="en-US" sz="1300" dirty="0">
                <a:solidFill>
                  <a:schemeClr val="tx2">
                    <a:lumMod val="75000"/>
                  </a:schemeClr>
                </a:solidFill>
                <a:latin typeface="Arial" panose="020B0604020202020204" pitchFamily="34" charset="0"/>
                <a:cs typeface="Arial" panose="020B0604020202020204" pitchFamily="34" charset="0"/>
              </a:rPr>
              <a:t>Address the needs of low-income families, children with disabilities, English learners, and students experiencing homelessness.</a:t>
            </a:r>
          </a:p>
          <a:p>
            <a:pPr marL="0" indent="0">
              <a:spcBef>
                <a:spcPts val="1200"/>
              </a:spcBef>
              <a:buNone/>
            </a:pPr>
            <a:endParaRPr lang="en-US" sz="16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00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p:txBody>
          <a:bodyPr anchor="t"/>
          <a:lstStyle/>
          <a:p>
            <a:pPr algn="ctr"/>
            <a:r>
              <a:rPr lang="en-US" dirty="0">
                <a:latin typeface="+mn-lt"/>
              </a:rPr>
              <a:t>Emergency Federal Fund Summary</a:t>
            </a: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4</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638437" y="1143000"/>
            <a:ext cx="7276963" cy="5456238"/>
          </a:xfrm>
          <a:prstGeom prst="rect">
            <a:avLst/>
          </a:prstGeom>
        </p:spPr>
        <p:txBody>
          <a:bodyPr>
            <a:no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b="1" dirty="0">
                <a:solidFill>
                  <a:schemeClr val="tx2">
                    <a:lumMod val="75000"/>
                  </a:schemeClr>
                </a:solidFill>
                <a:latin typeface="Arial" panose="020B0604020202020204" pitchFamily="34" charset="0"/>
                <a:cs typeface="Arial" panose="020B0604020202020204" pitchFamily="34" charset="0"/>
              </a:rPr>
              <a:t>III. American Rescue Plan Act (‘ESSER III’) </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In March 2021, Congress passed the American Rescue Plan, which includes an estimated $3.6 billion in Elementary and Secondary Schools School Emergency Relief funds (ESSER III) for North Carolina. </a:t>
            </a:r>
          </a:p>
          <a:p>
            <a:pPr>
              <a:spcBef>
                <a:spcPts val="1200"/>
              </a:spcBef>
              <a:buFont typeface="Wingdings" panose="05000000000000000000" pitchFamily="2" charset="2"/>
              <a:buChar char="§"/>
            </a:pPr>
            <a:r>
              <a:rPr lang="en-US" sz="1400" dirty="0">
                <a:solidFill>
                  <a:schemeClr val="tx2">
                    <a:lumMod val="75000"/>
                  </a:schemeClr>
                </a:solidFill>
                <a:latin typeface="Arial" panose="020B0604020202020204" pitchFamily="34" charset="0"/>
                <a:cs typeface="Arial" panose="020B0604020202020204" pitchFamily="34" charset="0"/>
              </a:rPr>
              <a:t>Estimated allotments for school district and a timeline for fund disbursement are not yet available. An initial estimate for the DPS ESSER III allotment is $90 million.</a:t>
            </a:r>
          </a:p>
          <a:p>
            <a:pPr>
              <a:spcBef>
                <a:spcPts val="1200"/>
              </a:spcBef>
              <a:buFont typeface="Wingdings" panose="05000000000000000000" pitchFamily="2" charset="2"/>
              <a:buChar char="§"/>
            </a:pPr>
            <a:r>
              <a:rPr lang="en-US" sz="1400" b="1" dirty="0">
                <a:solidFill>
                  <a:schemeClr val="tx2">
                    <a:lumMod val="75000"/>
                  </a:schemeClr>
                </a:solidFill>
                <a:latin typeface="Arial" panose="020B0604020202020204" pitchFamily="34" charset="0"/>
                <a:cs typeface="Arial" panose="020B0604020202020204" pitchFamily="34" charset="0"/>
              </a:rPr>
              <a:t>The funds will be utilized in the same manner as ESSER II funds.</a:t>
            </a:r>
          </a:p>
          <a:p>
            <a:pPr marL="0" indent="0">
              <a:spcBef>
                <a:spcPts val="1200"/>
              </a:spcBef>
              <a:buNone/>
            </a:pPr>
            <a:endParaRPr lang="en-US" sz="1600" dirty="0">
              <a:solidFill>
                <a:schemeClr val="tx2">
                  <a:lumMod val="75000"/>
                </a:schemeClr>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52871D7B-D129-4AAF-861B-F5F4A90E73F4}"/>
              </a:ext>
            </a:extLst>
          </p:cNvPr>
          <p:cNvGraphicFramePr>
            <a:graphicFrameLocks noGrp="1"/>
          </p:cNvGraphicFramePr>
          <p:nvPr>
            <p:extLst>
              <p:ext uri="{D42A27DB-BD31-4B8C-83A1-F6EECF244321}">
                <p14:modId xmlns:p14="http://schemas.microsoft.com/office/powerpoint/2010/main" val="4121800761"/>
              </p:ext>
            </p:extLst>
          </p:nvPr>
        </p:nvGraphicFramePr>
        <p:xfrm>
          <a:off x="1670187" y="3505200"/>
          <a:ext cx="7200901" cy="2362200"/>
        </p:xfrm>
        <a:graphic>
          <a:graphicData uri="http://schemas.openxmlformats.org/drawingml/2006/table">
            <a:tbl>
              <a:tblPr/>
              <a:tblGrid>
                <a:gridCol w="2306316">
                  <a:extLst>
                    <a:ext uri="{9D8B030D-6E8A-4147-A177-3AD203B41FA5}">
                      <a16:colId xmlns:a16="http://schemas.microsoft.com/office/drawing/2014/main" val="3307811428"/>
                    </a:ext>
                  </a:extLst>
                </a:gridCol>
                <a:gridCol w="978917">
                  <a:extLst>
                    <a:ext uri="{9D8B030D-6E8A-4147-A177-3AD203B41FA5}">
                      <a16:colId xmlns:a16="http://schemas.microsoft.com/office/drawing/2014/main" val="2397555569"/>
                    </a:ext>
                  </a:extLst>
                </a:gridCol>
                <a:gridCol w="978917">
                  <a:extLst>
                    <a:ext uri="{9D8B030D-6E8A-4147-A177-3AD203B41FA5}">
                      <a16:colId xmlns:a16="http://schemas.microsoft.com/office/drawing/2014/main" val="3036579062"/>
                    </a:ext>
                  </a:extLst>
                </a:gridCol>
                <a:gridCol w="978917">
                  <a:extLst>
                    <a:ext uri="{9D8B030D-6E8A-4147-A177-3AD203B41FA5}">
                      <a16:colId xmlns:a16="http://schemas.microsoft.com/office/drawing/2014/main" val="321305475"/>
                    </a:ext>
                  </a:extLst>
                </a:gridCol>
                <a:gridCol w="978917">
                  <a:extLst>
                    <a:ext uri="{9D8B030D-6E8A-4147-A177-3AD203B41FA5}">
                      <a16:colId xmlns:a16="http://schemas.microsoft.com/office/drawing/2014/main" val="1515101478"/>
                    </a:ext>
                  </a:extLst>
                </a:gridCol>
                <a:gridCol w="978917">
                  <a:extLst>
                    <a:ext uri="{9D8B030D-6E8A-4147-A177-3AD203B41FA5}">
                      <a16:colId xmlns:a16="http://schemas.microsoft.com/office/drawing/2014/main" val="4034543331"/>
                    </a:ext>
                  </a:extLst>
                </a:gridCol>
              </a:tblGrid>
              <a:tr h="247650">
                <a:tc gridSpan="6">
                  <a:txBody>
                    <a:bodyPr/>
                    <a:lstStyle/>
                    <a:p>
                      <a:pPr algn="ctr" fontAlgn="b"/>
                      <a:r>
                        <a:rPr lang="en-US" sz="1400" b="1" i="0" u="none" strike="noStrike" dirty="0">
                          <a:solidFill>
                            <a:srgbClr val="000000"/>
                          </a:solidFill>
                          <a:effectLst/>
                          <a:latin typeface="Calibri" panose="020F0502020204030204" pitchFamily="34" charset="0"/>
                        </a:rPr>
                        <a:t>Summary of Federal Emergency COVID Relief Funds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7805848"/>
                  </a:ext>
                </a:extLst>
              </a:tr>
              <a:tr h="581025">
                <a:tc>
                  <a:txBody>
                    <a:bodyPr/>
                    <a:lstStyle/>
                    <a:p>
                      <a:pPr algn="ctr" fontAlgn="ctr"/>
                      <a:r>
                        <a:rPr lang="en-US" sz="1100" b="1" i="0" u="none" strike="noStrike" dirty="0">
                          <a:solidFill>
                            <a:srgbClr val="000000"/>
                          </a:solidFill>
                          <a:effectLst/>
                          <a:latin typeface="Calibri" panose="020F0502020204030204" pitchFamily="34" charset="0"/>
                        </a:rPr>
                        <a:t>Emergency Federal Relief Fund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Date Passed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North Carolina  K-12 Education Appropriations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DPS Appropriation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Percent Expended/ Encumbered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Fund Expiration Date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3373339"/>
                  </a:ext>
                </a:extLst>
              </a:tr>
              <a:tr h="571500">
                <a:tc>
                  <a:txBody>
                    <a:bodyPr/>
                    <a:lstStyle/>
                    <a:p>
                      <a:pPr algn="ctr" fontAlgn="ctr"/>
                      <a:r>
                        <a:rPr lang="en-US" sz="1100" b="0" i="0" u="none" strike="noStrike" dirty="0">
                          <a:solidFill>
                            <a:srgbClr val="000000"/>
                          </a:solidFill>
                          <a:effectLst/>
                          <a:latin typeface="Calibri" panose="020F0502020204030204" pitchFamily="34" charset="0"/>
                        </a:rPr>
                        <a:t>Coronavirus Aid Relief, and Economic Security Act (CARES/ ESSER 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Calibri" panose="020F0502020204030204" pitchFamily="34" charset="0"/>
                        </a:rPr>
                        <a:t>Mar-20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1100" b="0" i="0" u="none" strike="noStrike" dirty="0">
                          <a:solidFill>
                            <a:srgbClr val="000000"/>
                          </a:solidFill>
                          <a:effectLst/>
                          <a:latin typeface="Calibri" panose="020F0502020204030204" pitchFamily="34" charset="0"/>
                        </a:rPr>
                        <a:t>$390M</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1100" b="0" i="0" u="none" strike="noStrike" dirty="0">
                          <a:solidFill>
                            <a:srgbClr val="000000"/>
                          </a:solidFill>
                          <a:effectLst/>
                          <a:latin typeface="Calibri" panose="020F0502020204030204" pitchFamily="34" charset="0"/>
                        </a:rPr>
                        <a:t>$11.9M</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1100" b="0" i="0" u="none" strike="noStrike" dirty="0">
                          <a:solidFill>
                            <a:srgbClr val="000000"/>
                          </a:solidFill>
                          <a:effectLst/>
                          <a:latin typeface="Calibri" panose="020F0502020204030204" pitchFamily="34" charset="0"/>
                        </a:rPr>
                        <a:t>71%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Calibri" panose="020F0502020204030204" pitchFamily="34" charset="0"/>
                        </a:rPr>
                        <a:t>Sep-22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6963204"/>
                  </a:ext>
                </a:extLst>
              </a:tr>
              <a:tr h="571500">
                <a:tc>
                  <a:txBody>
                    <a:bodyPr/>
                    <a:lstStyle/>
                    <a:p>
                      <a:pPr algn="ctr" fontAlgn="ctr"/>
                      <a:r>
                        <a:rPr lang="en-US" sz="1100" b="0" i="0" u="none" strike="noStrike" dirty="0">
                          <a:solidFill>
                            <a:srgbClr val="000000"/>
                          </a:solidFill>
                          <a:effectLst/>
                          <a:latin typeface="Calibri" panose="020F0502020204030204" pitchFamily="34" charset="0"/>
                        </a:rPr>
                        <a:t>Coronavirus Response and Relief Supplemental Appropriations Act (CRRSSA/ ESSER II)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dirty="0">
                          <a:solidFill>
                            <a:srgbClr val="000000"/>
                          </a:solidFill>
                          <a:effectLst/>
                          <a:latin typeface="Calibri" panose="020F0502020204030204" pitchFamily="34" charset="0"/>
                        </a:rPr>
                        <a:t>Dec-20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sz="1100" b="0" i="0" u="none" strike="noStrike" dirty="0">
                          <a:solidFill>
                            <a:srgbClr val="000000"/>
                          </a:solidFill>
                          <a:effectLst/>
                          <a:latin typeface="Calibri" panose="020F0502020204030204" pitchFamily="34" charset="0"/>
                        </a:rPr>
                        <a:t>$1.6B</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sz="1100" b="0" i="0" u="none" strike="noStrike" dirty="0">
                          <a:solidFill>
                            <a:srgbClr val="000000"/>
                          </a:solidFill>
                          <a:effectLst/>
                          <a:latin typeface="Calibri" panose="020F0502020204030204" pitchFamily="34" charset="0"/>
                        </a:rPr>
                        <a:t>$46.57M</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sz="1100" b="0" i="0" u="none" strike="noStrike" dirty="0">
                          <a:solidFill>
                            <a:srgbClr val="000000"/>
                          </a:solidFill>
                          <a:effectLst/>
                          <a:latin typeface="Calibri" panose="020F0502020204030204" pitchFamily="34" charset="0"/>
                        </a:rPr>
                        <a:t>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dirty="0">
                          <a:solidFill>
                            <a:srgbClr val="000000"/>
                          </a:solidFill>
                          <a:effectLst/>
                          <a:latin typeface="Calibri" panose="020F0502020204030204" pitchFamily="34" charset="0"/>
                        </a:rPr>
                        <a:t>Sep-23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23893447"/>
                  </a:ext>
                </a:extLst>
              </a:tr>
              <a:tr h="390525">
                <a:tc>
                  <a:txBody>
                    <a:bodyPr/>
                    <a:lstStyle/>
                    <a:p>
                      <a:pPr algn="ctr" fontAlgn="ctr"/>
                      <a:r>
                        <a:rPr lang="en-US" sz="1100" b="0" i="0" u="none" strike="noStrike" dirty="0">
                          <a:solidFill>
                            <a:srgbClr val="000000"/>
                          </a:solidFill>
                          <a:effectLst/>
                          <a:latin typeface="Calibri" panose="020F0502020204030204" pitchFamily="34" charset="0"/>
                        </a:rPr>
                        <a:t>American Rescue Plan Act ('ESSER III')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dirty="0">
                          <a:solidFill>
                            <a:srgbClr val="000000"/>
                          </a:solidFill>
                          <a:effectLst/>
                          <a:latin typeface="Calibri" panose="020F0502020204030204" pitchFamily="34" charset="0"/>
                        </a:rPr>
                        <a:t>Mar-21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100" b="0" i="0" u="none" strike="noStrike" dirty="0">
                          <a:solidFill>
                            <a:srgbClr val="000000"/>
                          </a:solidFill>
                          <a:effectLst/>
                          <a:latin typeface="Calibri" panose="020F0502020204030204" pitchFamily="34" charset="0"/>
                        </a:rPr>
                        <a:t>$3.6B (estimated)</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100" b="0" i="0" u="none" strike="noStrike" dirty="0">
                          <a:solidFill>
                            <a:srgbClr val="000000"/>
                          </a:solidFill>
                          <a:effectLst/>
                          <a:latin typeface="Calibri" panose="020F0502020204030204" pitchFamily="34" charset="0"/>
                        </a:rPr>
                        <a:t>$90M</a:t>
                      </a:r>
                    </a:p>
                    <a:p>
                      <a:pPr algn="r" fontAlgn="ctr"/>
                      <a:r>
                        <a:rPr lang="en-US" sz="1100" b="0" i="0" u="none" strike="noStrike" dirty="0">
                          <a:solidFill>
                            <a:srgbClr val="000000"/>
                          </a:solidFill>
                          <a:effectLst/>
                          <a:latin typeface="Calibri" panose="020F0502020204030204" pitchFamily="34" charset="0"/>
                        </a:rPr>
                        <a:t>(estimated)</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100" b="0" i="0" u="none" strike="noStrike" dirty="0">
                          <a:solidFill>
                            <a:srgbClr val="000000"/>
                          </a:solidFill>
                          <a:effectLst/>
                          <a:latin typeface="Calibri" panose="020F0502020204030204" pitchFamily="34" charset="0"/>
                        </a:rPr>
                        <a:t>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dirty="0">
                          <a:solidFill>
                            <a:srgbClr val="000000"/>
                          </a:solidFill>
                          <a:effectLst/>
                          <a:latin typeface="Calibri" panose="020F0502020204030204" pitchFamily="34" charset="0"/>
                        </a:rPr>
                        <a:t>Sep-24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73023896"/>
                  </a:ext>
                </a:extLst>
              </a:tr>
            </a:tbl>
          </a:graphicData>
        </a:graphic>
      </p:graphicFrame>
    </p:spTree>
    <p:extLst>
      <p:ext uri="{BB962C8B-B14F-4D97-AF65-F5344CB8AC3E}">
        <p14:creationId xmlns:p14="http://schemas.microsoft.com/office/powerpoint/2010/main" val="105627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1020762"/>
          </a:xfrm>
        </p:spPr>
        <p:txBody>
          <a:bodyPr anchor="t"/>
          <a:lstStyle/>
          <a:p>
            <a:pPr algn="ctr"/>
            <a:r>
              <a:rPr lang="en-US" sz="2800" dirty="0"/>
              <a:t>Enrollment Trends &amp; Projection</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5</a:t>
            </a:fld>
            <a:endParaRPr lang="en-US" dirty="0">
              <a:solidFill>
                <a:prstClr val="black">
                  <a:tint val="75000"/>
                </a:prstClr>
              </a:solidFill>
            </a:endParaRPr>
          </a:p>
        </p:txBody>
      </p:sp>
      <p:sp>
        <p:nvSpPr>
          <p:cNvPr id="8" name="Content Placeholder 3">
            <a:extLst>
              <a:ext uri="{FF2B5EF4-FFF2-40B4-BE49-F238E27FC236}">
                <a16:creationId xmlns:a16="http://schemas.microsoft.com/office/drawing/2014/main" id="{63C82167-58FD-4267-8697-2B5D1D3D42EF}"/>
              </a:ext>
            </a:extLst>
          </p:cNvPr>
          <p:cNvSpPr txBox="1">
            <a:spLocks/>
          </p:cNvSpPr>
          <p:nvPr/>
        </p:nvSpPr>
        <p:spPr>
          <a:xfrm>
            <a:off x="1638437" y="4051004"/>
            <a:ext cx="7262335" cy="2578395"/>
          </a:xfrm>
          <a:prstGeom prst="rect">
            <a:avLst/>
          </a:prstGeom>
        </p:spPr>
        <p:txBody>
          <a:bodyPr>
            <a:normAutofit fontScale="77500" lnSpcReduction="20000"/>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500" b="1" dirty="0">
                <a:solidFill>
                  <a:schemeClr val="tx2">
                    <a:lumMod val="75000"/>
                  </a:schemeClr>
                </a:solidFill>
                <a:latin typeface="Arial" panose="020B0604020202020204" pitchFamily="34" charset="0"/>
                <a:cs typeface="Arial" panose="020B0604020202020204" pitchFamily="34" charset="0"/>
              </a:rPr>
              <a:t>The revised DPS enrollment projection is 32,287 students</a:t>
            </a:r>
            <a:r>
              <a:rPr lang="en-US" sz="1500" dirty="0">
                <a:solidFill>
                  <a:schemeClr val="tx2">
                    <a:lumMod val="75000"/>
                  </a:schemeClr>
                </a:solidFill>
                <a:latin typeface="Arial" panose="020B0604020202020204" pitchFamily="34" charset="0"/>
                <a:cs typeface="Arial" panose="020B0604020202020204" pitchFamily="34" charset="0"/>
              </a:rPr>
              <a:t>, which combined with the charter school projection of 7,900 would </a:t>
            </a:r>
            <a:r>
              <a:rPr lang="en-US" sz="1500" b="1" dirty="0">
                <a:solidFill>
                  <a:schemeClr val="tx2">
                    <a:lumMod val="75000"/>
                  </a:schemeClr>
                </a:solidFill>
                <a:latin typeface="Arial" panose="020B0604020202020204" pitchFamily="34" charset="0"/>
                <a:cs typeface="Arial" panose="020B0604020202020204" pitchFamily="34" charset="0"/>
              </a:rPr>
              <a:t>lift overall Durham County K-12 public school enrollment to an all-time high of 40,187 in FY 2020-21</a:t>
            </a:r>
            <a:r>
              <a:rPr lang="en-US" sz="1500" dirty="0">
                <a:solidFill>
                  <a:schemeClr val="tx2">
                    <a:lumMod val="75000"/>
                  </a:schemeClr>
                </a:solidFill>
                <a:latin typeface="Arial" panose="020B0604020202020204" pitchFamily="34" charset="0"/>
                <a:cs typeface="Arial" panose="020B0604020202020204" pitchFamily="34" charset="0"/>
              </a:rPr>
              <a:t>.</a:t>
            </a:r>
          </a:p>
          <a:p>
            <a:pPr lvl="1">
              <a:spcBef>
                <a:spcPts val="1200"/>
              </a:spcBef>
              <a:buFont typeface="Wingdings" panose="05000000000000000000" pitchFamily="2" charset="2"/>
              <a:buChar char="§"/>
            </a:pPr>
            <a:r>
              <a:rPr lang="en-US" sz="1300" dirty="0">
                <a:solidFill>
                  <a:schemeClr val="tx2">
                    <a:lumMod val="75000"/>
                  </a:schemeClr>
                </a:solidFill>
                <a:latin typeface="Arial" panose="020B0604020202020204" pitchFamily="34" charset="0"/>
                <a:cs typeface="Arial" panose="020B0604020202020204" pitchFamily="34" charset="0"/>
              </a:rPr>
              <a:t>The DPS enrollment projection increased from 31,856 in February based on additional information regarding Ignite Academy, as well as continued review and analysis of the impact of “red-shirt” Kindergarten students. </a:t>
            </a:r>
          </a:p>
          <a:p>
            <a:pPr lvl="1">
              <a:spcBef>
                <a:spcPts val="1200"/>
              </a:spcBef>
              <a:buFont typeface="Wingdings" panose="05000000000000000000" pitchFamily="2" charset="2"/>
              <a:buChar char="§"/>
            </a:pPr>
            <a:r>
              <a:rPr lang="en-US" sz="1300" dirty="0">
                <a:solidFill>
                  <a:schemeClr val="tx2">
                    <a:lumMod val="75000"/>
                  </a:schemeClr>
                </a:solidFill>
                <a:latin typeface="Arial" panose="020B0604020202020204" pitchFamily="34" charset="0"/>
                <a:cs typeface="Arial" panose="020B0604020202020204" pitchFamily="34" charset="0"/>
              </a:rPr>
              <a:t>Enrollment projections could be amended further, both overall and at the site-level based on continued deliberation of the structure of Ignite Academy and a potential Spring 2021 enrollment spike due to re-entry.</a:t>
            </a:r>
          </a:p>
          <a:p>
            <a:pPr lvl="1">
              <a:spcBef>
                <a:spcPts val="1200"/>
              </a:spcBef>
              <a:buFont typeface="Wingdings" panose="05000000000000000000" pitchFamily="2" charset="2"/>
              <a:buChar char="§"/>
            </a:pPr>
            <a:r>
              <a:rPr lang="en-US" sz="1300" dirty="0">
                <a:solidFill>
                  <a:schemeClr val="tx2">
                    <a:lumMod val="75000"/>
                  </a:schemeClr>
                </a:solidFill>
                <a:latin typeface="Arial" panose="020B0604020202020204" pitchFamily="34" charset="0"/>
                <a:cs typeface="Arial" panose="020B0604020202020204" pitchFamily="34" charset="0"/>
              </a:rPr>
              <a:t>Enrollment projections are based on a </a:t>
            </a:r>
            <a:r>
              <a:rPr lang="en-US" sz="1300" b="1" dirty="0">
                <a:solidFill>
                  <a:schemeClr val="tx2">
                    <a:lumMod val="75000"/>
                  </a:schemeClr>
                </a:solidFill>
                <a:latin typeface="Arial" panose="020B0604020202020204" pitchFamily="34" charset="0"/>
                <a:cs typeface="Arial" panose="020B0604020202020204" pitchFamily="34" charset="0"/>
              </a:rPr>
              <a:t>mixed-methods model </a:t>
            </a:r>
            <a:r>
              <a:rPr lang="en-US" sz="1300" dirty="0">
                <a:solidFill>
                  <a:schemeClr val="tx2">
                    <a:lumMod val="75000"/>
                  </a:schemeClr>
                </a:solidFill>
                <a:latin typeface="Arial" panose="020B0604020202020204" pitchFamily="34" charset="0"/>
                <a:cs typeface="Arial" panose="020B0604020202020204" pitchFamily="34" charset="0"/>
              </a:rPr>
              <a:t>that incorporates three-year </a:t>
            </a:r>
            <a:r>
              <a:rPr lang="en-US" sz="1300" b="1" dirty="0">
                <a:solidFill>
                  <a:schemeClr val="tx2">
                    <a:lumMod val="75000"/>
                  </a:schemeClr>
                </a:solidFill>
                <a:latin typeface="Arial" panose="020B0604020202020204" pitchFamily="34" charset="0"/>
                <a:cs typeface="Arial" panose="020B0604020202020204" pitchFamily="34" charset="0"/>
              </a:rPr>
              <a:t>cohort survival ratios </a:t>
            </a:r>
            <a:r>
              <a:rPr lang="en-US" sz="1300" dirty="0">
                <a:solidFill>
                  <a:schemeClr val="tx2">
                    <a:lumMod val="75000"/>
                  </a:schemeClr>
                </a:solidFill>
                <a:latin typeface="Arial" panose="020B0604020202020204" pitchFamily="34" charset="0"/>
                <a:cs typeface="Arial" panose="020B0604020202020204" pitchFamily="34" charset="0"/>
              </a:rPr>
              <a:t>(excluding FY 2020-21 due to COVID), </a:t>
            </a:r>
            <a:r>
              <a:rPr lang="en-US" sz="1300" b="1" dirty="0">
                <a:solidFill>
                  <a:schemeClr val="tx2">
                    <a:lumMod val="75000"/>
                  </a:schemeClr>
                </a:solidFill>
                <a:latin typeface="Arial" panose="020B0604020202020204" pitchFamily="34" charset="0"/>
                <a:cs typeface="Arial" panose="020B0604020202020204" pitchFamily="34" charset="0"/>
              </a:rPr>
              <a:t>resident live birth rates</a:t>
            </a:r>
            <a:r>
              <a:rPr lang="en-US" sz="1300" dirty="0">
                <a:solidFill>
                  <a:schemeClr val="tx2">
                    <a:lumMod val="75000"/>
                  </a:schemeClr>
                </a:solidFill>
                <a:latin typeface="Arial" panose="020B0604020202020204" pitchFamily="34" charset="0"/>
                <a:cs typeface="Arial" panose="020B0604020202020204" pitchFamily="34" charset="0"/>
              </a:rPr>
              <a:t>, trends in </a:t>
            </a:r>
            <a:r>
              <a:rPr lang="en-US" sz="1300" b="1" dirty="0">
                <a:solidFill>
                  <a:schemeClr val="tx2">
                    <a:lumMod val="75000"/>
                  </a:schemeClr>
                </a:solidFill>
                <a:latin typeface="Arial" panose="020B0604020202020204" pitchFamily="34" charset="0"/>
                <a:cs typeface="Arial" panose="020B0604020202020204" pitchFamily="34" charset="0"/>
              </a:rPr>
              <a:t>market share across all school choices</a:t>
            </a:r>
            <a:r>
              <a:rPr lang="en-US" sz="1300" dirty="0">
                <a:solidFill>
                  <a:schemeClr val="tx2">
                    <a:lumMod val="75000"/>
                  </a:schemeClr>
                </a:solidFill>
                <a:latin typeface="Arial" panose="020B0604020202020204" pitchFamily="34" charset="0"/>
                <a:cs typeface="Arial" panose="020B0604020202020204" pitchFamily="34" charset="0"/>
              </a:rPr>
              <a:t>, </a:t>
            </a:r>
            <a:r>
              <a:rPr lang="en-US" sz="1300" b="1" dirty="0">
                <a:solidFill>
                  <a:schemeClr val="tx2">
                    <a:lumMod val="75000"/>
                  </a:schemeClr>
                </a:solidFill>
                <a:latin typeface="Arial" panose="020B0604020202020204" pitchFamily="34" charset="0"/>
                <a:cs typeface="Arial" panose="020B0604020202020204" pitchFamily="34" charset="0"/>
              </a:rPr>
              <a:t>principal interviews </a:t>
            </a:r>
            <a:r>
              <a:rPr lang="en-US" sz="1300" dirty="0">
                <a:solidFill>
                  <a:schemeClr val="tx2">
                    <a:lumMod val="75000"/>
                  </a:schemeClr>
                </a:solidFill>
                <a:latin typeface="Arial" panose="020B0604020202020204" pitchFamily="34" charset="0"/>
                <a:cs typeface="Arial" panose="020B0604020202020204" pitchFamily="34" charset="0"/>
              </a:rPr>
              <a:t>regarding missing students (primarily in Kindergarten), </a:t>
            </a:r>
            <a:r>
              <a:rPr lang="en-US" sz="1300" b="1" dirty="0">
                <a:solidFill>
                  <a:schemeClr val="tx2">
                    <a:lumMod val="75000"/>
                  </a:schemeClr>
                </a:solidFill>
                <a:latin typeface="Arial" panose="020B0604020202020204" pitchFamily="34" charset="0"/>
                <a:cs typeface="Arial" panose="020B0604020202020204" pitchFamily="34" charset="0"/>
              </a:rPr>
              <a:t>residential developments</a:t>
            </a:r>
            <a:r>
              <a:rPr lang="en-US" sz="1300" dirty="0">
                <a:solidFill>
                  <a:schemeClr val="tx2">
                    <a:lumMod val="75000"/>
                  </a:schemeClr>
                </a:solidFill>
                <a:latin typeface="Arial" panose="020B0604020202020204" pitchFamily="34" charset="0"/>
                <a:cs typeface="Arial" panose="020B0604020202020204" pitchFamily="34" charset="0"/>
              </a:rPr>
              <a:t>, and other quantitative and qualitative factors. </a:t>
            </a:r>
          </a:p>
          <a:p>
            <a:pPr lvl="1">
              <a:spcBef>
                <a:spcPts val="1200"/>
              </a:spcBef>
              <a:buFont typeface="Wingdings" panose="05000000000000000000" pitchFamily="2" charset="2"/>
              <a:buChar char="§"/>
            </a:pPr>
            <a:r>
              <a:rPr lang="en-US" sz="1300" dirty="0">
                <a:solidFill>
                  <a:schemeClr val="tx2">
                    <a:lumMod val="75000"/>
                  </a:schemeClr>
                </a:solidFill>
                <a:latin typeface="Arial" panose="020B0604020202020204" pitchFamily="34" charset="0"/>
                <a:cs typeface="Arial" panose="020B0604020202020204" pitchFamily="34" charset="0"/>
              </a:rPr>
              <a:t>Charter school are projected to increase by 433 students, primarily due to the new charter school opening in the Gorman community, along with continued growth in established charter schools.</a:t>
            </a:r>
          </a:p>
        </p:txBody>
      </p:sp>
      <p:graphicFrame>
        <p:nvGraphicFramePr>
          <p:cNvPr id="6" name="Chart 5">
            <a:extLst>
              <a:ext uri="{FF2B5EF4-FFF2-40B4-BE49-F238E27FC236}">
                <a16:creationId xmlns:a16="http://schemas.microsoft.com/office/drawing/2014/main" id="{CB732534-1875-4C27-B32B-BB540C99C1D8}"/>
              </a:ext>
            </a:extLst>
          </p:cNvPr>
          <p:cNvGraphicFramePr>
            <a:graphicFrameLocks/>
          </p:cNvGraphicFramePr>
          <p:nvPr/>
        </p:nvGraphicFramePr>
        <p:xfrm>
          <a:off x="1433804" y="785019"/>
          <a:ext cx="7466968"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323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p:txBody>
          <a:bodyPr/>
          <a:lstStyle/>
          <a:p>
            <a:pPr algn="ctr"/>
            <a:r>
              <a:rPr lang="en-US" dirty="0">
                <a:latin typeface="+mn-lt"/>
              </a:rPr>
              <a:t>Budget Request Components</a:t>
            </a: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6</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656824" y="1295400"/>
            <a:ext cx="7074127" cy="5181600"/>
          </a:xfrm>
          <a:prstGeom prst="rect">
            <a:avLst/>
          </a:prstGeom>
        </p:spPr>
        <p:txBody>
          <a:bodyPr>
            <a:no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The FY 2021-22 Superintendent’s Proposed Budget includes seven critical requests to move DPS students and families forward as we strive to recover from all the disruptions caused by COVID-19:</a:t>
            </a:r>
          </a:p>
          <a:p>
            <a:pPr lvl="1">
              <a:spcBef>
                <a:spcPts val="1200"/>
              </a:spcBef>
              <a:buFont typeface="+mj-lt"/>
              <a:buAutoNum type="romanUcPeriod"/>
            </a:pPr>
            <a:r>
              <a:rPr lang="en-US" sz="1200" b="1" dirty="0">
                <a:solidFill>
                  <a:schemeClr val="tx2">
                    <a:lumMod val="75000"/>
                  </a:schemeClr>
                </a:solidFill>
                <a:latin typeface="Arial" panose="020B0604020202020204" pitchFamily="34" charset="0"/>
                <a:cs typeface="Arial" panose="020B0604020202020204" pitchFamily="34" charset="0"/>
              </a:rPr>
              <a:t>Additional Pre-K through 12th grade Exceptional Children’s teachers and IAs </a:t>
            </a:r>
            <a:r>
              <a:rPr lang="en-US" sz="1200" dirty="0">
                <a:solidFill>
                  <a:schemeClr val="tx2">
                    <a:lumMod val="75000"/>
                  </a:schemeClr>
                </a:solidFill>
                <a:latin typeface="Arial" panose="020B0604020202020204" pitchFamily="34" charset="0"/>
                <a:cs typeface="Arial" panose="020B0604020202020204" pitchFamily="34" charset="0"/>
              </a:rPr>
              <a:t>to meet the needs of students with disabilities in the absence of adequate state funding. </a:t>
            </a:r>
          </a:p>
          <a:p>
            <a:pPr lvl="1">
              <a:spcBef>
                <a:spcPts val="1200"/>
              </a:spcBef>
              <a:buFont typeface="+mj-lt"/>
              <a:buAutoNum type="romanUcPeriod"/>
            </a:pPr>
            <a:r>
              <a:rPr lang="en-US" sz="1200" dirty="0">
                <a:solidFill>
                  <a:schemeClr val="tx2">
                    <a:lumMod val="75000"/>
                  </a:schemeClr>
                </a:solidFill>
                <a:latin typeface="Arial" panose="020B0604020202020204" pitchFamily="34" charset="0"/>
                <a:cs typeface="Arial" panose="020B0604020202020204" pitchFamily="34" charset="0"/>
              </a:rPr>
              <a:t>Six </a:t>
            </a:r>
            <a:r>
              <a:rPr lang="en-US" sz="1200" b="1" dirty="0">
                <a:solidFill>
                  <a:schemeClr val="tx2">
                    <a:lumMod val="75000"/>
                  </a:schemeClr>
                </a:solidFill>
                <a:latin typeface="Arial" panose="020B0604020202020204" pitchFamily="34" charset="0"/>
                <a:cs typeface="Arial" panose="020B0604020202020204" pitchFamily="34" charset="0"/>
              </a:rPr>
              <a:t>critical health and student support positions</a:t>
            </a:r>
            <a:r>
              <a:rPr lang="en-US" sz="1200" dirty="0">
                <a:solidFill>
                  <a:schemeClr val="tx2">
                    <a:lumMod val="75000"/>
                  </a:schemeClr>
                </a:solidFill>
                <a:latin typeface="Arial" panose="020B0604020202020204" pitchFamily="34" charset="0"/>
                <a:cs typeface="Arial" panose="020B0604020202020204" pitchFamily="34" charset="0"/>
              </a:rPr>
              <a:t>: </a:t>
            </a:r>
            <a:r>
              <a:rPr lang="en-US" sz="1200" b="1" dirty="0">
                <a:solidFill>
                  <a:schemeClr val="tx2">
                    <a:lumMod val="75000"/>
                  </a:schemeClr>
                </a:solidFill>
                <a:latin typeface="Arial" panose="020B0604020202020204" pitchFamily="34" charset="0"/>
                <a:cs typeface="Arial" panose="020B0604020202020204" pitchFamily="34" charset="0"/>
              </a:rPr>
              <a:t>two additional nurses, two additional professional school counselors</a:t>
            </a:r>
            <a:r>
              <a:rPr lang="en-US" sz="1200" dirty="0">
                <a:solidFill>
                  <a:schemeClr val="tx2">
                    <a:lumMod val="75000"/>
                  </a:schemeClr>
                </a:solidFill>
                <a:latin typeface="Arial" panose="020B0604020202020204" pitchFamily="34" charset="0"/>
                <a:cs typeface="Arial" panose="020B0604020202020204" pitchFamily="34" charset="0"/>
              </a:rPr>
              <a:t>, and </a:t>
            </a:r>
            <a:r>
              <a:rPr lang="en-US" sz="1200" b="1" dirty="0">
                <a:solidFill>
                  <a:schemeClr val="tx2">
                    <a:lumMod val="75000"/>
                  </a:schemeClr>
                </a:solidFill>
                <a:latin typeface="Arial" panose="020B0604020202020204" pitchFamily="34" charset="0"/>
                <a:cs typeface="Arial" panose="020B0604020202020204" pitchFamily="34" charset="0"/>
              </a:rPr>
              <a:t>one additional staff member</a:t>
            </a:r>
            <a:r>
              <a:rPr lang="en-US" sz="1200" dirty="0">
                <a:solidFill>
                  <a:schemeClr val="tx2">
                    <a:lumMod val="75000"/>
                  </a:schemeClr>
                </a:solidFill>
                <a:latin typeface="Arial" panose="020B0604020202020204" pitchFamily="34" charset="0"/>
                <a:cs typeface="Arial" panose="020B0604020202020204" pitchFamily="34" charset="0"/>
              </a:rPr>
              <a:t> in both the </a:t>
            </a:r>
            <a:r>
              <a:rPr lang="en-US" sz="1200" b="1" dirty="0">
                <a:solidFill>
                  <a:schemeClr val="tx2">
                    <a:lumMod val="75000"/>
                  </a:schemeClr>
                </a:solidFill>
                <a:latin typeface="Arial" panose="020B0604020202020204" pitchFamily="34" charset="0"/>
                <a:cs typeface="Arial" panose="020B0604020202020204" pitchFamily="34" charset="0"/>
              </a:rPr>
              <a:t>office of Equity Affairs</a:t>
            </a:r>
            <a:r>
              <a:rPr lang="en-US" sz="1200" dirty="0">
                <a:solidFill>
                  <a:schemeClr val="tx2">
                    <a:lumMod val="75000"/>
                  </a:schemeClr>
                </a:solidFill>
                <a:latin typeface="Arial" panose="020B0604020202020204" pitchFamily="34" charset="0"/>
                <a:cs typeface="Arial" panose="020B0604020202020204" pitchFamily="34" charset="0"/>
              </a:rPr>
              <a:t> and the </a:t>
            </a:r>
            <a:r>
              <a:rPr lang="en-US" sz="1200" b="1" dirty="0">
                <a:solidFill>
                  <a:schemeClr val="tx2">
                    <a:lumMod val="75000"/>
                  </a:schemeClr>
                </a:solidFill>
                <a:latin typeface="Arial" panose="020B0604020202020204" pitchFamily="34" charset="0"/>
                <a:cs typeface="Arial" panose="020B0604020202020204" pitchFamily="34" charset="0"/>
              </a:rPr>
              <a:t>Multilingual Resource Center</a:t>
            </a:r>
            <a:r>
              <a:rPr lang="en-US" sz="1200" dirty="0">
                <a:solidFill>
                  <a:schemeClr val="tx2">
                    <a:lumMod val="75000"/>
                  </a:schemeClr>
                </a:solidFill>
                <a:latin typeface="Arial" panose="020B0604020202020204" pitchFamily="34" charset="0"/>
                <a:cs typeface="Arial" panose="020B0604020202020204" pitchFamily="34" charset="0"/>
              </a:rPr>
              <a:t>. </a:t>
            </a:r>
          </a:p>
          <a:p>
            <a:pPr lvl="1">
              <a:spcBef>
                <a:spcPts val="1200"/>
              </a:spcBef>
              <a:buFont typeface="+mj-lt"/>
              <a:buAutoNum type="romanUcPeriod"/>
            </a:pPr>
            <a:r>
              <a:rPr lang="en-US" sz="1200" dirty="0">
                <a:solidFill>
                  <a:schemeClr val="tx2">
                    <a:lumMod val="75000"/>
                  </a:schemeClr>
                </a:solidFill>
                <a:latin typeface="Arial" panose="020B0604020202020204" pitchFamily="34" charset="0"/>
                <a:cs typeface="Arial" panose="020B0604020202020204" pitchFamily="34" charset="0"/>
              </a:rPr>
              <a:t>Additional </a:t>
            </a:r>
            <a:r>
              <a:rPr lang="en-US" sz="1200" b="1" dirty="0">
                <a:solidFill>
                  <a:schemeClr val="tx2">
                    <a:lumMod val="75000"/>
                  </a:schemeClr>
                </a:solidFill>
                <a:latin typeface="Arial" panose="020B0604020202020204" pitchFamily="34" charset="0"/>
                <a:cs typeface="Arial" panose="020B0604020202020204" pitchFamily="34" charset="0"/>
              </a:rPr>
              <a:t>funding to increase local teacher salary supplements </a:t>
            </a:r>
            <a:r>
              <a:rPr lang="en-US" sz="1200" dirty="0">
                <a:solidFill>
                  <a:schemeClr val="tx2">
                    <a:lumMod val="75000"/>
                  </a:schemeClr>
                </a:solidFill>
                <a:latin typeface="Arial" panose="020B0604020202020204" pitchFamily="34" charset="0"/>
                <a:cs typeface="Arial" panose="020B0604020202020204" pitchFamily="34" charset="0"/>
              </a:rPr>
              <a:t>to continue to attract and retain the most talented educators. </a:t>
            </a:r>
          </a:p>
          <a:p>
            <a:pPr lvl="1">
              <a:spcBef>
                <a:spcPts val="1200"/>
              </a:spcBef>
              <a:buFont typeface="+mj-lt"/>
              <a:buAutoNum type="romanUcPeriod"/>
            </a:pPr>
            <a:r>
              <a:rPr lang="en-US" sz="1200" b="1" dirty="0">
                <a:solidFill>
                  <a:schemeClr val="tx2">
                    <a:lumMod val="75000"/>
                  </a:schemeClr>
                </a:solidFill>
                <a:latin typeface="Arial" panose="020B0604020202020204" pitchFamily="34" charset="0"/>
                <a:cs typeface="Arial" panose="020B0604020202020204" pitchFamily="34" charset="0"/>
              </a:rPr>
              <a:t>Additional school-based positions for English Learners </a:t>
            </a:r>
            <a:r>
              <a:rPr lang="en-US" sz="1200" dirty="0">
                <a:solidFill>
                  <a:schemeClr val="tx2">
                    <a:lumMod val="75000"/>
                  </a:schemeClr>
                </a:solidFill>
                <a:latin typeface="Arial" panose="020B0604020202020204" pitchFamily="34" charset="0"/>
                <a:cs typeface="Arial" panose="020B0604020202020204" pitchFamily="34" charset="0"/>
              </a:rPr>
              <a:t>to support academic progress and family engagement in the absence of adequate state funding for these students.</a:t>
            </a:r>
          </a:p>
          <a:p>
            <a:pPr lvl="1">
              <a:spcBef>
                <a:spcPts val="1200"/>
              </a:spcBef>
              <a:buFont typeface="+mj-lt"/>
              <a:buAutoNum type="romanUcPeriod"/>
            </a:pPr>
            <a:r>
              <a:rPr lang="en-US" sz="1200" b="1" dirty="0">
                <a:solidFill>
                  <a:schemeClr val="tx2">
                    <a:lumMod val="75000"/>
                  </a:schemeClr>
                </a:solidFill>
                <a:latin typeface="Arial" panose="020B0604020202020204" pitchFamily="34" charset="0"/>
                <a:cs typeface="Arial" panose="020B0604020202020204" pitchFamily="34" charset="0"/>
              </a:rPr>
              <a:t>Increased annual funding to support critical Information Technology needs</a:t>
            </a:r>
            <a:r>
              <a:rPr lang="en-US" sz="1200" dirty="0">
                <a:solidFill>
                  <a:schemeClr val="tx2">
                    <a:lumMod val="75000"/>
                  </a:schemeClr>
                </a:solidFill>
                <a:latin typeface="Arial" panose="020B0604020202020204" pitchFamily="34" charset="0"/>
                <a:cs typeface="Arial" panose="020B0604020202020204" pitchFamily="34" charset="0"/>
              </a:rPr>
              <a:t>, including device refresh, software, security, and required infrastructure updates.</a:t>
            </a:r>
          </a:p>
          <a:p>
            <a:pPr lvl="1">
              <a:spcBef>
                <a:spcPts val="1200"/>
              </a:spcBef>
              <a:buFont typeface="+mj-lt"/>
              <a:buAutoNum type="romanUcPeriod"/>
            </a:pPr>
            <a:r>
              <a:rPr lang="en-US" sz="1200" b="1" dirty="0">
                <a:solidFill>
                  <a:schemeClr val="tx2">
                    <a:lumMod val="75000"/>
                  </a:schemeClr>
                </a:solidFill>
                <a:latin typeface="Arial" panose="020B0604020202020204" pitchFamily="34" charset="0"/>
                <a:cs typeface="Arial" panose="020B0604020202020204" pitchFamily="34" charset="0"/>
              </a:rPr>
              <a:t>Additional custodial personnel to provide enhanced school cleaning. </a:t>
            </a:r>
          </a:p>
          <a:p>
            <a:pPr lvl="1">
              <a:spcBef>
                <a:spcPts val="1200"/>
              </a:spcBef>
              <a:buFont typeface="+mj-lt"/>
              <a:buAutoNum type="romanUcPeriod"/>
            </a:pPr>
            <a:r>
              <a:rPr lang="en-US" sz="1200" b="1" dirty="0">
                <a:solidFill>
                  <a:schemeClr val="tx2">
                    <a:lumMod val="75000"/>
                  </a:schemeClr>
                </a:solidFill>
                <a:latin typeface="Arial" panose="020B0604020202020204" pitchFamily="34" charset="0"/>
                <a:cs typeface="Arial" panose="020B0604020202020204" pitchFamily="34" charset="0"/>
              </a:rPr>
              <a:t>Critical staff for Construction and Capital Planning</a:t>
            </a:r>
            <a:r>
              <a:rPr lang="en-US" sz="1200" dirty="0">
                <a:solidFill>
                  <a:schemeClr val="tx2">
                    <a:lumMod val="75000"/>
                  </a:schemeClr>
                </a:solidFill>
                <a:latin typeface="Arial" panose="020B0604020202020204" pitchFamily="34" charset="0"/>
                <a:cs typeface="Arial" panose="020B0604020202020204" pitchFamily="34" charset="0"/>
              </a:rPr>
              <a:t>: including </a:t>
            </a:r>
            <a:r>
              <a:rPr lang="en-US" sz="1200" b="1" dirty="0">
                <a:solidFill>
                  <a:schemeClr val="tx2">
                    <a:lumMod val="75000"/>
                  </a:schemeClr>
                </a:solidFill>
                <a:latin typeface="Arial" panose="020B0604020202020204" pitchFamily="34" charset="0"/>
                <a:cs typeface="Arial" panose="020B0604020202020204" pitchFamily="34" charset="0"/>
              </a:rPr>
              <a:t>one project manager, one school planner, one capital projects accountant, and one procurement specialist </a:t>
            </a:r>
            <a:r>
              <a:rPr lang="en-US" sz="1200" dirty="0">
                <a:solidFill>
                  <a:schemeClr val="tx2">
                    <a:lumMod val="75000"/>
                  </a:schemeClr>
                </a:solidFill>
                <a:latin typeface="Arial" panose="020B0604020202020204" pitchFamily="34" charset="0"/>
                <a:cs typeface="Arial" panose="020B0604020202020204" pitchFamily="34" charset="0"/>
              </a:rPr>
              <a:t>to ensure that the district moves forward expeditiously with key projections in the 10-year CIP such as with the new Northern High School, Lyons Farm Elementary, Elementary School F, and other major renovations.</a:t>
            </a:r>
          </a:p>
        </p:txBody>
      </p:sp>
    </p:spTree>
    <p:extLst>
      <p:ext uri="{BB962C8B-B14F-4D97-AF65-F5344CB8AC3E}">
        <p14:creationId xmlns:p14="http://schemas.microsoft.com/office/powerpoint/2010/main" val="291254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E187-3D7A-4986-9D2E-DBCB60CC8071}"/>
              </a:ext>
            </a:extLst>
          </p:cNvPr>
          <p:cNvSpPr>
            <a:spLocks noGrp="1"/>
          </p:cNvSpPr>
          <p:nvPr>
            <p:ph type="title"/>
          </p:nvPr>
        </p:nvSpPr>
        <p:spPr/>
        <p:txBody>
          <a:bodyPr/>
          <a:lstStyle/>
          <a:p>
            <a:pPr algn="ctr"/>
            <a:r>
              <a:rPr lang="en-US" dirty="0">
                <a:latin typeface="+mn-lt"/>
              </a:rPr>
              <a:t>Local Request vs. Emergency Federal Funds</a:t>
            </a:r>
          </a:p>
        </p:txBody>
      </p:sp>
      <p:sp>
        <p:nvSpPr>
          <p:cNvPr id="3" name="Slide Number Placeholder 2">
            <a:extLst>
              <a:ext uri="{FF2B5EF4-FFF2-40B4-BE49-F238E27FC236}">
                <a16:creationId xmlns:a16="http://schemas.microsoft.com/office/drawing/2014/main" id="{AE472714-B9FE-40EA-8D1C-22050F3401FE}"/>
              </a:ext>
            </a:extLst>
          </p:cNvPr>
          <p:cNvSpPr>
            <a:spLocks noGrp="1"/>
          </p:cNvSpPr>
          <p:nvPr>
            <p:ph type="sldNum" sz="quarter" idx="12"/>
          </p:nvPr>
        </p:nvSpPr>
        <p:spPr/>
        <p:txBody>
          <a:bodyPr/>
          <a:lstStyle/>
          <a:p>
            <a:fld id="{835E07E0-D057-874C-9C3F-62FEA534DAD8}" type="slidenum">
              <a:rPr lang="en-US" smtClean="0">
                <a:solidFill>
                  <a:prstClr val="black">
                    <a:tint val="75000"/>
                  </a:prstClr>
                </a:solidFill>
              </a:rPr>
              <a:pPr/>
              <a:t>7</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BD1DA4B2-AED4-427D-8718-120014F882BC}"/>
              </a:ext>
            </a:extLst>
          </p:cNvPr>
          <p:cNvSpPr txBox="1">
            <a:spLocks/>
          </p:cNvSpPr>
          <p:nvPr/>
        </p:nvSpPr>
        <p:spPr>
          <a:xfrm>
            <a:off x="1638437" y="1417638"/>
            <a:ext cx="7074127" cy="5181600"/>
          </a:xfrm>
          <a:prstGeom prst="rect">
            <a:avLst/>
          </a:prstGeom>
        </p:spPr>
        <p:txBody>
          <a:bodyPr>
            <a:no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The FY 2021-22 Superintendent’s Proposed Budget also includes standard budget components such as anticipated salary and benefit increases, fixed cost increases, and enrollment growth adjustments for charter schools.</a:t>
            </a:r>
          </a:p>
          <a:p>
            <a:pPr>
              <a:spcBef>
                <a:spcPts val="1200"/>
              </a:spcBef>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The </a:t>
            </a:r>
            <a:r>
              <a:rPr lang="en-US" sz="1600" b="1" dirty="0">
                <a:solidFill>
                  <a:schemeClr val="tx2">
                    <a:lumMod val="75000"/>
                  </a:schemeClr>
                </a:solidFill>
                <a:latin typeface="Arial" panose="020B0604020202020204" pitchFamily="34" charset="0"/>
                <a:cs typeface="Arial" panose="020B0604020202020204" pitchFamily="34" charset="0"/>
              </a:rPr>
              <a:t>seven critical budget priorities</a:t>
            </a:r>
            <a:r>
              <a:rPr lang="en-US" sz="1600" dirty="0">
                <a:solidFill>
                  <a:schemeClr val="tx2">
                    <a:lumMod val="75000"/>
                  </a:schemeClr>
                </a:solidFill>
                <a:latin typeface="Arial" panose="020B0604020202020204" pitchFamily="34" charset="0"/>
                <a:cs typeface="Arial" panose="020B0604020202020204" pitchFamily="34" charset="0"/>
              </a:rPr>
              <a:t> identified on the previous slide </a:t>
            </a:r>
            <a:r>
              <a:rPr lang="en-US" sz="1600" b="1" dirty="0">
                <a:solidFill>
                  <a:schemeClr val="tx2">
                    <a:lumMod val="75000"/>
                  </a:schemeClr>
                </a:solidFill>
                <a:latin typeface="Arial" panose="020B0604020202020204" pitchFamily="34" charset="0"/>
                <a:cs typeface="Arial" panose="020B0604020202020204" pitchFamily="34" charset="0"/>
              </a:rPr>
              <a:t>were present prior to COVID-19</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b="1" dirty="0">
                <a:solidFill>
                  <a:schemeClr val="tx2">
                    <a:lumMod val="75000"/>
                  </a:schemeClr>
                </a:solidFill>
                <a:latin typeface="Arial" panose="020B0604020202020204" pitchFamily="34" charset="0"/>
                <a:cs typeface="Arial" panose="020B0604020202020204" pitchFamily="34" charset="0"/>
              </a:rPr>
              <a:t>and will continue as recurring needs </a:t>
            </a:r>
            <a:r>
              <a:rPr lang="en-US" sz="1600" dirty="0">
                <a:solidFill>
                  <a:schemeClr val="tx2">
                    <a:lumMod val="75000"/>
                  </a:schemeClr>
                </a:solidFill>
                <a:latin typeface="Arial" panose="020B0604020202020204" pitchFamily="34" charset="0"/>
                <a:cs typeface="Arial" panose="020B0604020202020204" pitchFamily="34" charset="0"/>
              </a:rPr>
              <a:t>long after we recover from the pandemic.</a:t>
            </a:r>
          </a:p>
          <a:p>
            <a:pPr>
              <a:spcBef>
                <a:spcPts val="1200"/>
              </a:spcBef>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Most of the critical needs </a:t>
            </a:r>
            <a:r>
              <a:rPr lang="en-US" sz="1600" b="1" dirty="0">
                <a:solidFill>
                  <a:schemeClr val="tx2">
                    <a:lumMod val="75000"/>
                  </a:schemeClr>
                </a:solidFill>
                <a:latin typeface="Arial" panose="020B0604020202020204" pitchFamily="34" charset="0"/>
                <a:cs typeface="Arial" panose="020B0604020202020204" pitchFamily="34" charset="0"/>
              </a:rPr>
              <a:t>were requested but not approved by Durham County Commissioners in prior budget cycles </a:t>
            </a:r>
            <a:r>
              <a:rPr lang="en-US" sz="1600" dirty="0">
                <a:solidFill>
                  <a:schemeClr val="tx2">
                    <a:lumMod val="75000"/>
                  </a:schemeClr>
                </a:solidFill>
                <a:latin typeface="Arial" panose="020B0604020202020204" pitchFamily="34" charset="0"/>
                <a:cs typeface="Arial" panose="020B0604020202020204" pitchFamily="34" charset="0"/>
              </a:rPr>
              <a:t>and/or listed as key deferred needs in DPS budget planning.</a:t>
            </a:r>
          </a:p>
          <a:p>
            <a:pPr>
              <a:spcBef>
                <a:spcPts val="1200"/>
              </a:spcBef>
              <a:buFont typeface="Wingdings" panose="05000000000000000000" pitchFamily="2" charset="2"/>
              <a:buChar char="§"/>
            </a:pPr>
            <a:r>
              <a:rPr lang="en-US" sz="1600" b="1" dirty="0">
                <a:solidFill>
                  <a:schemeClr val="tx2">
                    <a:lumMod val="75000"/>
                  </a:schemeClr>
                </a:solidFill>
                <a:latin typeface="Arial" panose="020B0604020202020204" pitchFamily="34" charset="0"/>
                <a:cs typeface="Arial" panose="020B0604020202020204" pitchFamily="34" charset="0"/>
              </a:rPr>
              <a:t>Accordingly</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b="1" dirty="0">
                <a:solidFill>
                  <a:schemeClr val="tx2">
                    <a:lumMod val="75000"/>
                  </a:schemeClr>
                </a:solidFill>
                <a:latin typeface="Arial" panose="020B0604020202020204" pitchFamily="34" charset="0"/>
                <a:cs typeface="Arial" panose="020B0604020202020204" pitchFamily="34" charset="0"/>
              </a:rPr>
              <a:t>these needs are included in our local budget request</a:t>
            </a:r>
            <a:r>
              <a:rPr lang="en-US" sz="1600" dirty="0">
                <a:solidFill>
                  <a:schemeClr val="tx2">
                    <a:lumMod val="75000"/>
                  </a:schemeClr>
                </a:solidFill>
                <a:latin typeface="Arial" panose="020B0604020202020204" pitchFamily="34" charset="0"/>
                <a:cs typeface="Arial" panose="020B0604020202020204" pitchFamily="34" charset="0"/>
              </a:rPr>
              <a:t>, rather than in plans for emergency Federal COVID relief funds. The </a:t>
            </a:r>
            <a:r>
              <a:rPr lang="en-US" sz="1600" b="1" dirty="0">
                <a:solidFill>
                  <a:schemeClr val="tx2">
                    <a:lumMod val="75000"/>
                  </a:schemeClr>
                </a:solidFill>
                <a:latin typeface="Arial" panose="020B0604020202020204" pitchFamily="34" charset="0"/>
                <a:cs typeface="Arial" panose="020B0604020202020204" pitchFamily="34" charset="0"/>
              </a:rPr>
              <a:t>emergency Federal funds are non-recurring</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b="1" dirty="0">
                <a:solidFill>
                  <a:schemeClr val="tx2">
                    <a:lumMod val="75000"/>
                  </a:schemeClr>
                </a:solidFill>
                <a:latin typeface="Arial" panose="020B0604020202020204" pitchFamily="34" charset="0"/>
                <a:cs typeface="Arial" panose="020B0604020202020204" pitchFamily="34" charset="0"/>
              </a:rPr>
              <a:t>and are not intended to address pre-existing funding issues</a:t>
            </a:r>
            <a:r>
              <a:rPr lang="en-US" sz="1600" dirty="0">
                <a:solidFill>
                  <a:schemeClr val="tx2">
                    <a:lumMod val="75000"/>
                  </a:schemeClr>
                </a:solidFill>
                <a:latin typeface="Arial" panose="020B0604020202020204" pitchFamily="34" charset="0"/>
                <a:cs typeface="Arial" panose="020B0604020202020204" pitchFamily="34" charset="0"/>
              </a:rPr>
              <a:t>.</a:t>
            </a:r>
          </a:p>
          <a:p>
            <a:pPr>
              <a:spcBef>
                <a:spcPts val="1200"/>
              </a:spcBef>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With the recognition that funding each of these critical budget requirements is a significant lift, </a:t>
            </a:r>
            <a:r>
              <a:rPr lang="en-US" sz="1600" b="1" dirty="0">
                <a:solidFill>
                  <a:schemeClr val="tx2">
                    <a:lumMod val="75000"/>
                  </a:schemeClr>
                </a:solidFill>
                <a:latin typeface="Arial" panose="020B0604020202020204" pitchFamily="34" charset="0"/>
                <a:cs typeface="Arial" panose="020B0604020202020204" pitchFamily="34" charset="0"/>
              </a:rPr>
              <a:t>we have deferred more than two million dollars in additional needs in academic services</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b="1" dirty="0">
                <a:solidFill>
                  <a:schemeClr val="tx2">
                    <a:lumMod val="75000"/>
                  </a:schemeClr>
                </a:solidFill>
                <a:latin typeface="Arial" panose="020B0604020202020204" pitchFamily="34" charset="0"/>
                <a:cs typeface="Arial" panose="020B0604020202020204" pitchFamily="34" charset="0"/>
              </a:rPr>
              <a:t>and more than seven million dollars in operational se</a:t>
            </a:r>
            <a:r>
              <a:rPr lang="en-US" sz="1600" dirty="0">
                <a:solidFill>
                  <a:schemeClr val="tx2">
                    <a:lumMod val="75000"/>
                  </a:schemeClr>
                </a:solidFill>
                <a:latin typeface="Arial" panose="020B0604020202020204" pitchFamily="34" charset="0"/>
                <a:cs typeface="Arial" panose="020B0604020202020204" pitchFamily="34" charset="0"/>
              </a:rPr>
              <a:t>rvices.</a:t>
            </a:r>
          </a:p>
        </p:txBody>
      </p:sp>
    </p:spTree>
    <p:extLst>
      <p:ext uri="{BB962C8B-B14F-4D97-AF65-F5344CB8AC3E}">
        <p14:creationId xmlns:p14="http://schemas.microsoft.com/office/powerpoint/2010/main" val="105424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614362"/>
          </a:xfrm>
        </p:spPr>
        <p:txBody>
          <a:bodyPr anchor="t"/>
          <a:lstStyle/>
          <a:p>
            <a:pPr algn="ctr"/>
            <a:r>
              <a:rPr lang="en-US" sz="2000" dirty="0"/>
              <a:t>Local Budget Request Line Item Summary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E07E0-D057-874C-9C3F-62FEA534DA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508DE6F4-E07A-4FFD-B93E-3E3E4E8FD9F4}"/>
              </a:ext>
            </a:extLst>
          </p:cNvPr>
          <p:cNvGraphicFramePr>
            <a:graphicFrameLocks noGrp="1"/>
          </p:cNvGraphicFramePr>
          <p:nvPr>
            <p:extLst>
              <p:ext uri="{D42A27DB-BD31-4B8C-83A1-F6EECF244321}">
                <p14:modId xmlns:p14="http://schemas.microsoft.com/office/powerpoint/2010/main" val="1138521407"/>
              </p:ext>
            </p:extLst>
          </p:nvPr>
        </p:nvGraphicFramePr>
        <p:xfrm>
          <a:off x="1444159" y="889000"/>
          <a:ext cx="7315201" cy="5652870"/>
        </p:xfrm>
        <a:graphic>
          <a:graphicData uri="http://schemas.openxmlformats.org/drawingml/2006/table">
            <a:tbl>
              <a:tblPr/>
              <a:tblGrid>
                <a:gridCol w="1050225">
                  <a:extLst>
                    <a:ext uri="{9D8B030D-6E8A-4147-A177-3AD203B41FA5}">
                      <a16:colId xmlns:a16="http://schemas.microsoft.com/office/drawing/2014/main" val="3376995634"/>
                    </a:ext>
                  </a:extLst>
                </a:gridCol>
                <a:gridCol w="2291986">
                  <a:extLst>
                    <a:ext uri="{9D8B030D-6E8A-4147-A177-3AD203B41FA5}">
                      <a16:colId xmlns:a16="http://schemas.microsoft.com/office/drawing/2014/main" val="3657744160"/>
                    </a:ext>
                  </a:extLst>
                </a:gridCol>
                <a:gridCol w="3213075">
                  <a:extLst>
                    <a:ext uri="{9D8B030D-6E8A-4147-A177-3AD203B41FA5}">
                      <a16:colId xmlns:a16="http://schemas.microsoft.com/office/drawing/2014/main" val="3837806658"/>
                    </a:ext>
                  </a:extLst>
                </a:gridCol>
                <a:gridCol w="129136">
                  <a:extLst>
                    <a:ext uri="{9D8B030D-6E8A-4147-A177-3AD203B41FA5}">
                      <a16:colId xmlns:a16="http://schemas.microsoft.com/office/drawing/2014/main" val="1807931152"/>
                    </a:ext>
                  </a:extLst>
                </a:gridCol>
                <a:gridCol w="630779">
                  <a:extLst>
                    <a:ext uri="{9D8B030D-6E8A-4147-A177-3AD203B41FA5}">
                      <a16:colId xmlns:a16="http://schemas.microsoft.com/office/drawing/2014/main" val="2963249744"/>
                    </a:ext>
                  </a:extLst>
                </a:gridCol>
              </a:tblGrid>
              <a:tr h="74080">
                <a:tc gridSpan="5">
                  <a:txBody>
                    <a:bodyPr/>
                    <a:lstStyle/>
                    <a:p>
                      <a:pPr algn="ctr" fontAlgn="ctr"/>
                      <a:r>
                        <a:rPr lang="en-US" sz="850" b="1" i="0" u="none" strike="noStrike" dirty="0">
                          <a:solidFill>
                            <a:srgbClr val="000000"/>
                          </a:solidFill>
                          <a:effectLst/>
                          <a:latin typeface="Arial" panose="020B0604020202020204" pitchFamily="34" charset="0"/>
                        </a:rPr>
                        <a:t>Local Budget Requirements for DPS and Charter Schools - FY 2021-22</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2792385"/>
                  </a:ext>
                </a:extLst>
              </a:tr>
              <a:tr h="65614">
                <a:tc>
                  <a:txBody>
                    <a:bodyPr/>
                    <a:lstStyle/>
                    <a:p>
                      <a:pPr algn="ctr" fontAlgn="ctr"/>
                      <a:r>
                        <a:rPr lang="en-US" sz="850" b="0" i="0" u="none" strike="noStrike" dirty="0">
                          <a:solidFill>
                            <a:srgbClr val="000000"/>
                          </a:solidFill>
                          <a:effectLst/>
                          <a:latin typeface="Arial" panose="020B0604020202020204" pitchFamily="34" charset="0"/>
                        </a:rPr>
                        <a:t> </a:t>
                      </a:r>
                    </a:p>
                  </a:txBody>
                  <a:tcPr marL="3528" marR="3528" marT="352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4">
                  <a:txBody>
                    <a:bodyPr/>
                    <a:lstStyle/>
                    <a:p>
                      <a:pPr algn="ctr" fontAlgn="ctr"/>
                      <a:r>
                        <a:rPr lang="en-US" sz="850" b="0" i="0" u="none" strike="noStrike" dirty="0">
                          <a:solidFill>
                            <a:srgbClr val="000000"/>
                          </a:solidFill>
                          <a:effectLst/>
                          <a:latin typeface="Arial" panose="020B0604020202020204" pitchFamily="34" charset="0"/>
                        </a:rPr>
                        <a:t> </a:t>
                      </a: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US" sz="400" b="0" i="0" u="none" strike="noStrike">
                          <a:solidFill>
                            <a:srgbClr val="000000"/>
                          </a:solidFill>
                          <a:effectLst/>
                          <a:latin typeface="Arial" panose="020B0604020202020204" pitchFamily="34" charset="0"/>
                        </a:rPr>
                        <a:t> </a:t>
                      </a: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lnL w="12700" cmpd="sng">
                      <a:noFill/>
                      <a:prstDash val="solid"/>
                    </a:lnL>
                  </a:tcPr>
                </a:tc>
                <a:extLst>
                  <a:ext uri="{0D108BD9-81ED-4DB2-BD59-A6C34878D82A}">
                    <a16:rowId xmlns:a16="http://schemas.microsoft.com/office/drawing/2014/main" val="1938244834"/>
                  </a:ext>
                </a:extLst>
              </a:tr>
              <a:tr h="129484">
                <a:tc>
                  <a:txBody>
                    <a:bodyPr/>
                    <a:lstStyle/>
                    <a:p>
                      <a:pPr algn="ctr" fontAlgn="ctr"/>
                      <a:r>
                        <a:rPr lang="en-US" sz="850" b="0" i="0" u="none" strike="noStrike" dirty="0">
                          <a:solidFill>
                            <a:srgbClr val="000000"/>
                          </a:solidFill>
                          <a:effectLst/>
                          <a:latin typeface="Arial" panose="020B0604020202020204" pitchFamily="34" charset="0"/>
                        </a:rPr>
                        <a:t> </a:t>
                      </a:r>
                    </a:p>
                  </a:txBody>
                  <a:tcPr marL="3528" marR="3528" marT="352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850" b="1" i="0" u="none" strike="noStrike" dirty="0">
                          <a:solidFill>
                            <a:srgbClr val="000000"/>
                          </a:solidFill>
                          <a:effectLst/>
                          <a:latin typeface="Arial" panose="020B0604020202020204" pitchFamily="34" charset="0"/>
                        </a:rPr>
                        <a:t>Description</a:t>
                      </a:r>
                      <a:endParaRPr lang="en-US" sz="850" b="0" i="0" u="none" strike="noStrike" dirty="0">
                        <a:solidFill>
                          <a:srgbClr val="000000"/>
                        </a:solidFill>
                        <a:effectLst/>
                        <a:latin typeface="Arial" panose="020B0604020202020204" pitchFamily="34" charset="0"/>
                      </a:endParaRP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400" b="1" i="0" u="none" strike="noStrike">
                          <a:solidFill>
                            <a:srgbClr val="000000"/>
                          </a:solidFill>
                          <a:effectLst/>
                          <a:latin typeface="Arial" panose="020B0604020202020204" pitchFamily="34" charset="0"/>
                        </a:rPr>
                        <a:t>Description</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US" sz="850" b="0" i="0" u="none" strike="noStrike">
                        <a:solidFill>
                          <a:srgbClr val="000000"/>
                        </a:solidFill>
                        <a:effectLst/>
                        <a:latin typeface="Arial" panose="020B0604020202020204" pitchFamily="34" charset="0"/>
                      </a:endParaRP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50" b="1" i="0" u="none" strike="noStrike" dirty="0">
                          <a:solidFill>
                            <a:srgbClr val="000000"/>
                          </a:solidFill>
                          <a:effectLst/>
                          <a:latin typeface="Arial" panose="020B0604020202020204" pitchFamily="34" charset="0"/>
                        </a:rPr>
                        <a:t>Cost</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4637135"/>
                  </a:ext>
                </a:extLst>
              </a:tr>
              <a:tr h="70553">
                <a:tc rowSpan="7">
                  <a:txBody>
                    <a:bodyPr/>
                    <a:lstStyle/>
                    <a:p>
                      <a:pPr algn="ctr" fontAlgn="ctr"/>
                      <a:r>
                        <a:rPr lang="en-US" sz="850" b="1" i="0" u="none" strike="noStrike" dirty="0">
                          <a:solidFill>
                            <a:schemeClr val="tx1"/>
                          </a:solidFill>
                          <a:effectLst/>
                          <a:latin typeface="Arial" panose="020B0604020202020204" pitchFamily="34" charset="0"/>
                        </a:rPr>
                        <a:t>Anticipated State Salary/Benefit and Fixed Cost Increases</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3">
                  <a:txBody>
                    <a:bodyPr/>
                    <a:lstStyle/>
                    <a:p>
                      <a:pPr algn="l" fontAlgn="ctr"/>
                      <a:r>
                        <a:rPr lang="en-US" sz="850" b="0" i="0" u="none" strike="noStrike" dirty="0">
                          <a:solidFill>
                            <a:srgbClr val="000000"/>
                          </a:solidFill>
                          <a:effectLst/>
                          <a:latin typeface="Arial" panose="020B0604020202020204" pitchFamily="34" charset="0"/>
                        </a:rPr>
                        <a:t>Certified Salary Increase (2.5% estimate for FY 2021-22)</a:t>
                      </a:r>
                      <a:endParaRPr lang="en-US" sz="850" b="1" i="0" u="none" strike="noStrike" dirty="0">
                        <a:solidFill>
                          <a:srgbClr val="000000"/>
                        </a:solidFill>
                        <a:effectLst/>
                        <a:latin typeface="Arial" panose="020B0604020202020204" pitchFamily="34" charset="0"/>
                      </a:endParaRP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en-US" sz="400" b="0" i="0" u="none" strike="noStrike">
                          <a:solidFill>
                            <a:srgbClr val="000000"/>
                          </a:solidFill>
                          <a:effectLst/>
                          <a:latin typeface="Arial" panose="020B0604020202020204" pitchFamily="34" charset="0"/>
                        </a:rPr>
                        <a:t>Certified Salary Increase (2.5% estimate for FY 2021-22)</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850" b="1" i="0" u="none" strike="noStrike">
                        <a:solidFill>
                          <a:srgbClr val="000000"/>
                        </a:solidFill>
                        <a:effectLst/>
                        <a:latin typeface="Arial" panose="020B0604020202020204" pitchFamily="34" charset="0"/>
                      </a:endParaRPr>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sz="850" b="0" i="0" u="none" strike="noStrike" dirty="0">
                          <a:solidFill>
                            <a:srgbClr val="000000"/>
                          </a:solidFill>
                          <a:effectLst/>
                          <a:latin typeface="Arial" panose="020B0604020202020204" pitchFamily="34" charset="0"/>
                        </a:rPr>
                        <a:t>$700,000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538930"/>
                  </a:ext>
                </a:extLst>
              </a:tr>
              <a:tr h="70553">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Classified Salary Increase (2% estimate for FY 2021-22)</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Classified Salary Increase (2% estimate for FY 2021-22)</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85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$650,000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804388"/>
                  </a:ext>
                </a:extLst>
              </a:tr>
              <a:tr h="134050">
                <a:tc vMerge="1">
                  <a:txBody>
                    <a:bodyPr/>
                    <a:lstStyle/>
                    <a:p>
                      <a:endParaRPr lang="en-US"/>
                    </a:p>
                  </a:txBody>
                  <a:tcPr>
                    <a:lnT w="12700" cap="flat" cmpd="sng" algn="ctr">
                      <a:solidFill>
                        <a:srgbClr val="000000"/>
                      </a:solidFill>
                      <a:prstDash val="solid"/>
                      <a:round/>
                      <a:headEnd type="none" w="med" len="med"/>
                      <a:tailEnd type="none" w="med" len="med"/>
                    </a:lnT>
                  </a:tcPr>
                </a:tc>
                <a:tc gridSpan="3">
                  <a:txBody>
                    <a:bodyPr/>
                    <a:lstStyle/>
                    <a:p>
                      <a:r>
                        <a:rPr lang="en-US" sz="850" b="0" i="0" u="none" strike="noStrike" dirty="0">
                          <a:solidFill>
                            <a:srgbClr val="000000"/>
                          </a:solidFill>
                          <a:effectLst/>
                          <a:latin typeface="Arial" panose="020B0604020202020204" pitchFamily="34" charset="0"/>
                        </a:rPr>
                        <a:t>Teacher Salary Supplement (funds step increases and </a:t>
                      </a:r>
                      <a:r>
                        <a:rPr lang="en-US" sz="850" b="0" i="0" u="none" strike="noStrike">
                          <a:solidFill>
                            <a:srgbClr val="000000"/>
                          </a:solidFill>
                          <a:effectLst/>
                          <a:latin typeface="Arial" panose="020B0604020202020204" pitchFamily="34" charset="0"/>
                        </a:rPr>
                        <a:t>a $225 </a:t>
                      </a:r>
                      <a:r>
                        <a:rPr lang="en-US" sz="850" b="0" i="0" u="none" strike="noStrike" dirty="0">
                          <a:solidFill>
                            <a:srgbClr val="000000"/>
                          </a:solidFill>
                          <a:effectLst/>
                          <a:latin typeface="Arial" panose="020B0604020202020204" pitchFamily="34" charset="0"/>
                        </a:rPr>
                        <a:t>lift in the supplement schedules)</a:t>
                      </a:r>
                      <a:endParaRPr lang="en-US" sz="850" dirty="0"/>
                    </a:p>
                  </a:txBody>
                  <a:tcPr marL="31749" marR="3528" marT="3528"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Teacher Salary Supplement (funds step increases and a $150 lift in the supplement schedules)</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85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$1,400,000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672961"/>
                  </a:ext>
                </a:extLst>
              </a:tr>
              <a:tr h="70553">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Retirement (21.6% to 22.8%)</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Retirement (21.6% to 22.8%)</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85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$900,000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854579"/>
                  </a:ext>
                </a:extLst>
              </a:tr>
              <a:tr h="70553">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Health Insurance ($6,326 to $6,500)</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Health Insurance ($6,326 to $6,500)</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85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$200,000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104689"/>
                  </a:ext>
                </a:extLst>
              </a:tr>
              <a:tr h="127701">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Property/Liability Insurance, Workers Compensation, and Other Contract Increases</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Property/Liability Insurance, Workers Compensation, and Other Contract Increases</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850" dirty="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$350,000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107393"/>
                  </a:ext>
                </a:extLst>
              </a:tr>
              <a:tr h="127701">
                <a:tc vMerge="1">
                  <a:txBody>
                    <a:bodyPr/>
                    <a:lstStyle/>
                    <a:p>
                      <a:endParaRPr lang="en-US"/>
                    </a:p>
                  </a:txBody>
                  <a:tcPr/>
                </a:tc>
                <a:tc gridSpan="3">
                  <a:txBody>
                    <a:bodyPr/>
                    <a:lstStyle/>
                    <a:p>
                      <a:pPr algn="ctr"/>
                      <a:r>
                        <a:rPr lang="en-US" sz="850" b="1" i="0" u="none" strike="noStrike" dirty="0">
                          <a:solidFill>
                            <a:schemeClr val="tx1"/>
                          </a:solidFill>
                          <a:effectLst/>
                          <a:latin typeface="Arial" panose="020B0604020202020204" pitchFamily="34" charset="0"/>
                        </a:rPr>
                        <a:t>Subtotal</a:t>
                      </a:r>
                      <a:endParaRPr lang="en-US" sz="850" dirty="0">
                        <a:solidFill>
                          <a:schemeClr val="tx1"/>
                        </a:solidFill>
                      </a:endParaRP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pPr algn="ctr" fontAlgn="ctr"/>
                      <a:r>
                        <a:rPr lang="en-US" sz="400" b="1" i="0" u="none" strike="noStrike">
                          <a:solidFill>
                            <a:srgbClr val="000000"/>
                          </a:solidFill>
                          <a:effectLst/>
                          <a:latin typeface="Arial" panose="020B0604020202020204" pitchFamily="34" charset="0"/>
                        </a:rPr>
                        <a:t>Subtotal</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sz="400" dirty="0">
                        <a:solidFill>
                          <a:schemeClr val="bg1"/>
                        </a:solidFill>
                      </a:endParaRPr>
                    </a:p>
                  </a:txBody>
                  <a:tcPr marL="3528"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sz="850" b="1" i="0" u="none" strike="noStrike" dirty="0">
                          <a:solidFill>
                            <a:srgbClr val="000000"/>
                          </a:solidFill>
                          <a:effectLst/>
                          <a:latin typeface="Arial" panose="020B0604020202020204" pitchFamily="34" charset="0"/>
                        </a:rPr>
                        <a:t>$4,200,000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1518659"/>
                  </a:ext>
                </a:extLst>
              </a:tr>
              <a:tr h="65614">
                <a:tc gridSpan="5">
                  <a:txBody>
                    <a:bodyPr/>
                    <a:lstStyle/>
                    <a:p>
                      <a:pPr algn="ctr" fontAlgn="ctr"/>
                      <a:r>
                        <a:rPr lang="en-US" sz="400" b="1" i="0" u="none" strike="noStrike" dirty="0">
                          <a:solidFill>
                            <a:schemeClr val="bg1"/>
                          </a:solidFill>
                          <a:effectLst/>
                          <a:latin typeface="Arial" panose="020B0604020202020204" pitchFamily="34" charset="0"/>
                        </a:rPr>
                        <a:t>4</a:t>
                      </a: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850" b="1" i="0" u="none" strike="noStrike" dirty="0">
                        <a:solidFill>
                          <a:srgbClr val="000000"/>
                        </a:solidFill>
                        <a:effectLst/>
                        <a:latin typeface="Arial" panose="020B0604020202020204" pitchFamily="34" charset="0"/>
                      </a:endParaRP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400" b="1" i="0" u="none" strike="noStrike">
                        <a:solidFill>
                          <a:srgbClr val="000000"/>
                        </a:solidFill>
                        <a:effectLst/>
                        <a:latin typeface="Arial" panose="020B0604020202020204" pitchFamily="34" charset="0"/>
                      </a:endParaRP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r" fontAlgn="ctr"/>
                      <a:endParaRPr lang="en-US" sz="850" b="1" i="0" u="none" strike="noStrike" dirty="0">
                        <a:solidFill>
                          <a:srgbClr val="000000"/>
                        </a:solidFill>
                        <a:effectLst/>
                        <a:latin typeface="Arial" panose="020B0604020202020204" pitchFamily="34" charset="0"/>
                      </a:endParaRPr>
                    </a:p>
                  </a:txBody>
                  <a:tcPr marL="3528" marR="31749"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558543"/>
                  </a:ext>
                </a:extLst>
              </a:tr>
              <a:tr h="127701">
                <a:tc rowSpan="5">
                  <a:txBody>
                    <a:bodyPr/>
                    <a:lstStyle/>
                    <a:p>
                      <a:pPr algn="ctr" fontAlgn="ctr"/>
                      <a:r>
                        <a:rPr lang="en-US" sz="850" b="1" i="0" u="none" strike="noStrike" dirty="0">
                          <a:solidFill>
                            <a:srgbClr val="000000"/>
                          </a:solidFill>
                          <a:effectLst/>
                          <a:latin typeface="Arial" panose="020B0604020202020204" pitchFamily="34" charset="0"/>
                        </a:rPr>
                        <a:t>Academic and Administrative Services </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gridSpan="3">
                  <a:txBody>
                    <a:bodyPr/>
                    <a:lstStyle/>
                    <a:p>
                      <a:pPr algn="l" fontAlgn="ctr"/>
                      <a:r>
                        <a:rPr lang="en-US" sz="850" b="0" i="0" u="none" strike="noStrike" dirty="0">
                          <a:solidFill>
                            <a:srgbClr val="000000"/>
                          </a:solidFill>
                          <a:effectLst/>
                          <a:latin typeface="Arial" panose="020B0604020202020204" pitchFamily="34" charset="0"/>
                        </a:rPr>
                        <a:t>Additional Exceptional Children PK-12 teachers &amp; IAs to meet student need in the absence of adequate state funding </a:t>
                      </a:r>
                      <a:br>
                        <a:rPr lang="en-US" sz="850" b="0" i="0" u="none" strike="noStrike" dirty="0">
                          <a:solidFill>
                            <a:srgbClr val="000000"/>
                          </a:solidFill>
                          <a:effectLst/>
                          <a:latin typeface="Arial" panose="020B0604020202020204" pitchFamily="34" charset="0"/>
                        </a:rPr>
                      </a:br>
                      <a:r>
                        <a:rPr lang="en-US" sz="850" b="0" i="0" u="none" strike="noStrike" dirty="0">
                          <a:solidFill>
                            <a:srgbClr val="000000"/>
                          </a:solidFill>
                          <a:effectLst/>
                          <a:latin typeface="Arial" panose="020B0604020202020204" pitchFamily="34" charset="0"/>
                        </a:rPr>
                        <a:t>(state funding artificially capped 12.75% of enrollment; approx. 14% of DPS students receive EC services)</a:t>
                      </a:r>
                      <a:endParaRPr lang="en-US" sz="850" b="1" i="0" u="none" strike="noStrike" dirty="0">
                        <a:solidFill>
                          <a:srgbClr val="000000"/>
                        </a:solidFill>
                        <a:effectLst/>
                        <a:latin typeface="Arial" panose="020B0604020202020204" pitchFamily="34" charset="0"/>
                      </a:endParaRP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en-US" sz="400" b="0" i="0" u="none" strike="noStrike">
                          <a:solidFill>
                            <a:srgbClr val="000000"/>
                          </a:solidFill>
                          <a:effectLst/>
                          <a:latin typeface="Arial" panose="020B0604020202020204" pitchFamily="34" charset="0"/>
                        </a:rPr>
                        <a:t>Additional Exceptional Children PK-12 Teachers &amp; IAs based on student need</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850" b="1" i="0" u="none" strike="noStrike" dirty="0">
                        <a:solidFill>
                          <a:srgbClr val="000000"/>
                        </a:solidFill>
                        <a:effectLst/>
                        <a:latin typeface="Arial" panose="020B0604020202020204" pitchFamily="34" charset="0"/>
                      </a:endParaRPr>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en-US" sz="850" b="0" i="0" u="none" strike="noStrike" dirty="0">
                          <a:solidFill>
                            <a:srgbClr val="000000"/>
                          </a:solidFill>
                          <a:effectLst/>
                          <a:latin typeface="Arial" panose="020B0604020202020204" pitchFamily="34" charset="0"/>
                        </a:rPr>
                        <a:t>$1,000,000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508543"/>
                  </a:ext>
                </a:extLst>
              </a:tr>
              <a:tr h="189787">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Additional school-based positions to support English Learners and their families in the absence of adequate state funding </a:t>
                      </a:r>
                    </a:p>
                    <a:p>
                      <a:r>
                        <a:rPr lang="en-US" sz="850" b="0" i="0" u="none" strike="noStrike" dirty="0">
                          <a:solidFill>
                            <a:srgbClr val="000000"/>
                          </a:solidFill>
                          <a:effectLst/>
                          <a:latin typeface="Arial" panose="020B0604020202020204" pitchFamily="34" charset="0"/>
                        </a:rPr>
                        <a:t>(state funding artificially capped at 10.6% of enrollment; approx. 16% of DPS students receive LEP services)</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Additional positions to support English Learners and their families and to offset adverse state impact from additional restrictions on the use of state LEP funds</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85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$500,000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637203"/>
                  </a:ext>
                </a:extLst>
              </a:tr>
              <a:tr h="189787">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Two additional nurses, two additional professional school counselors, and one additional staff member in Equity Affairs and the Multilingual Resource Center</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Two additional nurses, two additional professional school counselors, and one additional staff member in Equity Affairs and the Multilingual Resource Center</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850" dirty="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$525,000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279651"/>
                  </a:ext>
                </a:extLst>
              </a:tr>
              <a:tr h="189787">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Increased marketing and communication (primarily aimed at enrollment/retention)</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Increased  marketing and communication (primarily aimed at enrollment/retention, includes increased advertising spending)</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850" dirty="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$22,500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85211"/>
                  </a:ext>
                </a:extLst>
              </a:tr>
              <a:tr h="127701">
                <a:tc vMerge="1">
                  <a:txBody>
                    <a:bodyPr/>
                    <a:lstStyle/>
                    <a:p>
                      <a:endParaRPr lang="en-US"/>
                    </a:p>
                  </a:txBody>
                  <a:tcPr/>
                </a:tc>
                <a:tc gridSpan="3">
                  <a:txBody>
                    <a:bodyPr/>
                    <a:lstStyle/>
                    <a:p>
                      <a:pPr algn="ctr"/>
                      <a:r>
                        <a:rPr lang="en-US" sz="850" b="1" i="0" u="none" strike="noStrike" dirty="0">
                          <a:solidFill>
                            <a:srgbClr val="000000"/>
                          </a:solidFill>
                          <a:effectLst/>
                          <a:latin typeface="Arial" panose="020B0604020202020204" pitchFamily="34" charset="0"/>
                        </a:rPr>
                        <a:t>Subtotal</a:t>
                      </a:r>
                      <a:endParaRPr lang="en-US" sz="850" dirty="0"/>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pPr algn="ctr" fontAlgn="ctr"/>
                      <a:r>
                        <a:rPr lang="en-US" sz="400" b="1" i="0" u="none" strike="noStrike">
                          <a:solidFill>
                            <a:srgbClr val="000000"/>
                          </a:solidFill>
                          <a:effectLst/>
                          <a:latin typeface="Arial" panose="020B0604020202020204" pitchFamily="34" charset="0"/>
                        </a:rPr>
                        <a:t>Subtotal</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sz="850"/>
                    </a:p>
                  </a:txBody>
                  <a:tcPr marL="3528"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r" fontAlgn="ctr"/>
                      <a:r>
                        <a:rPr lang="en-US" sz="850" b="1" i="0" u="none" strike="noStrike" dirty="0">
                          <a:solidFill>
                            <a:srgbClr val="000000"/>
                          </a:solidFill>
                          <a:effectLst/>
                          <a:latin typeface="Arial" panose="020B0604020202020204" pitchFamily="34" charset="0"/>
                        </a:rPr>
                        <a:t>$2,047,500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618890944"/>
                  </a:ext>
                </a:extLst>
              </a:tr>
              <a:tr h="65614">
                <a:tc gridSpan="5">
                  <a:txBody>
                    <a:bodyPr/>
                    <a:lstStyle/>
                    <a:p>
                      <a:pPr algn="ctr" fontAlgn="ctr"/>
                      <a:r>
                        <a:rPr lang="en-US" sz="400" b="1" i="0" u="none" strike="noStrike" dirty="0">
                          <a:solidFill>
                            <a:schemeClr val="bg1"/>
                          </a:solidFill>
                          <a:effectLst/>
                          <a:latin typeface="Arial" panose="020B0604020202020204" pitchFamily="34" charset="0"/>
                        </a:rPr>
                        <a:t>d</a:t>
                      </a: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850" b="1" i="0" u="none" strike="noStrike" dirty="0">
                        <a:solidFill>
                          <a:srgbClr val="000000"/>
                        </a:solidFill>
                        <a:effectLst/>
                        <a:latin typeface="Arial" panose="020B0604020202020204" pitchFamily="34" charset="0"/>
                      </a:endParaRP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400" b="1" i="0" u="none" strike="noStrike">
                        <a:solidFill>
                          <a:srgbClr val="000000"/>
                        </a:solidFill>
                        <a:effectLst/>
                        <a:latin typeface="Arial" panose="020B0604020202020204" pitchFamily="34" charset="0"/>
                      </a:endParaRP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r" fontAlgn="ctr"/>
                      <a:endParaRPr lang="en-US" sz="850" b="1" i="0" u="none" strike="noStrike" dirty="0">
                        <a:solidFill>
                          <a:srgbClr val="000000"/>
                        </a:solidFill>
                        <a:effectLst/>
                        <a:latin typeface="Arial" panose="020B0604020202020204" pitchFamily="34" charset="0"/>
                      </a:endParaRPr>
                    </a:p>
                  </a:txBody>
                  <a:tcPr marL="3528" marR="31749"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543260"/>
                  </a:ext>
                </a:extLst>
              </a:tr>
              <a:tr h="251874">
                <a:tc rowSpan="3">
                  <a:txBody>
                    <a:bodyPr/>
                    <a:lstStyle/>
                    <a:p>
                      <a:pPr algn="ctr" fontAlgn="ctr"/>
                      <a:r>
                        <a:rPr lang="en-US" sz="850" b="1" i="0" u="none" strike="noStrike" dirty="0">
                          <a:solidFill>
                            <a:srgbClr val="000000"/>
                          </a:solidFill>
                          <a:effectLst/>
                          <a:latin typeface="Arial" panose="020B0604020202020204" pitchFamily="34" charset="0"/>
                        </a:rPr>
                        <a:t>Information Technology</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gridSpan="3">
                  <a:txBody>
                    <a:bodyPr/>
                    <a:lstStyle/>
                    <a:p>
                      <a:pPr algn="l" fontAlgn="ctr"/>
                      <a:r>
                        <a:rPr lang="en-US" sz="850" b="0" i="0" u="none" strike="noStrike" dirty="0">
                          <a:solidFill>
                            <a:srgbClr val="000000"/>
                          </a:solidFill>
                          <a:effectLst/>
                          <a:latin typeface="Arial" panose="020B0604020202020204" pitchFamily="34" charset="0"/>
                        </a:rPr>
                        <a:t>Estimate for local portion of annual refresh cost for maintenance of 1:1 device initiative </a:t>
                      </a:r>
                    </a:p>
                    <a:p>
                      <a:pPr algn="l" fontAlgn="ctr"/>
                      <a:r>
                        <a:rPr lang="en-US" sz="850" b="0" i="0" u="none" strike="noStrike" dirty="0">
                          <a:solidFill>
                            <a:srgbClr val="000000"/>
                          </a:solidFill>
                          <a:effectLst/>
                          <a:latin typeface="Arial" panose="020B0604020202020204" pitchFamily="34" charset="0"/>
                        </a:rPr>
                        <a:t>(remaining $1.387M will most likely be covered with emergency Federal COVID relief funds)</a:t>
                      </a:r>
                      <a:endParaRPr lang="en-US" sz="850" b="1" i="0" u="none" strike="noStrike" dirty="0">
                        <a:solidFill>
                          <a:srgbClr val="000000"/>
                        </a:solidFill>
                        <a:effectLst/>
                        <a:latin typeface="Arial" panose="020B0604020202020204" pitchFamily="34" charset="0"/>
                      </a:endParaRP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en-US" sz="400" b="0" i="0" u="none" strike="noStrike">
                          <a:solidFill>
                            <a:srgbClr val="000000"/>
                          </a:solidFill>
                          <a:effectLst/>
                          <a:latin typeface="Arial" panose="020B0604020202020204" pitchFamily="34" charset="0"/>
                        </a:rPr>
                        <a:t>Estimate for local portion of annual refresh cost for maintenance of 1:1 device initiative (remaining $1.387M will most likely be covered with emergency Federal COVID relief funds)</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850" b="1" i="0" u="none" strike="noStrike" dirty="0">
                        <a:solidFill>
                          <a:srgbClr val="000000"/>
                        </a:solidFill>
                        <a:effectLst/>
                        <a:latin typeface="Arial" panose="020B0604020202020204" pitchFamily="34" charset="0"/>
                      </a:endParaRPr>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ctr"/>
                      <a:r>
                        <a:rPr lang="en-US" sz="850" b="0" i="0" u="none" strike="noStrike" dirty="0">
                          <a:solidFill>
                            <a:srgbClr val="000000"/>
                          </a:solidFill>
                          <a:effectLst/>
                          <a:latin typeface="Arial" panose="020B0604020202020204" pitchFamily="34" charset="0"/>
                        </a:rPr>
                        <a:t>$1,000,000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239652"/>
                  </a:ext>
                </a:extLst>
              </a:tr>
              <a:tr h="127701">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Device security and repair, network equipment maintenance,  &amp; software licenses</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Device security and repair, network equipment maintenance,  &amp; software licenses</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85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$567,206</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797869"/>
                  </a:ext>
                </a:extLst>
              </a:tr>
              <a:tr h="127701">
                <a:tc vMerge="1">
                  <a:txBody>
                    <a:bodyPr/>
                    <a:lstStyle/>
                    <a:p>
                      <a:endParaRPr lang="en-US"/>
                    </a:p>
                  </a:txBody>
                  <a:tcPr/>
                </a:tc>
                <a:tc gridSpan="3">
                  <a:txBody>
                    <a:bodyPr/>
                    <a:lstStyle/>
                    <a:p>
                      <a:pPr algn="ctr"/>
                      <a:r>
                        <a:rPr lang="en-US" sz="850" b="1" i="0" u="none" strike="noStrike" dirty="0">
                          <a:solidFill>
                            <a:srgbClr val="000000"/>
                          </a:solidFill>
                          <a:effectLst/>
                          <a:latin typeface="Arial" panose="020B0604020202020204" pitchFamily="34" charset="0"/>
                        </a:rPr>
                        <a:t>Subtotal</a:t>
                      </a:r>
                      <a:endParaRPr lang="en-US" sz="850" dirty="0"/>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pPr algn="ctr" fontAlgn="ctr"/>
                      <a:r>
                        <a:rPr lang="en-US" sz="400" b="1" i="0" u="none" strike="noStrike">
                          <a:solidFill>
                            <a:srgbClr val="000000"/>
                          </a:solidFill>
                          <a:effectLst/>
                          <a:latin typeface="Arial" panose="020B0604020202020204" pitchFamily="34" charset="0"/>
                        </a:rPr>
                        <a:t>Subtotal</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US" sz="850" dirty="0"/>
                    </a:p>
                  </a:txBody>
                  <a:tcPr marL="3528"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r" fontAlgn="ctr"/>
                      <a:r>
                        <a:rPr lang="en-US" sz="850" b="1" i="0" u="none" strike="noStrike" dirty="0">
                          <a:solidFill>
                            <a:srgbClr val="000000"/>
                          </a:solidFill>
                          <a:effectLst/>
                          <a:latin typeface="Arial" panose="020B0604020202020204" pitchFamily="34" charset="0"/>
                        </a:rPr>
                        <a:t>$1,567,206</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713799999"/>
                  </a:ext>
                </a:extLst>
              </a:tr>
              <a:tr h="65614">
                <a:tc gridSpan="5">
                  <a:txBody>
                    <a:bodyPr/>
                    <a:lstStyle/>
                    <a:p>
                      <a:pPr algn="ctr" fontAlgn="ctr"/>
                      <a:r>
                        <a:rPr lang="en-US" sz="300" b="1" i="0" u="none" strike="noStrike" dirty="0">
                          <a:solidFill>
                            <a:schemeClr val="bg1"/>
                          </a:solidFill>
                          <a:effectLst/>
                          <a:latin typeface="Arial" panose="020B0604020202020204" pitchFamily="34" charset="0"/>
                        </a:rPr>
                        <a:t>d</a:t>
                      </a: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300" b="1" i="0" u="none" strike="noStrike" dirty="0">
                        <a:solidFill>
                          <a:schemeClr val="bg1"/>
                        </a:solidFill>
                        <a:effectLst/>
                        <a:latin typeface="Arial" panose="020B0604020202020204" pitchFamily="34" charset="0"/>
                      </a:endParaRPr>
                    </a:p>
                  </a:txBody>
                  <a:tcPr marL="3528" marR="3528" marT="352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400" b="1" i="0" u="none" strike="noStrike">
                        <a:solidFill>
                          <a:srgbClr val="000000"/>
                        </a:solidFill>
                        <a:effectLst/>
                        <a:latin typeface="Arial" panose="020B0604020202020204" pitchFamily="34" charset="0"/>
                      </a:endParaRPr>
                    </a:p>
                  </a:txBody>
                  <a:tcPr marL="3528" marR="3528" marT="352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r" fontAlgn="ctr"/>
                      <a:endParaRPr lang="en-US" sz="850" b="1" i="0" u="none" strike="noStrike" dirty="0">
                        <a:solidFill>
                          <a:srgbClr val="000000"/>
                        </a:solidFill>
                        <a:effectLst/>
                        <a:latin typeface="Arial" panose="020B0604020202020204" pitchFamily="34" charset="0"/>
                      </a:endParaRPr>
                    </a:p>
                  </a:txBody>
                  <a:tcPr marL="3528" marR="31749" marT="352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062695"/>
                  </a:ext>
                </a:extLst>
              </a:tr>
              <a:tr h="127701">
                <a:tc rowSpan="4">
                  <a:txBody>
                    <a:bodyPr/>
                    <a:lstStyle/>
                    <a:p>
                      <a:pPr algn="ctr" fontAlgn="ctr"/>
                      <a:r>
                        <a:rPr lang="en-US" sz="850" b="1" i="0" u="none" strike="noStrike" dirty="0">
                          <a:solidFill>
                            <a:srgbClr val="000000"/>
                          </a:solidFill>
                          <a:effectLst/>
                          <a:latin typeface="Arial" panose="020B0604020202020204" pitchFamily="34" charset="0"/>
                        </a:rPr>
                        <a:t>Operational Services</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gridSpan="3">
                  <a:txBody>
                    <a:bodyPr/>
                    <a:lstStyle/>
                    <a:p>
                      <a:pPr algn="l" fontAlgn="ctr"/>
                      <a:r>
                        <a:rPr lang="en-US" sz="850" b="0" i="0" u="none" strike="noStrike" dirty="0">
                          <a:solidFill>
                            <a:srgbClr val="000000"/>
                          </a:solidFill>
                          <a:effectLst/>
                          <a:latin typeface="Arial" panose="020B0604020202020204" pitchFamily="34" charset="0"/>
                        </a:rPr>
                        <a:t>Custodial Services - 11 additional full-time custodians, 38 additional part-time custodians</a:t>
                      </a:r>
                      <a:endParaRPr lang="en-US" sz="850" b="1" i="0" u="none" strike="noStrike" dirty="0">
                        <a:solidFill>
                          <a:srgbClr val="000000"/>
                        </a:solidFill>
                        <a:effectLst/>
                        <a:latin typeface="Arial" panose="020B0604020202020204" pitchFamily="34" charset="0"/>
                      </a:endParaRP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en-US" sz="400" b="0" i="0" u="none" strike="noStrike">
                          <a:solidFill>
                            <a:srgbClr val="000000"/>
                          </a:solidFill>
                          <a:effectLst/>
                          <a:latin typeface="Arial" panose="020B0604020202020204" pitchFamily="34" charset="0"/>
                        </a:rPr>
                        <a:t>Custodial Services - 11 additional full-time custodians, 38 additional part-time custodians</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850" b="1" i="0" u="none" strike="noStrike" dirty="0">
                        <a:solidFill>
                          <a:srgbClr val="000000"/>
                        </a:solidFill>
                        <a:effectLst/>
                        <a:latin typeface="Arial" panose="020B0604020202020204" pitchFamily="34" charset="0"/>
                      </a:endParaRPr>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ctr"/>
                      <a:r>
                        <a:rPr lang="en-US" sz="850" b="0" i="0" u="none" strike="noStrike" dirty="0">
                          <a:solidFill>
                            <a:srgbClr val="000000"/>
                          </a:solidFill>
                          <a:effectLst/>
                          <a:latin typeface="Arial" panose="020B0604020202020204" pitchFamily="34" charset="0"/>
                        </a:rPr>
                        <a:t>$1,230,000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626270"/>
                  </a:ext>
                </a:extLst>
              </a:tr>
              <a:tr h="127701">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Construction &amp; Capital Planning - one project manager and one school planner</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Construction &amp; Capital Planning - one project manager and one school planner</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85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$209,095</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603041"/>
                  </a:ext>
                </a:extLst>
              </a:tr>
              <a:tr h="137578">
                <a:tc vMerge="1">
                  <a:txBody>
                    <a:bodyPr/>
                    <a:lstStyle/>
                    <a:p>
                      <a:endParaRPr lang="en-US"/>
                    </a:p>
                  </a:txBody>
                  <a:tcPr/>
                </a:tc>
                <a:tc gridSpan="3">
                  <a:txBody>
                    <a:bodyPr/>
                    <a:lstStyle/>
                    <a:p>
                      <a:r>
                        <a:rPr lang="en-US" sz="850" b="0" i="0" u="none" strike="noStrike" dirty="0">
                          <a:solidFill>
                            <a:srgbClr val="000000"/>
                          </a:solidFill>
                          <a:effectLst/>
                          <a:latin typeface="Arial" panose="020B0604020202020204" pitchFamily="34" charset="0"/>
                        </a:rPr>
                        <a:t>Finance - accounting specialist &amp; purchasing specialist to support additional capital projects</a:t>
                      </a:r>
                      <a:endParaRPr lang="en-US" sz="850" dirty="0"/>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r>
                        <a:rPr lang="en-US" sz="400" b="0" i="0" u="none" strike="noStrike">
                          <a:solidFill>
                            <a:srgbClr val="000000"/>
                          </a:solidFill>
                          <a:effectLst/>
                          <a:latin typeface="Arial" panose="020B0604020202020204" pitchFamily="34" charset="0"/>
                        </a:rPr>
                        <a:t>Finance - accounting specialist &amp; purchasing specialist to support additional capital projects</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850"/>
                    </a:p>
                  </a:txBody>
                  <a:tcPr marL="31749"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50" b="0" i="0" u="none" strike="noStrike" dirty="0">
                          <a:solidFill>
                            <a:srgbClr val="000000"/>
                          </a:solidFill>
                          <a:effectLst/>
                          <a:latin typeface="Arial" panose="020B0604020202020204" pitchFamily="34" charset="0"/>
                        </a:rPr>
                        <a:t>$150,000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640562"/>
                  </a:ext>
                </a:extLst>
              </a:tr>
              <a:tr h="127701">
                <a:tc vMerge="1">
                  <a:txBody>
                    <a:bodyPr/>
                    <a:lstStyle/>
                    <a:p>
                      <a:endParaRPr lang="en-US"/>
                    </a:p>
                  </a:txBody>
                  <a:tcPr/>
                </a:tc>
                <a:tc gridSpan="3">
                  <a:txBody>
                    <a:bodyPr/>
                    <a:lstStyle/>
                    <a:p>
                      <a:pPr algn="ctr"/>
                      <a:r>
                        <a:rPr lang="en-US" sz="850" b="1" i="0" u="none" strike="noStrike" dirty="0">
                          <a:solidFill>
                            <a:srgbClr val="000000"/>
                          </a:solidFill>
                          <a:effectLst/>
                          <a:latin typeface="Arial" panose="020B0604020202020204" pitchFamily="34" charset="0"/>
                        </a:rPr>
                        <a:t>Subtotal</a:t>
                      </a:r>
                      <a:endParaRPr lang="en-US" sz="850" dirty="0"/>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algn="ctr" fontAlgn="ctr"/>
                      <a:r>
                        <a:rPr lang="en-US" sz="400" b="1" i="0" u="none" strike="noStrike">
                          <a:solidFill>
                            <a:srgbClr val="000000"/>
                          </a:solidFill>
                          <a:effectLst/>
                          <a:latin typeface="Arial" panose="020B0604020202020204" pitchFamily="34" charset="0"/>
                        </a:rPr>
                        <a:t>Subtotal</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sz="850"/>
                    </a:p>
                  </a:txBody>
                  <a:tcPr marL="3528"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ctr"/>
                      <a:r>
                        <a:rPr lang="en-US" sz="850" b="1" i="0" u="none" strike="noStrike" dirty="0">
                          <a:solidFill>
                            <a:srgbClr val="000000"/>
                          </a:solidFill>
                          <a:effectLst/>
                          <a:latin typeface="Arial" panose="020B0604020202020204" pitchFamily="34" charset="0"/>
                        </a:rPr>
                        <a:t>$1,589,095</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45085523"/>
                  </a:ext>
                </a:extLst>
              </a:tr>
              <a:tr h="65614">
                <a:tc gridSpan="5">
                  <a:txBody>
                    <a:bodyPr/>
                    <a:lstStyle/>
                    <a:p>
                      <a:pPr algn="ctr" fontAlgn="ctr"/>
                      <a:r>
                        <a:rPr lang="en-US" sz="400" b="0" i="0" u="none" strike="noStrike" dirty="0">
                          <a:solidFill>
                            <a:schemeClr val="bg1"/>
                          </a:solidFill>
                          <a:effectLst/>
                          <a:latin typeface="Arial" panose="020B0604020202020204" pitchFamily="34" charset="0"/>
                        </a:rPr>
                        <a:t> d</a:t>
                      </a: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400" b="0" i="0" u="none" strike="noStrike">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l" fontAlgn="b"/>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2864863"/>
                  </a:ext>
                </a:extLst>
              </a:tr>
              <a:tr h="74080">
                <a:tc gridSpan="4">
                  <a:txBody>
                    <a:bodyPr/>
                    <a:lstStyle/>
                    <a:p>
                      <a:pPr algn="ctr" fontAlgn="ctr"/>
                      <a:r>
                        <a:rPr lang="en-US" sz="850" b="1" i="0" u="none" strike="noStrike" dirty="0">
                          <a:solidFill>
                            <a:srgbClr val="000000"/>
                          </a:solidFill>
                          <a:effectLst/>
                          <a:latin typeface="Arial" panose="020B0604020202020204" pitchFamily="34" charset="0"/>
                        </a:rPr>
                        <a:t>DPS Enrollment Adjustment (revised enrollment projection of 32,287 may increase upon school re-entry)</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pPr algn="ctr" fontAlgn="ctr"/>
                      <a:endParaRPr lang="en-US" sz="850" b="1" i="0" u="none" strike="noStrike" dirty="0">
                        <a:solidFill>
                          <a:srgbClr val="000000"/>
                        </a:solidFill>
                        <a:effectLst/>
                        <a:latin typeface="Arial" panose="020B0604020202020204" pitchFamily="34" charset="0"/>
                      </a:endParaRPr>
                    </a:p>
                  </a:txBody>
                  <a:tcPr marL="3528"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sz="850" b="1" i="0" u="none" strike="noStrike" dirty="0">
                          <a:solidFill>
                            <a:srgbClr val="000000"/>
                          </a:solidFill>
                          <a:effectLst/>
                          <a:latin typeface="Arial" panose="020B0604020202020204" pitchFamily="34" charset="0"/>
                        </a:rPr>
                        <a:t>$0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11724487"/>
                  </a:ext>
                </a:extLst>
              </a:tr>
              <a:tr h="65614">
                <a:tc gridSpan="5">
                  <a:txBody>
                    <a:bodyPr/>
                    <a:lstStyle/>
                    <a:p>
                      <a:pPr algn="ctr" fontAlgn="ctr"/>
                      <a:r>
                        <a:rPr lang="en-US" sz="400" b="0" i="0" u="none" strike="noStrike" dirty="0">
                          <a:solidFill>
                            <a:schemeClr val="bg1"/>
                          </a:solidFill>
                          <a:effectLst/>
                          <a:latin typeface="Arial" panose="020B0604020202020204" pitchFamily="34" charset="0"/>
                        </a:rPr>
                        <a:t> d</a:t>
                      </a: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400" b="0" i="0" u="none" strike="noStrike">
                        <a:solidFill>
                          <a:srgbClr val="000000"/>
                        </a:solidFill>
                        <a:effectLst/>
                        <a:latin typeface="Arial" panose="020B0604020202020204" pitchFamily="34" charset="0"/>
                      </a:endParaRP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l" fontAlgn="b"/>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742306"/>
                  </a:ext>
                </a:extLst>
              </a:tr>
              <a:tr h="127701">
                <a:tc gridSpan="4">
                  <a:txBody>
                    <a:bodyPr/>
                    <a:lstStyle/>
                    <a:p>
                      <a:pPr algn="ctr" fontAlgn="ctr"/>
                      <a:r>
                        <a:rPr lang="en-US" sz="850" b="1" i="0" u="none" strike="noStrike" dirty="0">
                          <a:solidFill>
                            <a:srgbClr val="000000"/>
                          </a:solidFill>
                          <a:effectLst/>
                          <a:latin typeface="Arial" panose="020B0604020202020204" pitchFamily="34" charset="0"/>
                        </a:rPr>
                        <a:t>Total DPS Annual Operating Requirements </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pPr algn="ctr" fontAlgn="ctr"/>
                      <a:endParaRPr lang="en-US" sz="850" b="1" i="0" u="none" strike="noStrike" dirty="0">
                        <a:solidFill>
                          <a:srgbClr val="000000"/>
                        </a:solidFill>
                        <a:effectLst/>
                        <a:latin typeface="Arial" panose="020B0604020202020204" pitchFamily="34" charset="0"/>
                      </a:endParaRPr>
                    </a:p>
                  </a:txBody>
                  <a:tcPr marL="3528"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850" b="1" i="0" u="none" strike="noStrike" dirty="0">
                          <a:solidFill>
                            <a:srgbClr val="000000"/>
                          </a:solidFill>
                          <a:effectLst/>
                          <a:latin typeface="Arial" panose="020B0604020202020204" pitchFamily="34" charset="0"/>
                        </a:rPr>
                        <a:t>$9,403,801</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201355862"/>
                  </a:ext>
                </a:extLst>
              </a:tr>
              <a:tr h="65614">
                <a:tc gridSpan="5">
                  <a:txBody>
                    <a:bodyPr/>
                    <a:lstStyle/>
                    <a:p>
                      <a:pPr algn="ctr" fontAlgn="ctr"/>
                      <a:r>
                        <a:rPr lang="en-US" sz="400" b="0" i="0" u="none" strike="noStrike" dirty="0">
                          <a:solidFill>
                            <a:schemeClr val="bg1"/>
                          </a:solidFill>
                          <a:effectLst/>
                          <a:latin typeface="Arial" panose="020B0604020202020204" pitchFamily="34" charset="0"/>
                        </a:rPr>
                        <a:t> d</a:t>
                      </a: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endParaRPr lang="en-US" sz="400" b="0" i="0" u="none" strike="noStrike">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l" fontAlgn="b"/>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823240"/>
                  </a:ext>
                </a:extLst>
              </a:tr>
              <a:tr h="127701">
                <a:tc>
                  <a:txBody>
                    <a:bodyPr/>
                    <a:lstStyle/>
                    <a:p>
                      <a:pPr algn="ctr" fontAlgn="ctr"/>
                      <a:r>
                        <a:rPr lang="en-US" sz="850" b="1" i="0" u="none" strike="noStrike" dirty="0">
                          <a:solidFill>
                            <a:srgbClr val="000000"/>
                          </a:solidFill>
                          <a:effectLst/>
                          <a:latin typeface="Arial" panose="020B0604020202020204" pitchFamily="34" charset="0"/>
                        </a:rPr>
                        <a:t>DPS Capital Outlays</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gridSpan="3">
                  <a:txBody>
                    <a:bodyPr/>
                    <a:lstStyle/>
                    <a:p>
                      <a:pPr algn="ctr" fontAlgn="ctr"/>
                      <a:r>
                        <a:rPr lang="en-US" sz="850" b="1" i="0" u="none" strike="noStrike" dirty="0">
                          <a:solidFill>
                            <a:srgbClr val="000000"/>
                          </a:solidFill>
                          <a:effectLst/>
                          <a:latin typeface="Arial" panose="020B0604020202020204" pitchFamily="34" charset="0"/>
                        </a:rPr>
                        <a:t>Increase Annual Appropriation from $3.37M to $6M</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pPr algn="l" fontAlgn="ctr"/>
                      <a:r>
                        <a:rPr lang="en-US" sz="400" b="1" i="0" u="none" strike="noStrike">
                          <a:solidFill>
                            <a:srgbClr val="000000"/>
                          </a:solidFill>
                          <a:effectLst/>
                          <a:latin typeface="Arial" panose="020B0604020202020204" pitchFamily="34" charset="0"/>
                        </a:rPr>
                        <a:t>Increase Annual Appropriation from $3.37M to $6M</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pPr algn="ctr" fontAlgn="ctr"/>
                      <a:endParaRPr lang="en-US" sz="850" b="1" i="0" u="none" strike="noStrike" dirty="0">
                        <a:solidFill>
                          <a:srgbClr val="000000"/>
                        </a:solidFill>
                        <a:effectLst/>
                        <a:latin typeface="Arial" panose="020B0604020202020204" pitchFamily="34" charset="0"/>
                      </a:endParaRPr>
                    </a:p>
                  </a:txBody>
                  <a:tcPr marL="3528" marR="3528" marT="3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850" b="1" i="0" u="none" strike="noStrike" dirty="0">
                          <a:solidFill>
                            <a:srgbClr val="000000"/>
                          </a:solidFill>
                          <a:effectLst/>
                          <a:latin typeface="Arial" panose="020B0604020202020204" pitchFamily="34" charset="0"/>
                        </a:rPr>
                        <a:t>$2,630,000</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465285270"/>
                  </a:ext>
                </a:extLst>
              </a:tr>
              <a:tr h="65614">
                <a:tc gridSpan="5">
                  <a:txBody>
                    <a:bodyPr/>
                    <a:lstStyle/>
                    <a:p>
                      <a:pPr algn="ctr" fontAlgn="ctr"/>
                      <a:r>
                        <a:rPr lang="en-US" sz="400" b="0" i="0" u="none" strike="noStrike" dirty="0">
                          <a:solidFill>
                            <a:schemeClr val="bg1"/>
                          </a:solidFill>
                          <a:effectLst/>
                          <a:latin typeface="Arial" panose="020B0604020202020204" pitchFamily="34" charset="0"/>
                        </a:rPr>
                        <a:t> 4</a:t>
                      </a: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400" b="0" i="0" u="none" strike="noStrike">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l" fontAlgn="b"/>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2581797"/>
                  </a:ext>
                </a:extLst>
              </a:tr>
              <a:tr h="189787">
                <a:tc rowSpan="3">
                  <a:txBody>
                    <a:bodyPr/>
                    <a:lstStyle/>
                    <a:p>
                      <a:pPr algn="ctr" fontAlgn="ctr"/>
                      <a:r>
                        <a:rPr lang="en-US" sz="850" b="1" i="0" u="none" strike="noStrike" dirty="0">
                          <a:solidFill>
                            <a:srgbClr val="000000"/>
                          </a:solidFill>
                          <a:effectLst/>
                          <a:latin typeface="Arial" panose="020B0604020202020204" pitchFamily="34" charset="0"/>
                          <a:cs typeface="Arial" panose="020B0604020202020204" pitchFamily="34" charset="0"/>
                        </a:rPr>
                        <a:t>Charter School Requirements</a:t>
                      </a:r>
                    </a:p>
                  </a:txBody>
                  <a:tcPr marL="3528" marR="3528" marT="3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gridSpan="2">
                  <a:txBody>
                    <a:bodyPr/>
                    <a:lstStyle/>
                    <a:p>
                      <a:pPr algn="l" fontAlgn="ctr"/>
                      <a:r>
                        <a:rPr lang="en-US" sz="850" b="0" i="0" u="none" strike="noStrike" dirty="0">
                          <a:solidFill>
                            <a:srgbClr val="000000"/>
                          </a:solidFill>
                          <a:effectLst/>
                          <a:latin typeface="Arial" panose="020B0604020202020204" pitchFamily="34" charset="0"/>
                        </a:rPr>
                        <a:t>Additional charter funds associated with DPS request (based on 19.66% of total Durham County K-12 enrollment)</a:t>
                      </a:r>
                      <a:endParaRPr lang="en-US" sz="850" b="1" i="0" u="none" strike="noStrike" dirty="0">
                        <a:solidFill>
                          <a:srgbClr val="000000"/>
                        </a:solidFill>
                        <a:effectLst/>
                        <a:latin typeface="Arial" panose="020B0604020202020204" pitchFamily="34" charset="0"/>
                      </a:endParaRP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pPr algn="l" fontAlgn="ctr"/>
                      <a:r>
                        <a:rPr lang="en-US" sz="400" b="0" i="0" u="none" strike="noStrike">
                          <a:solidFill>
                            <a:srgbClr val="000000"/>
                          </a:solidFill>
                          <a:effectLst/>
                          <a:latin typeface="Arial" panose="020B0604020202020204" pitchFamily="34" charset="0"/>
                        </a:rPr>
                        <a:t>Additional charter funds associated with requested DPS operating budget increase (based on 19.66% of total Durham County K-12 enrollment)</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gridSpan="2">
                  <a:txBody>
                    <a:bodyPr/>
                    <a:lstStyle/>
                    <a:p>
                      <a:pPr algn="r" fontAlgn="ctr"/>
                      <a:r>
                        <a:rPr lang="en-US" sz="850" b="0" i="0" u="none" strike="noStrike" dirty="0">
                          <a:solidFill>
                            <a:srgbClr val="000000"/>
                          </a:solidFill>
                          <a:effectLst/>
                          <a:latin typeface="Arial" panose="020B0604020202020204" pitchFamily="34" charset="0"/>
                        </a:rPr>
                        <a:t>$2,301,204</a:t>
                      </a:r>
                      <a:endParaRPr lang="en-US" sz="850" b="1" i="0" u="none" strike="noStrike" dirty="0">
                        <a:solidFill>
                          <a:srgbClr val="000000"/>
                        </a:solidFill>
                        <a:effectLst/>
                        <a:latin typeface="Arial" panose="020B0604020202020204" pitchFamily="34" charset="0"/>
                      </a:endParaRP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pPr algn="r" fontAlgn="ctr"/>
                      <a:r>
                        <a:rPr lang="en-US" sz="850" b="0" i="0" u="none" strike="noStrike">
                          <a:solidFill>
                            <a:srgbClr val="000000"/>
                          </a:solidFill>
                          <a:effectLst/>
                          <a:latin typeface="Arial" panose="020B0604020202020204" pitchFamily="34" charset="0"/>
                        </a:rPr>
                        <a:t>$2,301,204</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02095194"/>
                  </a:ext>
                </a:extLst>
              </a:tr>
              <a:tr h="127701">
                <a:tc vMerge="1">
                  <a:txBody>
                    <a:bodyPr/>
                    <a:lstStyle/>
                    <a:p>
                      <a:endParaRPr lang="en-US"/>
                    </a:p>
                  </a:txBody>
                  <a:tcPr/>
                </a:tc>
                <a:tc gridSpan="2">
                  <a:txBody>
                    <a:bodyPr/>
                    <a:lstStyle/>
                    <a:p>
                      <a:r>
                        <a:rPr lang="en-US" sz="850" b="0" i="0" u="none" strike="noStrike" dirty="0">
                          <a:solidFill>
                            <a:srgbClr val="000000"/>
                          </a:solidFill>
                          <a:effectLst/>
                          <a:latin typeface="Arial" panose="020B0604020202020204" pitchFamily="34" charset="0"/>
                          <a:cs typeface="Arial" panose="020B0604020202020204" pitchFamily="34" charset="0"/>
                        </a:rPr>
                        <a:t>Charter School Enrollment Growth (7,900 students projected in FY 2021-22)*</a:t>
                      </a:r>
                      <a:endParaRPr lang="en-US" sz="850" dirty="0">
                        <a:latin typeface="Arial" panose="020B0604020202020204" pitchFamily="34" charset="0"/>
                        <a:cs typeface="Arial" panose="020B0604020202020204" pitchFamily="34" charset="0"/>
                      </a:endParaRP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pPr algn="l" fontAlgn="ctr"/>
                      <a:r>
                        <a:rPr lang="en-US" sz="400" b="0" i="0" u="none" strike="noStrike">
                          <a:solidFill>
                            <a:srgbClr val="000000"/>
                          </a:solidFill>
                          <a:effectLst/>
                          <a:latin typeface="Arial" panose="020B0604020202020204" pitchFamily="34" charset="0"/>
                        </a:rPr>
                        <a:t>Charter School Enrollment Growth (7,900 students projected in FY 2021-22)*</a:t>
                      </a:r>
                    </a:p>
                  </a:txBody>
                  <a:tcPr marL="31749"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2">
                  <a:txBody>
                    <a:bodyPr/>
                    <a:lstStyle/>
                    <a:p>
                      <a:pPr algn="r"/>
                      <a:r>
                        <a:rPr lang="en-US" sz="850" b="0" i="0" u="none" strike="noStrike" dirty="0">
                          <a:solidFill>
                            <a:srgbClr val="000000"/>
                          </a:solidFill>
                          <a:effectLst/>
                          <a:latin typeface="Arial" panose="020B0604020202020204" pitchFamily="34" charset="0"/>
                          <a:cs typeface="Arial" panose="020B0604020202020204" pitchFamily="34" charset="0"/>
                        </a:rPr>
                        <a:t>$1,688,267</a:t>
                      </a:r>
                      <a:endParaRPr lang="en-US" sz="850" dirty="0"/>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pPr algn="r" fontAlgn="ctr"/>
                      <a:r>
                        <a:rPr lang="en-US" sz="850" b="0" i="0" u="none" strike="noStrike">
                          <a:solidFill>
                            <a:srgbClr val="000000"/>
                          </a:solidFill>
                          <a:effectLst/>
                          <a:latin typeface="Arial" panose="020B0604020202020204" pitchFamily="34" charset="0"/>
                          <a:cs typeface="Arial" panose="020B0604020202020204" pitchFamily="34" charset="0"/>
                        </a:rPr>
                        <a:t>$1,688,267</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35194572"/>
                  </a:ext>
                </a:extLst>
              </a:tr>
              <a:tr h="127701">
                <a:tc vMerge="1">
                  <a:txBody>
                    <a:bodyPr/>
                    <a:lstStyle/>
                    <a:p>
                      <a:endParaRPr lang="en-US"/>
                    </a:p>
                  </a:txBody>
                  <a:tcPr/>
                </a:tc>
                <a:tc gridSpan="2">
                  <a:txBody>
                    <a:bodyPr/>
                    <a:lstStyle/>
                    <a:p>
                      <a:pPr algn="ctr"/>
                      <a:r>
                        <a:rPr lang="en-US" sz="850" b="1" i="0" u="none" strike="noStrike" dirty="0">
                          <a:solidFill>
                            <a:srgbClr val="000000"/>
                          </a:solidFill>
                          <a:effectLst/>
                          <a:latin typeface="Arial" panose="020B0604020202020204" pitchFamily="34" charset="0"/>
                          <a:cs typeface="Arial" panose="020B0604020202020204" pitchFamily="34" charset="0"/>
                        </a:rPr>
                        <a:t>Charter School New Money Requirements</a:t>
                      </a:r>
                      <a:endParaRPr lang="en-US" sz="850" dirty="0">
                        <a:latin typeface="Arial" panose="020B0604020202020204" pitchFamily="34" charset="0"/>
                        <a:cs typeface="Arial" panose="020B0604020202020204" pitchFamily="34" charset="0"/>
                      </a:endParaRP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pPr algn="ctr" fontAlgn="ctr"/>
                      <a:r>
                        <a:rPr lang="en-US" sz="400" b="1" i="0" u="none" strike="noStrike">
                          <a:solidFill>
                            <a:srgbClr val="000000"/>
                          </a:solidFill>
                          <a:effectLst/>
                          <a:latin typeface="Arial" panose="020B0604020202020204" pitchFamily="34" charset="0"/>
                        </a:rPr>
                        <a:t>Charter School New Money Requirements</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gridSpan="2">
                  <a:txBody>
                    <a:bodyPr/>
                    <a:lstStyle/>
                    <a:p>
                      <a:pPr algn="r"/>
                      <a:r>
                        <a:rPr lang="en-US" sz="850" b="1" i="0" u="none" strike="noStrike" dirty="0">
                          <a:solidFill>
                            <a:srgbClr val="000000"/>
                          </a:solidFill>
                          <a:effectLst/>
                          <a:latin typeface="Arial" panose="020B0604020202020204" pitchFamily="34" charset="0"/>
                          <a:cs typeface="Arial" panose="020B0604020202020204" pitchFamily="34" charset="0"/>
                        </a:rPr>
                        <a:t>$3,989,471</a:t>
                      </a:r>
                      <a:endParaRPr lang="en-US" sz="850" dirty="0"/>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pPr algn="r" fontAlgn="ctr"/>
                      <a:r>
                        <a:rPr lang="en-US" sz="850" b="1" i="0" u="none" strike="noStrike">
                          <a:solidFill>
                            <a:srgbClr val="000000"/>
                          </a:solidFill>
                          <a:effectLst/>
                          <a:latin typeface="Arial" panose="020B0604020202020204" pitchFamily="34" charset="0"/>
                          <a:cs typeface="Arial" panose="020B0604020202020204" pitchFamily="34" charset="0"/>
                        </a:rPr>
                        <a:t>$3,989,471</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910106408"/>
                  </a:ext>
                </a:extLst>
              </a:tr>
              <a:tr h="65614">
                <a:tc gridSpan="5">
                  <a:txBody>
                    <a:bodyPr/>
                    <a:lstStyle/>
                    <a:p>
                      <a:pPr algn="ctr" fontAlgn="ctr"/>
                      <a:r>
                        <a:rPr lang="en-US" sz="400" b="0" i="0" u="none" strike="noStrike" dirty="0">
                          <a:solidFill>
                            <a:schemeClr val="bg1"/>
                          </a:solidFill>
                          <a:effectLst/>
                          <a:latin typeface="Arial" panose="020B0604020202020204" pitchFamily="34" charset="0"/>
                          <a:cs typeface="Arial" panose="020B0604020202020204" pitchFamily="34" charset="0"/>
                        </a:rPr>
                        <a:t>4</a:t>
                      </a:r>
                    </a:p>
                  </a:txBody>
                  <a:tcPr marL="3528" marR="3528" marT="352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400" b="0" i="0" u="none" strike="noStrike">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850" b="0" i="0" u="none" strike="noStrike" dirty="0">
                        <a:solidFill>
                          <a:srgbClr val="000000"/>
                        </a:solidFill>
                        <a:effectLst/>
                        <a:latin typeface="Arial" panose="020B0604020202020204" pitchFamily="34" charset="0"/>
                      </a:endParaRPr>
                    </a:p>
                  </a:txBody>
                  <a:tcPr marL="3528" marR="3528" marT="35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094612"/>
                  </a:ext>
                </a:extLst>
              </a:tr>
              <a:tr h="127701">
                <a:tc gridSpan="3">
                  <a:txBody>
                    <a:bodyPr/>
                    <a:lstStyle/>
                    <a:p>
                      <a:pPr algn="ctr" fontAlgn="ctr"/>
                      <a:r>
                        <a:rPr lang="en-US" sz="850" b="1" i="0" u="none" strike="noStrike" dirty="0">
                          <a:solidFill>
                            <a:srgbClr val="000000"/>
                          </a:solidFill>
                          <a:effectLst/>
                          <a:latin typeface="Arial" panose="020B0604020202020204" pitchFamily="34" charset="0"/>
                          <a:cs typeface="Arial" panose="020B0604020202020204" pitchFamily="34" charset="0"/>
                        </a:rPr>
                        <a:t>Grand Total</a:t>
                      </a:r>
                    </a:p>
                  </a:txBody>
                  <a:tcPr marL="3528" marR="3528" marT="3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gridSpan="2">
                  <a:txBody>
                    <a:bodyPr/>
                    <a:lstStyle/>
                    <a:p>
                      <a:pPr algn="ctr" fontAlgn="ctr"/>
                      <a:r>
                        <a:rPr lang="en-US" sz="850" b="1" i="0" u="none" strike="noStrike" dirty="0">
                          <a:solidFill>
                            <a:srgbClr val="000000"/>
                          </a:solidFill>
                          <a:effectLst/>
                          <a:latin typeface="Arial" panose="020B0604020202020204" pitchFamily="34" charset="0"/>
                          <a:cs typeface="Arial" panose="020B0604020202020204" pitchFamily="34" charset="0"/>
                        </a:rPr>
                        <a:t>$16,023,272</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algn="r" fontAlgn="ctr"/>
                      <a:r>
                        <a:rPr lang="en-US" sz="850" b="1" i="0" u="none" strike="noStrike" dirty="0">
                          <a:solidFill>
                            <a:srgbClr val="000000"/>
                          </a:solidFill>
                          <a:effectLst/>
                          <a:latin typeface="Arial" panose="020B0604020202020204" pitchFamily="34" charset="0"/>
                        </a:rPr>
                        <a:t>$16,023,272</a:t>
                      </a:r>
                    </a:p>
                  </a:txBody>
                  <a:tcPr marL="3528" marR="31749" marT="3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92061114"/>
                  </a:ext>
                </a:extLst>
              </a:tr>
              <a:tr h="65614">
                <a:tc gridSpan="2">
                  <a:txBody>
                    <a:bodyPr/>
                    <a:lstStyle/>
                    <a:p>
                      <a:pPr algn="ctr" fontAlgn="ctr"/>
                      <a:r>
                        <a:rPr lang="en-US" sz="800" b="1" i="0" u="none" strike="noStrike" dirty="0">
                          <a:solidFill>
                            <a:srgbClr val="000000"/>
                          </a:solidFill>
                          <a:effectLst/>
                          <a:latin typeface="Arial" panose="020B0604020202020204" pitchFamily="34" charset="0"/>
                          <a:cs typeface="Arial" panose="020B0604020202020204" pitchFamily="34" charset="0"/>
                        </a:rPr>
                        <a:t> </a:t>
                      </a:r>
                    </a:p>
                  </a:txBody>
                  <a:tcPr marL="3528" marR="3528" marT="352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fontAlgn="ctr"/>
                      <a:endParaRPr lang="en-US" sz="400" b="1" i="0" u="none" strike="noStrike">
                        <a:solidFill>
                          <a:srgbClr val="000000"/>
                        </a:solidFill>
                        <a:effectLst/>
                        <a:latin typeface="Calibri" panose="020F0502020204030204" pitchFamily="34" charset="0"/>
                      </a:endParaRPr>
                    </a:p>
                  </a:txBody>
                  <a:tcPr marL="3528" marR="3528" marT="352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1" i="0" u="none" strike="noStrike" dirty="0">
                          <a:solidFill>
                            <a:srgbClr val="000000"/>
                          </a:solidFill>
                          <a:effectLst/>
                          <a:latin typeface="Arial" panose="020B0604020202020204" pitchFamily="34" charset="0"/>
                          <a:cs typeface="Arial" panose="020B0604020202020204" pitchFamily="34" charset="0"/>
                        </a:rPr>
                        <a:t> </a:t>
                      </a:r>
                    </a:p>
                  </a:txBody>
                  <a:tcPr marL="3528" marR="3528" marT="352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r>
                        <a:rPr lang="en-US" sz="400" b="1" i="0" u="none" strike="noStrike" dirty="0">
                          <a:solidFill>
                            <a:srgbClr val="000000"/>
                          </a:solidFill>
                          <a:effectLst/>
                          <a:latin typeface="Calibri" panose="020F0502020204030204" pitchFamily="34" charset="0"/>
                        </a:rPr>
                        <a:t> </a:t>
                      </a:r>
                    </a:p>
                  </a:txBody>
                  <a:tcPr marL="3528" marR="31749" marT="352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r" fontAlgn="ctr"/>
                      <a:r>
                        <a:rPr lang="en-US" sz="400" b="1" i="0" u="none" strike="noStrike" dirty="0">
                          <a:solidFill>
                            <a:srgbClr val="000000"/>
                          </a:solidFill>
                          <a:effectLst/>
                          <a:latin typeface="Calibri" panose="020F0502020204030204" pitchFamily="34" charset="0"/>
                        </a:rPr>
                        <a:t> </a:t>
                      </a:r>
                    </a:p>
                  </a:txBody>
                  <a:tcPr marL="3528" marR="31749" marT="352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92457767"/>
                  </a:ext>
                </a:extLst>
              </a:tr>
              <a:tr h="105124">
                <a:tc gridSpan="5">
                  <a:txBody>
                    <a:bodyPr/>
                    <a:lstStyle/>
                    <a:p>
                      <a:pPr algn="l" fontAlgn="ctr"/>
                      <a:r>
                        <a:rPr lang="en-US" sz="800" b="0" i="1" u="none" strike="noStrike" dirty="0">
                          <a:solidFill>
                            <a:srgbClr val="000000"/>
                          </a:solidFill>
                          <a:effectLst/>
                          <a:latin typeface="Arial" panose="020B0604020202020204" pitchFamily="34" charset="0"/>
                          <a:cs typeface="Arial" panose="020B0604020202020204" pitchFamily="34" charset="0"/>
                        </a:rPr>
                        <a:t>* Based on $3,899 per pupil funding, enrollment growth trends in 14 current Durham County Charters,  planned opening of charter school in the Gorman community with 520 students in grades K-5 in August 2021, 34 out of county charters, and 2 virtual charter schools</a:t>
                      </a:r>
                    </a:p>
                  </a:txBody>
                  <a:tcPr marL="3528" marR="3528" marT="3528"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extLst>
                  <a:ext uri="{0D108BD9-81ED-4DB2-BD59-A6C34878D82A}">
                    <a16:rowId xmlns:a16="http://schemas.microsoft.com/office/drawing/2014/main" val="1172304937"/>
                  </a:ext>
                </a:extLst>
              </a:tr>
            </a:tbl>
          </a:graphicData>
        </a:graphic>
      </p:graphicFrame>
    </p:spTree>
    <p:extLst>
      <p:ext uri="{BB962C8B-B14F-4D97-AF65-F5344CB8AC3E}">
        <p14:creationId xmlns:p14="http://schemas.microsoft.com/office/powerpoint/2010/main" val="260089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1020762"/>
          </a:xfrm>
        </p:spPr>
        <p:txBody>
          <a:bodyPr anchor="ctr"/>
          <a:lstStyle/>
          <a:p>
            <a:pPr algn="ctr"/>
            <a:r>
              <a:rPr lang="en-US" sz="2800" dirty="0"/>
              <a:t>Operational Services Deferred Needs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E07E0-D057-874C-9C3F-62FEA534DA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58F897A9-8C2B-4048-8436-7CF928A3037A}"/>
              </a:ext>
            </a:extLst>
          </p:cNvPr>
          <p:cNvGraphicFramePr>
            <a:graphicFrameLocks noGrp="1"/>
          </p:cNvGraphicFramePr>
          <p:nvPr/>
        </p:nvGraphicFramePr>
        <p:xfrm>
          <a:off x="1505175" y="1065269"/>
          <a:ext cx="7181625" cy="5367994"/>
        </p:xfrm>
        <a:graphic>
          <a:graphicData uri="http://schemas.openxmlformats.org/drawingml/2006/table">
            <a:tbl>
              <a:tblPr/>
              <a:tblGrid>
                <a:gridCol w="1298608">
                  <a:extLst>
                    <a:ext uri="{9D8B030D-6E8A-4147-A177-3AD203B41FA5}">
                      <a16:colId xmlns:a16="http://schemas.microsoft.com/office/drawing/2014/main" val="2509032769"/>
                    </a:ext>
                  </a:extLst>
                </a:gridCol>
                <a:gridCol w="4990388">
                  <a:extLst>
                    <a:ext uri="{9D8B030D-6E8A-4147-A177-3AD203B41FA5}">
                      <a16:colId xmlns:a16="http://schemas.microsoft.com/office/drawing/2014/main" val="1637790466"/>
                    </a:ext>
                  </a:extLst>
                </a:gridCol>
                <a:gridCol w="892629">
                  <a:extLst>
                    <a:ext uri="{9D8B030D-6E8A-4147-A177-3AD203B41FA5}">
                      <a16:colId xmlns:a16="http://schemas.microsoft.com/office/drawing/2014/main" val="987440164"/>
                    </a:ext>
                  </a:extLst>
                </a:gridCol>
              </a:tblGrid>
              <a:tr h="146899">
                <a:tc>
                  <a:txBody>
                    <a:bodyPr/>
                    <a:lstStyle/>
                    <a:p>
                      <a:pPr algn="ctr" fontAlgn="ctr"/>
                      <a:endParaRPr lang="en-US" sz="800" b="1" i="0" u="none" strike="noStrike" dirty="0">
                        <a:solidFill>
                          <a:srgbClr val="000000"/>
                        </a:solidFill>
                        <a:effectLst/>
                        <a:latin typeface="Calibri" panose="020F0502020204030204" pitchFamily="34" charset="0"/>
                      </a:endParaRPr>
                    </a:p>
                  </a:txBody>
                  <a:tcPr marL="7345" marR="7345" marT="734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dirty="0">
                          <a:solidFill>
                            <a:srgbClr val="000000"/>
                          </a:solidFill>
                          <a:effectLst/>
                          <a:latin typeface="Calibri" panose="020F0502020204030204" pitchFamily="34" charset="0"/>
                        </a:rPr>
                        <a:t>Operational Services - Deferred Needs for FY 2021-22</a:t>
                      </a:r>
                    </a:p>
                  </a:txBody>
                  <a:tcPr marL="7345" marR="7345" marT="73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3154852525"/>
                  </a:ext>
                </a:extLst>
              </a:tr>
              <a:tr h="440697">
                <a:tc rowSpan="9">
                  <a:txBody>
                    <a:bodyPr/>
                    <a:lstStyle/>
                    <a:p>
                      <a:pPr algn="ctr" fontAlgn="ctr"/>
                      <a:r>
                        <a:rPr lang="en-US" sz="1200" b="1" i="0" u="none" strike="noStrike" dirty="0">
                          <a:solidFill>
                            <a:srgbClr val="000000"/>
                          </a:solidFill>
                          <a:effectLst/>
                          <a:latin typeface="Calibri" panose="020F0502020204030204" pitchFamily="34" charset="0"/>
                        </a:rPr>
                        <a:t>Operational Services - Deferred Needs Identified for FY 2021-22</a:t>
                      </a:r>
                    </a:p>
                  </a:txBody>
                  <a:tcPr marL="7345" marR="7345" marT="73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200" b="1" i="0" u="none" strike="noStrike" dirty="0">
                          <a:solidFill>
                            <a:srgbClr val="000000"/>
                          </a:solidFill>
                          <a:effectLst/>
                          <a:latin typeface="Calibri" panose="020F0502020204030204" pitchFamily="34" charset="0"/>
                        </a:rPr>
                        <a:t>Maintenance Services:*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HVAC, grounds, plumbing, carpentry, flooring, playground, pest management, and fleet replacement</a:t>
                      </a:r>
                    </a:p>
                  </a:txBody>
                  <a:tcPr marL="6610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$3,753,815</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96155"/>
                  </a:ext>
                </a:extLst>
              </a:tr>
              <a:tr h="395159">
                <a:tc vMerge="1">
                  <a:txBody>
                    <a:bodyPr/>
                    <a:lstStyle/>
                    <a:p>
                      <a:endParaRPr lang="en-US"/>
                    </a:p>
                  </a:txBody>
                  <a:tcPr/>
                </a:tc>
                <a:tc>
                  <a:txBody>
                    <a:bodyPr/>
                    <a:lstStyle/>
                    <a:p>
                      <a:pPr algn="l" fontAlgn="ctr"/>
                      <a:r>
                        <a:rPr lang="en-US" sz="1200" b="1" i="0" u="none" strike="noStrike" dirty="0">
                          <a:solidFill>
                            <a:srgbClr val="000000"/>
                          </a:solidFill>
                          <a:effectLst/>
                          <a:latin typeface="Calibri" panose="020F0502020204030204" pitchFamily="34" charset="0"/>
                        </a:rPr>
                        <a:t>Custodial Personnel:</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Six part-time floating floor technicians and one laundry technician</a:t>
                      </a:r>
                    </a:p>
                  </a:txBody>
                  <a:tcPr marL="6610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$165,000</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058525"/>
                  </a:ext>
                </a:extLst>
              </a:tr>
              <a:tr h="440697">
                <a:tc vMerge="1">
                  <a:txBody>
                    <a:bodyPr/>
                    <a:lstStyle/>
                    <a:p>
                      <a:endParaRPr lang="en-US"/>
                    </a:p>
                  </a:txBody>
                  <a:tcPr/>
                </a:tc>
                <a:tc>
                  <a:txBody>
                    <a:bodyPr/>
                    <a:lstStyle/>
                    <a:p>
                      <a:pPr algn="l" fontAlgn="ctr"/>
                      <a:r>
                        <a:rPr lang="en-US" sz="1200" b="1" i="0" u="none" strike="noStrike" dirty="0">
                          <a:solidFill>
                            <a:srgbClr val="000000"/>
                          </a:solidFill>
                          <a:effectLst/>
                          <a:latin typeface="Calibri" panose="020F0502020204030204" pitchFamily="34" charset="0"/>
                        </a:rPr>
                        <a:t>Custodial Services: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Additional supplies and cleaning materials, and contracted services for specialized cleaning equipment</a:t>
                      </a:r>
                    </a:p>
                  </a:txBody>
                  <a:tcPr marL="6610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$2,002,000</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031055"/>
                  </a:ext>
                </a:extLst>
              </a:tr>
              <a:tr h="587597">
                <a:tc vMerge="1">
                  <a:txBody>
                    <a:bodyPr/>
                    <a:lstStyle/>
                    <a:p>
                      <a:endParaRPr lang="en-US"/>
                    </a:p>
                  </a:txBody>
                  <a:tcPr/>
                </a:tc>
                <a:tc>
                  <a:txBody>
                    <a:bodyPr/>
                    <a:lstStyle/>
                    <a:p>
                      <a:pPr algn="l" fontAlgn="ctr"/>
                      <a:r>
                        <a:rPr lang="en-US" sz="1200" b="1" i="0" u="none" strike="noStrike" dirty="0">
                          <a:solidFill>
                            <a:srgbClr val="000000"/>
                          </a:solidFill>
                          <a:effectLst/>
                          <a:latin typeface="Calibri" panose="020F0502020204030204" pitchFamily="34" charset="0"/>
                        </a:rPr>
                        <a:t>Transportation Services: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Additional bus repair parts, lift and fuel pump repairs, fuel system repair parts, heavy duty equipment for mechanic shop, bus diagnostic software, and other equipment needs</a:t>
                      </a:r>
                    </a:p>
                  </a:txBody>
                  <a:tcPr marL="6610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$667,585</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841490"/>
                  </a:ext>
                </a:extLst>
              </a:tr>
              <a:tr h="653701">
                <a:tc vMerge="1">
                  <a:txBody>
                    <a:bodyPr/>
                    <a:lstStyle/>
                    <a:p>
                      <a:endParaRPr lang="en-US"/>
                    </a:p>
                  </a:txBody>
                  <a:tcPr/>
                </a:tc>
                <a:tc>
                  <a:txBody>
                    <a:bodyPr/>
                    <a:lstStyle/>
                    <a:p>
                      <a:pPr algn="l" fontAlgn="ctr"/>
                      <a:r>
                        <a:rPr lang="en-US" sz="1200" b="1" i="0" u="none" strike="noStrike" dirty="0">
                          <a:solidFill>
                            <a:srgbClr val="000000"/>
                          </a:solidFill>
                          <a:effectLst/>
                          <a:latin typeface="Calibri" panose="020F0502020204030204" pitchFamily="34" charset="0"/>
                        </a:rPr>
                        <a:t>Security, and Health/Safety Services: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New equipment for door locking systems, safe schools online training, asbestos services, enhanced playground, fire safety, playground, kitchen hood, and respirator inspections, and other equipment and contracted services</a:t>
                      </a:r>
                    </a:p>
                  </a:txBody>
                  <a:tcPr marL="6610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$418,922</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240021"/>
                  </a:ext>
                </a:extLst>
              </a:tr>
              <a:tr h="440697">
                <a:tc vMerge="1">
                  <a:txBody>
                    <a:bodyPr/>
                    <a:lstStyle/>
                    <a:p>
                      <a:endParaRPr lang="en-US"/>
                    </a:p>
                  </a:txBody>
                  <a:tcPr/>
                </a:tc>
                <a:tc>
                  <a:txBody>
                    <a:bodyPr/>
                    <a:lstStyle/>
                    <a:p>
                      <a:pPr algn="l" fontAlgn="ctr"/>
                      <a:r>
                        <a:rPr lang="en-US" sz="1200" b="1" i="0" u="none" strike="noStrike" dirty="0">
                          <a:solidFill>
                            <a:srgbClr val="000000"/>
                          </a:solidFill>
                          <a:effectLst/>
                          <a:latin typeface="Calibri" panose="020F0502020204030204" pitchFamily="34" charset="0"/>
                        </a:rPr>
                        <a:t>Operational Services: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Additional contracts for professional and technical services, and staff professional development</a:t>
                      </a:r>
                    </a:p>
                  </a:txBody>
                  <a:tcPr marL="6610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$161,665</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661928"/>
                  </a:ext>
                </a:extLst>
              </a:tr>
              <a:tr h="524430">
                <a:tc vMerge="1">
                  <a:txBody>
                    <a:bodyPr/>
                    <a:lstStyle/>
                    <a:p>
                      <a:endParaRPr lang="en-US"/>
                    </a:p>
                  </a:txBody>
                  <a:tcPr/>
                </a:tc>
                <a:tc>
                  <a:txBody>
                    <a:bodyPr/>
                    <a:lstStyle/>
                    <a:p>
                      <a:pPr algn="l" fontAlgn="ctr"/>
                      <a:r>
                        <a:rPr lang="en-US" sz="1200" b="1" i="0" u="none" strike="noStrike" dirty="0">
                          <a:solidFill>
                            <a:srgbClr val="000000"/>
                          </a:solidFill>
                          <a:effectLst/>
                          <a:latin typeface="Calibri" panose="020F0502020204030204" pitchFamily="34" charset="0"/>
                        </a:rPr>
                        <a:t>Construction and Capital Planning:</a:t>
                      </a:r>
                      <a:br>
                        <a:rPr lang="en-US" sz="1200" b="1"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Augmented staff support for planning, design &amp; construction in support of the Strategic Plan and CIP, pilot of outdoor learning spaces throughout the district</a:t>
                      </a:r>
                    </a:p>
                  </a:txBody>
                  <a:tcPr marL="6610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$111,392</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251504"/>
                  </a:ext>
                </a:extLst>
              </a:tr>
              <a:tr h="448042">
                <a:tc vMerge="1">
                  <a:txBody>
                    <a:bodyPr/>
                    <a:lstStyle/>
                    <a:p>
                      <a:endParaRPr lang="en-US"/>
                    </a:p>
                  </a:txBody>
                  <a:tcPr/>
                </a:tc>
                <a:tc>
                  <a:txBody>
                    <a:bodyPr/>
                    <a:lstStyle/>
                    <a:p>
                      <a:pPr algn="l" fontAlgn="ctr"/>
                      <a:r>
                        <a:rPr lang="en-US" sz="1200" b="1" i="0" u="none" strike="noStrike" dirty="0">
                          <a:solidFill>
                            <a:srgbClr val="000000"/>
                          </a:solidFill>
                          <a:effectLst/>
                          <a:latin typeface="Calibri" panose="020F0502020204030204" pitchFamily="34" charset="0"/>
                        </a:rPr>
                        <a:t>Auxiliary and Warehouse Services:</a:t>
                      </a:r>
                      <a:br>
                        <a:rPr lang="en-US" sz="1200" b="1"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Repairs and maintenance for forklifts and pallet jacks, increased print shop operating costs</a:t>
                      </a:r>
                    </a:p>
                  </a:txBody>
                  <a:tcPr marL="6610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$31,771</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274328"/>
                  </a:ext>
                </a:extLst>
              </a:tr>
              <a:tr h="154244">
                <a:tc vMerge="1">
                  <a:txBody>
                    <a:bodyPr/>
                    <a:lstStyle/>
                    <a:p>
                      <a:endParaRPr lang="en-US"/>
                    </a:p>
                  </a:txBody>
                  <a:tcPr/>
                </a:tc>
                <a:tc>
                  <a:txBody>
                    <a:bodyPr/>
                    <a:lstStyle/>
                    <a:p>
                      <a:pPr algn="ctr" fontAlgn="ctr"/>
                      <a:r>
                        <a:rPr lang="en-US" sz="1050" b="1" i="0" u="none" strike="noStrike" dirty="0">
                          <a:solidFill>
                            <a:srgbClr val="000000"/>
                          </a:solidFill>
                          <a:effectLst/>
                          <a:latin typeface="Calibri" panose="020F0502020204030204" pitchFamily="34" charset="0"/>
                        </a:rPr>
                        <a:t>Subtotal</a:t>
                      </a:r>
                    </a:p>
                  </a:txBody>
                  <a:tcPr marL="7345" marR="7345" marT="73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ctr"/>
                      <a:r>
                        <a:rPr lang="en-US" sz="1200" b="1" i="0" u="none" strike="noStrike" dirty="0">
                          <a:solidFill>
                            <a:srgbClr val="000000"/>
                          </a:solidFill>
                          <a:effectLst/>
                          <a:latin typeface="Calibri" panose="020F0502020204030204" pitchFamily="34" charset="0"/>
                        </a:rPr>
                        <a:t>$7,312,150</a:t>
                      </a:r>
                    </a:p>
                  </a:txBody>
                  <a:tcPr marL="7345" marR="66105" marT="73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701350357"/>
                  </a:ext>
                </a:extLst>
              </a:tr>
              <a:tr h="146899">
                <a:tc gridSpan="3">
                  <a:txBody>
                    <a:bodyPr/>
                    <a:lstStyle/>
                    <a:p>
                      <a:pPr algn="l" fontAlgn="ctr"/>
                      <a:r>
                        <a:rPr lang="en-US" sz="1050" b="0" i="1" u="none" strike="noStrike" dirty="0">
                          <a:solidFill>
                            <a:srgbClr val="000000"/>
                          </a:solidFill>
                          <a:effectLst/>
                          <a:latin typeface="Calibri" panose="020F0502020204030204" pitchFamily="34" charset="0"/>
                        </a:rPr>
                        <a:t>* Adjusted down from $6,383,815 based on $2.63M requested increase in annual capital outlays</a:t>
                      </a:r>
                    </a:p>
                  </a:txBody>
                  <a:tcPr marL="66105" marR="7345" marT="734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9213120"/>
                  </a:ext>
                </a:extLst>
              </a:tr>
              <a:tr h="146899">
                <a:tc gridSpan="3">
                  <a:txBody>
                    <a:bodyPr/>
                    <a:lstStyle/>
                    <a:p>
                      <a:pPr algn="l" fontAlgn="ctr"/>
                      <a:r>
                        <a:rPr lang="en-US" sz="1050" b="0" i="1" u="none" strike="noStrike" dirty="0">
                          <a:solidFill>
                            <a:srgbClr val="000000"/>
                          </a:solidFill>
                          <a:effectLst/>
                          <a:latin typeface="Calibri" panose="020F0502020204030204" pitchFamily="34" charset="0"/>
                        </a:rPr>
                        <a:t>** Transportation cost savings in FY 2020-21 will be used to address most of the identified deferred maintenance needs </a:t>
                      </a:r>
                    </a:p>
                  </a:txBody>
                  <a:tcPr marL="66105" marR="7345" marT="7345"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640000"/>
                  </a:ext>
                </a:extLst>
              </a:tr>
            </a:tbl>
          </a:graphicData>
        </a:graphic>
      </p:graphicFrame>
    </p:spTree>
    <p:extLst>
      <p:ext uri="{BB962C8B-B14F-4D97-AF65-F5344CB8AC3E}">
        <p14:creationId xmlns:p14="http://schemas.microsoft.com/office/powerpoint/2010/main" val="1791886740"/>
      </p:ext>
    </p:extLst>
  </p:cSld>
  <p:clrMapOvr>
    <a:masterClrMapping/>
  </p:clrMapOvr>
</p:sld>
</file>

<file path=ppt/theme/theme1.xml><?xml version="1.0" encoding="utf-8"?>
<a:theme xmlns:a="http://schemas.openxmlformats.org/drawingml/2006/main" name="FINAN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3921"/>
        </a:solidFill>
        <a:ln>
          <a:noFill/>
        </a:ln>
        <a:effectLst/>
      </a:spPr>
      <a:bodyPr rtlCol="0" anchor="ctr"/>
      <a:lstStyle>
        <a:defPPr algn="ctr">
          <a:defRPr sz="2400" dirty="0" smtClean="0">
            <a:solidFill>
              <a:schemeClr val="bg1"/>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8F7296855A3B45AF479E3658D1FB20" ma:contentTypeVersion="11" ma:contentTypeDescription="Create a new document." ma:contentTypeScope="" ma:versionID="9e66caf5479ed576417914418edd2810">
  <xsd:schema xmlns:xsd="http://www.w3.org/2001/XMLSchema" xmlns:xs="http://www.w3.org/2001/XMLSchema" xmlns:p="http://schemas.microsoft.com/office/2006/metadata/properties" xmlns:ns3="160118d6-b8ef-42af-be04-96ba8e887e09" xmlns:ns4="70c7e1cb-2774-43f5-911c-4cc6cd14c426" targetNamespace="http://schemas.microsoft.com/office/2006/metadata/properties" ma:root="true" ma:fieldsID="a2994d65012df5eaf7085159460b65f7" ns3:_="" ns4:_="">
    <xsd:import namespace="160118d6-b8ef-42af-be04-96ba8e887e09"/>
    <xsd:import namespace="70c7e1cb-2774-43f5-911c-4cc6cd14c42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0118d6-b8ef-42af-be04-96ba8e887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c7e1cb-2774-43f5-911c-4cc6cd14c4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F92653-398D-4645-951B-81AD22AB5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0118d6-b8ef-42af-be04-96ba8e887e09"/>
    <ds:schemaRef ds:uri="70c7e1cb-2774-43f5-911c-4cc6cd14c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99E383-1B0C-4407-B166-58337A0E096A}">
  <ds:schemaRefs>
    <ds:schemaRef ds:uri="http://schemas.microsoft.com/sharepoint/v3/contenttype/forms"/>
  </ds:schemaRefs>
</ds:datastoreItem>
</file>

<file path=customXml/itemProps3.xml><?xml version="1.0" encoding="utf-8"?>
<ds:datastoreItem xmlns:ds="http://schemas.openxmlformats.org/officeDocument/2006/customXml" ds:itemID="{D8DFFFA6-6912-4F1C-902D-2EE4522D493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40023</TotalTime>
  <Words>3532</Words>
  <Application>Microsoft Office PowerPoint</Application>
  <PresentationFormat>On-screen Show (4:3)</PresentationFormat>
  <Paragraphs>430</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Lucida Grande</vt:lpstr>
      <vt:lpstr>Wingdings</vt:lpstr>
      <vt:lpstr>FINANCE powerpoint template</vt:lpstr>
      <vt:lpstr>PowerPoint Presentation</vt:lpstr>
      <vt:lpstr>Emergency Federal Fund Summary</vt:lpstr>
      <vt:lpstr>Emergency Federal Fund Summary</vt:lpstr>
      <vt:lpstr>Emergency Federal Fund Summary</vt:lpstr>
      <vt:lpstr>Enrollment Trends &amp; Projection</vt:lpstr>
      <vt:lpstr>Budget Request Components</vt:lpstr>
      <vt:lpstr>Local Request vs. Emergency Federal Funds</vt:lpstr>
      <vt:lpstr>Local Budget Request Line Item Summary</vt:lpstr>
      <vt:lpstr>Operational Services Deferred Needs</vt:lpstr>
      <vt:lpstr>Academic Services Deferred Needs</vt:lpstr>
      <vt:lpstr>A Note on Resource Reallocation</vt:lpstr>
      <vt:lpstr>Budget Summary by Fund Source</vt:lpstr>
      <vt:lpstr>Budget Summary by Purpose</vt:lpstr>
      <vt:lpstr>Budget Summary by Object</vt:lpstr>
      <vt:lpstr>DPS Personnel Summary</vt:lpstr>
      <vt:lpstr>Per Pupil Funding Trends</vt:lpstr>
      <vt:lpstr>Per Pupil Funding Trends</vt:lpstr>
      <vt:lpstr>Employee Benefit Cost Trends</vt:lpstr>
      <vt:lpstr>Budget Risk</vt:lpstr>
      <vt:lpstr>Summary of Requested Durham County Appropriations</vt:lpstr>
      <vt:lpstr>Budget Timeline</vt:lpstr>
      <vt:lpstr>Questions</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Marshall</dc:creator>
  <cp:lastModifiedBy>Alexander Modestou</cp:lastModifiedBy>
  <cp:revision>740</cp:revision>
  <cp:lastPrinted>2020-03-26T15:44:20Z</cp:lastPrinted>
  <dcterms:created xsi:type="dcterms:W3CDTF">2012-02-16T15:55:38Z</dcterms:created>
  <dcterms:modified xsi:type="dcterms:W3CDTF">2021-03-19T17:33:06Z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0x010100948F7296855A3B45AF479E3658D1FB20</vt:lpwstr>
  </property>
</Properties>
</file>